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bookmarkIdSeed="2">
  <p:sldMasterIdLst>
    <p:sldMasterId id="2147483660" r:id="rId1"/>
  </p:sldMasterIdLst>
  <p:notesMasterIdLst>
    <p:notesMasterId r:id="rId44"/>
  </p:notesMasterIdLst>
  <p:handoutMasterIdLst>
    <p:handoutMasterId r:id="rId45"/>
  </p:handoutMasterIdLst>
  <p:sldIdLst>
    <p:sldId id="256" r:id="rId2"/>
    <p:sldId id="257" r:id="rId3"/>
    <p:sldId id="293"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5" r:id="rId38"/>
    <p:sldId id="296" r:id="rId39"/>
    <p:sldId id="297" r:id="rId40"/>
    <p:sldId id="291" r:id="rId41"/>
    <p:sldId id="294" r:id="rId42"/>
    <p:sldId id="292" r:id="rId43"/>
  </p:sldIdLst>
  <p:sldSz cx="6858000" cy="9906000" type="A4"/>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6" autoAdjust="0"/>
    <p:restoredTop sz="94660"/>
  </p:normalViewPr>
  <p:slideViewPr>
    <p:cSldViewPr>
      <p:cViewPr>
        <p:scale>
          <a:sx n="100" d="100"/>
          <a:sy n="100" d="100"/>
        </p:scale>
        <p:origin x="-374" y="2069"/>
      </p:cViewPr>
      <p:guideLst>
        <p:guide orient="horz" pos="312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B04417E-3C37-4315-8869-415FD15584F2}" type="datetimeFigureOut">
              <a:rPr lang="es-ES" smtClean="0"/>
              <a:pPr/>
              <a:t>15/06/2012</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710B6C-A205-4048-9ADC-E4A0F5B26246}" type="slidenum">
              <a:rPr lang="es-ES" smtClean="0"/>
              <a:pPr/>
              <a:t>‹Nº›</a:t>
            </a:fld>
            <a:endParaRPr lang="es-E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FAF8F3-EC2F-4978-8449-8731058204ED}" type="datetimeFigureOut">
              <a:rPr lang="es-ES" smtClean="0"/>
              <a:pPr/>
              <a:t>15/06/2012</a:t>
            </a:fld>
            <a:endParaRPr lang="es-ES"/>
          </a:p>
        </p:txBody>
      </p:sp>
      <p:sp>
        <p:nvSpPr>
          <p:cNvPr id="4" name="3 Marcador de imagen de diapositiva"/>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32081D-6DCD-49B0-9279-A1844133E07E}" type="slidenum">
              <a:rPr lang="es-ES" smtClean="0"/>
              <a:pPr/>
              <a:t>‹Nº›</a:t>
            </a:fld>
            <a:endParaRPr lang="es-E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10</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11</a:t>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12</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13</a:t>
            </a:fld>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14</a:t>
            </a:fld>
            <a:endParaRPr 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15</a:t>
            </a:fld>
            <a:endParaRPr 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16</a:t>
            </a:fld>
            <a:endParaRPr 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17</a:t>
            </a:fld>
            <a:endParaRPr 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18</a:t>
            </a:fld>
            <a:endParaRPr 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19</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a:t>
            </a:fld>
            <a:endParaRPr 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20</a:t>
            </a:fld>
            <a:endParaRPr 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21</a:t>
            </a:fld>
            <a:endParaRPr 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22</a:t>
            </a:fld>
            <a:endParaRPr 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23</a:t>
            </a:fld>
            <a:endParaRPr 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24</a:t>
            </a:fld>
            <a:endParaRPr 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25</a:t>
            </a:fld>
            <a:endParaRPr 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26</a:t>
            </a:fld>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27</a:t>
            </a:fld>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28</a:t>
            </a:fld>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29</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a:t>
            </a:fld>
            <a:endParaRPr 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30</a:t>
            </a:fld>
            <a:endParaRPr 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31</a:t>
            </a:fld>
            <a:endParaRPr 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32</a:t>
            </a:fld>
            <a:endParaRPr 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33</a:t>
            </a:fld>
            <a:endParaRPr lang="es-E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34</a:t>
            </a:fld>
            <a:endParaRPr 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35</a:t>
            </a:fld>
            <a:endParaRPr 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36</a:t>
            </a:fld>
            <a:endParaRPr lang="es-E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37</a:t>
            </a:fld>
            <a:endParaRPr 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38</a:t>
            </a:fld>
            <a:endParaRPr 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39</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a:t>
            </a:fld>
            <a:endParaRPr lang="es-E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40</a:t>
            </a:fld>
            <a:endParaRPr lang="es-E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41</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5</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6</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7</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8</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9</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4" name="13 Título"/>
          <p:cNvSpPr>
            <a:spLocks noGrp="1"/>
          </p:cNvSpPr>
          <p:nvPr>
            <p:ph type="ctrTitle"/>
          </p:nvPr>
        </p:nvSpPr>
        <p:spPr>
          <a:xfrm>
            <a:off x="1074420" y="519853"/>
            <a:ext cx="5554980" cy="2126488"/>
          </a:xfrm>
        </p:spPr>
        <p:txBody>
          <a:bodyPr anchor="b"/>
          <a:lstStyle>
            <a:lvl1pPr algn="l">
              <a:defRPr/>
            </a:lvl1pPr>
            <a:extLst/>
          </a:lstStyle>
          <a:p>
            <a:r>
              <a:rPr kumimoji="0" lang="es-ES" smtClean="0"/>
              <a:t>Haga clic para modificar el estilo de título del patrón</a:t>
            </a:r>
            <a:endParaRPr kumimoji="0" lang="en-US"/>
          </a:p>
        </p:txBody>
      </p:sp>
      <p:sp>
        <p:nvSpPr>
          <p:cNvPr id="22" name="21 Subtítulo"/>
          <p:cNvSpPr>
            <a:spLocks noGrp="1"/>
          </p:cNvSpPr>
          <p:nvPr>
            <p:ph type="subTitle" idx="1"/>
          </p:nvPr>
        </p:nvSpPr>
        <p:spPr>
          <a:xfrm>
            <a:off x="1074420" y="2672315"/>
            <a:ext cx="5554980" cy="2531533"/>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7" name="6 Marcador de fecha"/>
          <p:cNvSpPr>
            <a:spLocks noGrp="1"/>
          </p:cNvSpPr>
          <p:nvPr>
            <p:ph type="dt" sz="half" idx="10"/>
          </p:nvPr>
        </p:nvSpPr>
        <p:spPr/>
        <p:txBody>
          <a:bodyPr/>
          <a:lstStyle>
            <a:extLst/>
          </a:lstStyle>
          <a:p>
            <a:fld id="{3CC024E0-DCC0-4659-ABE2-1AC9A8F4082E}" type="datetime1">
              <a:rPr lang="es-ES" smtClean="0"/>
              <a:pPr/>
              <a:t>15/06/2012</a:t>
            </a:fld>
            <a:endParaRPr lang="es-ES"/>
          </a:p>
        </p:txBody>
      </p:sp>
      <p:sp>
        <p:nvSpPr>
          <p:cNvPr id="20" name="19 Marcador de pie de página"/>
          <p:cNvSpPr>
            <a:spLocks noGrp="1"/>
          </p:cNvSpPr>
          <p:nvPr>
            <p:ph type="ftr" sz="quarter" idx="11"/>
          </p:nvPr>
        </p:nvSpPr>
        <p:spPr/>
        <p:txBody>
          <a:bodyPr/>
          <a:lstStyle>
            <a:extLst/>
          </a:lstStyle>
          <a:p>
            <a:endParaRPr lang="es-ES"/>
          </a:p>
        </p:txBody>
      </p:sp>
      <p:sp>
        <p:nvSpPr>
          <p:cNvPr id="10" name="9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
        <p:nvSpPr>
          <p:cNvPr id="8" name="7 Elipse"/>
          <p:cNvSpPr/>
          <p:nvPr/>
        </p:nvSpPr>
        <p:spPr>
          <a:xfrm>
            <a:off x="691075" y="2042158"/>
            <a:ext cx="157734" cy="30378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Elipse"/>
          <p:cNvSpPr/>
          <p:nvPr/>
        </p:nvSpPr>
        <p:spPr>
          <a:xfrm>
            <a:off x="867882" y="1942801"/>
            <a:ext cx="48006" cy="92456"/>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5C265988-5664-4BC4-8658-7393A098F9DA}" type="datetime1">
              <a:rPr lang="es-ES" smtClean="0"/>
              <a:pPr/>
              <a:t>15/06/2012</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5143500" y="396701"/>
            <a:ext cx="1371600" cy="8452203"/>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857250" y="396703"/>
            <a:ext cx="4171950" cy="8452203"/>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1282F4E9-8003-4B22-8DAF-A0E26FF23380}" type="datetime1">
              <a:rPr lang="es-ES" smtClean="0"/>
              <a:pPr/>
              <a:t>15/06/2012</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BFCA62D1-45E3-4146-AB82-E94FD61F9B8F}" type="datetime1">
              <a:rPr lang="es-ES" smtClean="0"/>
              <a:pPr/>
              <a:t>15/06/2012</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6 Rectángulo"/>
          <p:cNvSpPr/>
          <p:nvPr/>
        </p:nvSpPr>
        <p:spPr>
          <a:xfrm>
            <a:off x="1712168" y="-78"/>
            <a:ext cx="5143500" cy="9906078"/>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1933794" y="3756025"/>
            <a:ext cx="4800600" cy="3302000"/>
          </a:xfrm>
        </p:spPr>
        <p:txBody>
          <a:bodyPr anchor="t"/>
          <a:lstStyle>
            <a:lvl1pPr algn="l">
              <a:lnSpc>
                <a:spcPts val="4500"/>
              </a:lnSpc>
              <a:buNone/>
              <a:defRPr sz="4000" b="1" cap="all"/>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933794" y="1540933"/>
            <a:ext cx="4800600" cy="2180695"/>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7C9469D9-82AF-4EA2-BD16-D2ECBF698CF3}" type="datetime1">
              <a:rPr lang="es-ES" smtClean="0"/>
              <a:pPr/>
              <a:t>15/06/2012</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
        <p:nvSpPr>
          <p:cNvPr id="10" name="9 Rectángulo"/>
          <p:cNvSpPr/>
          <p:nvPr/>
        </p:nvSpPr>
        <p:spPr bwMode="invGray">
          <a:xfrm>
            <a:off x="1714500" y="0"/>
            <a:ext cx="57150" cy="9906078"/>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Elipse"/>
          <p:cNvSpPr/>
          <p:nvPr/>
        </p:nvSpPr>
        <p:spPr>
          <a:xfrm>
            <a:off x="1629241" y="4065614"/>
            <a:ext cx="157734" cy="30378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Elipse"/>
          <p:cNvSpPr/>
          <p:nvPr/>
        </p:nvSpPr>
        <p:spPr>
          <a:xfrm>
            <a:off x="1806048" y="3966257"/>
            <a:ext cx="48006" cy="92456"/>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76706" y="396240"/>
            <a:ext cx="5623560" cy="165100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1076706" y="2201333"/>
            <a:ext cx="2743200" cy="67360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3957066" y="2201333"/>
            <a:ext cx="2743200" cy="67360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2EA1EA1E-EC0D-4C8A-94F4-02A504A265F8}" type="datetime1">
              <a:rPr lang="es-ES" smtClean="0"/>
              <a:pPr/>
              <a:t>15/06/2012</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42900" y="7453819"/>
            <a:ext cx="6172200" cy="1651000"/>
          </a:xfrm>
        </p:spPr>
        <p:txBody>
          <a:bodyPr anchor="ctr"/>
          <a:lstStyle>
            <a:lvl1pPr algn="ctr">
              <a:defRPr sz="4500" b="1" cap="none"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42900" y="474179"/>
            <a:ext cx="3017520" cy="92456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3497580" y="474179"/>
            <a:ext cx="3017520" cy="92456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342900" y="1400152"/>
            <a:ext cx="3017520" cy="59436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3497580" y="1400152"/>
            <a:ext cx="3017520" cy="59436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38CB86FE-35DA-43F4-B43C-87B3D121557E}" type="datetime1">
              <a:rPr lang="es-ES" smtClean="0"/>
              <a:pPr/>
              <a:t>15/06/2012</a:t>
            </a:fld>
            <a:endParaRPr lang="es-ES"/>
          </a:p>
        </p:txBody>
      </p:sp>
      <p:sp>
        <p:nvSpPr>
          <p:cNvPr id="8" name="7 Marcador de pie de página"/>
          <p:cNvSpPr>
            <a:spLocks noGrp="1"/>
          </p:cNvSpPr>
          <p:nvPr>
            <p:ph type="ftr" sz="quarter" idx="11"/>
          </p:nvPr>
        </p:nvSpPr>
        <p:spPr/>
        <p:txBody>
          <a:bodyPr/>
          <a:lstStyle>
            <a:extLst/>
          </a:lstStyle>
          <a:p>
            <a:endParaRPr lang="es-ES"/>
          </a:p>
        </p:txBody>
      </p:sp>
      <p:sp>
        <p:nvSpPr>
          <p:cNvPr id="9" name="8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1076706" y="396240"/>
            <a:ext cx="5623560" cy="1651000"/>
          </a:xfrm>
        </p:spPr>
        <p:txBody>
          <a:bodyPr anchor="ctr"/>
          <a:lstStyle>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fld id="{B49A545A-5FF8-4BFF-9370-2239589A9984}" type="datetime1">
              <a:rPr lang="es-ES" smtClean="0"/>
              <a:pPr/>
              <a:t>15/06/2012</a:t>
            </a:fld>
            <a:endParaRPr lang="es-ES"/>
          </a:p>
        </p:txBody>
      </p:sp>
      <p:sp>
        <p:nvSpPr>
          <p:cNvPr id="4" name="3 Marcador de pie de página"/>
          <p:cNvSpPr>
            <a:spLocks noGrp="1"/>
          </p:cNvSpPr>
          <p:nvPr>
            <p:ph type="ftr" sz="quarter" idx="11"/>
          </p:nvPr>
        </p:nvSpPr>
        <p:spPr/>
        <p:txBody>
          <a:bodyPr/>
          <a:lstStyle>
            <a:extLst/>
          </a:lstStyle>
          <a:p>
            <a:endParaRPr lang="es-ES"/>
          </a:p>
        </p:txBody>
      </p:sp>
      <p:sp>
        <p:nvSpPr>
          <p:cNvPr id="5" name="4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4 Rectángulo"/>
          <p:cNvSpPr/>
          <p:nvPr/>
        </p:nvSpPr>
        <p:spPr>
          <a:xfrm>
            <a:off x="761238" y="0"/>
            <a:ext cx="6096762" cy="9906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Marcador de fecha"/>
          <p:cNvSpPr>
            <a:spLocks noGrp="1"/>
          </p:cNvSpPr>
          <p:nvPr>
            <p:ph type="dt" sz="half" idx="10"/>
          </p:nvPr>
        </p:nvSpPr>
        <p:spPr/>
        <p:txBody>
          <a:bodyPr/>
          <a:lstStyle>
            <a:extLst/>
          </a:lstStyle>
          <a:p>
            <a:fld id="{64576FCA-41DC-4255-8961-7960EEF30B06}" type="datetime1">
              <a:rPr lang="es-ES" smtClean="0"/>
              <a:pPr/>
              <a:t>15/06/2012</a:t>
            </a:fld>
            <a:endParaRPr lang="es-ES"/>
          </a:p>
        </p:txBody>
      </p:sp>
      <p:sp>
        <p:nvSpPr>
          <p:cNvPr id="3" name="2 Marcador de pie de página"/>
          <p:cNvSpPr>
            <a:spLocks noGrp="1"/>
          </p:cNvSpPr>
          <p:nvPr>
            <p:ph type="ftr" sz="quarter" idx="11"/>
          </p:nvPr>
        </p:nvSpPr>
        <p:spPr/>
        <p:txBody>
          <a:bodyPr/>
          <a:lstStyle>
            <a:extLst/>
          </a:lstStyle>
          <a:p>
            <a:endParaRPr lang="es-ES"/>
          </a:p>
        </p:txBody>
      </p:sp>
      <p:sp>
        <p:nvSpPr>
          <p:cNvPr id="4" name="3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
        <p:nvSpPr>
          <p:cNvPr id="6" name="5 Rectángulo"/>
          <p:cNvSpPr/>
          <p:nvPr/>
        </p:nvSpPr>
        <p:spPr bwMode="invGray">
          <a:xfrm>
            <a:off x="761238" y="-78"/>
            <a:ext cx="54864" cy="9906078"/>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0" y="313124"/>
            <a:ext cx="2857500" cy="1678517"/>
          </a:xfrm>
          <a:ln>
            <a:noFill/>
          </a:ln>
        </p:spPr>
        <p:txBody>
          <a:bodyPr anchor="b"/>
          <a:lstStyle>
            <a:lvl1pPr algn="l">
              <a:lnSpc>
                <a:spcPts val="2000"/>
              </a:lnSpc>
              <a:buNone/>
              <a:defRPr sz="2200" b="1" cap="all"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42900" y="2032282"/>
            <a:ext cx="2857500" cy="1008944"/>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42900" y="3081868"/>
            <a:ext cx="6115050" cy="5767035"/>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F4270A3D-B2FA-4C3B-82A7-4D6D95BCFEFE}" type="datetime1">
              <a:rPr lang="es-ES" smtClean="0"/>
              <a:pPr/>
              <a:t>15/06/2012</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415172" y="1540934"/>
            <a:ext cx="2057400" cy="2861733"/>
          </a:xfrm>
        </p:spPr>
        <p:txBody>
          <a:bodyPr anchor="b">
            <a:noAutofit/>
          </a:bodyPr>
          <a:lstStyle>
            <a:lvl1pPr algn="l">
              <a:buNone/>
              <a:defRPr sz="2100" b="1">
                <a:effectLst/>
              </a:defRPr>
            </a:lvl1pPr>
            <a:extLst/>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extLst/>
          </a:lstStyle>
          <a:p>
            <a:fld id="{359C60FA-6D95-495E-BDA5-205BDBD9E03C}" type="datetime1">
              <a:rPr lang="es-ES" smtClean="0"/>
              <a:pPr/>
              <a:t>15/06/2012</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53FF9DDD-FA5F-4E02-AC28-2693DAB04EF4}" type="slidenum">
              <a:rPr lang="es-ES" smtClean="0"/>
              <a:pPr/>
              <a:t>‹Nº›</a:t>
            </a:fld>
            <a:endParaRPr lang="es-ES"/>
          </a:p>
        </p:txBody>
      </p:sp>
      <p:sp>
        <p:nvSpPr>
          <p:cNvPr id="8" name="7 Rectángulo"/>
          <p:cNvSpPr/>
          <p:nvPr/>
        </p:nvSpPr>
        <p:spPr>
          <a:xfrm>
            <a:off x="571500" y="1540933"/>
            <a:ext cx="3429000" cy="6604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Marcador de posición de imagen"/>
          <p:cNvSpPr>
            <a:spLocks noGrp="1"/>
          </p:cNvSpPr>
          <p:nvPr>
            <p:ph type="pic" idx="1"/>
          </p:nvPr>
        </p:nvSpPr>
        <p:spPr>
          <a:xfrm>
            <a:off x="628650" y="1651005"/>
            <a:ext cx="3314700" cy="5076545"/>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s-ES" smtClean="0"/>
              <a:t>Haga clic en el icono para agregar una imagen</a:t>
            </a:r>
            <a:endParaRPr kumimoji="0" lang="en-US" dirty="0"/>
          </a:p>
        </p:txBody>
      </p:sp>
      <p:sp>
        <p:nvSpPr>
          <p:cNvPr id="9" name="8 Proceso"/>
          <p:cNvSpPr/>
          <p:nvPr/>
        </p:nvSpPr>
        <p:spPr>
          <a:xfrm rot="19468671">
            <a:off x="297544" y="1378493"/>
            <a:ext cx="514350" cy="295114"/>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Proceso"/>
          <p:cNvSpPr/>
          <p:nvPr/>
        </p:nvSpPr>
        <p:spPr>
          <a:xfrm rot="2103354" flipH="1">
            <a:off x="3752750" y="1353136"/>
            <a:ext cx="486918" cy="295114"/>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arcador de texto"/>
          <p:cNvSpPr>
            <a:spLocks noGrp="1"/>
          </p:cNvSpPr>
          <p:nvPr>
            <p:ph type="body" sz="half" idx="2"/>
          </p:nvPr>
        </p:nvSpPr>
        <p:spPr>
          <a:xfrm>
            <a:off x="628650" y="6934200"/>
            <a:ext cx="3314700" cy="1100667"/>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ircular"/>
          <p:cNvSpPr/>
          <p:nvPr/>
        </p:nvSpPr>
        <p:spPr>
          <a:xfrm>
            <a:off x="-611945" y="-1178553"/>
            <a:ext cx="1229165" cy="2367281"/>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Elipse"/>
          <p:cNvSpPr/>
          <p:nvPr/>
        </p:nvSpPr>
        <p:spPr>
          <a:xfrm>
            <a:off x="126613" y="30482"/>
            <a:ext cx="1276643" cy="2458720"/>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Anillo"/>
          <p:cNvSpPr/>
          <p:nvPr/>
        </p:nvSpPr>
        <p:spPr>
          <a:xfrm rot="2315675">
            <a:off x="137161" y="1524000"/>
            <a:ext cx="844288" cy="1592679"/>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Rectángulo"/>
          <p:cNvSpPr/>
          <p:nvPr/>
        </p:nvSpPr>
        <p:spPr>
          <a:xfrm>
            <a:off x="759655" y="-78"/>
            <a:ext cx="6098345" cy="9906078"/>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Marcador de título"/>
          <p:cNvSpPr>
            <a:spLocks noGrp="1"/>
          </p:cNvSpPr>
          <p:nvPr>
            <p:ph type="title"/>
          </p:nvPr>
        </p:nvSpPr>
        <p:spPr>
          <a:xfrm>
            <a:off x="1076706" y="396699"/>
            <a:ext cx="5623560" cy="1651000"/>
          </a:xfrm>
          <a:prstGeom prst="rect">
            <a:avLst/>
          </a:prstGeom>
        </p:spPr>
        <p:txBody>
          <a:bodyPr anchor="ctr">
            <a:normAutofit/>
          </a:bodyPr>
          <a:lstStyle>
            <a:extLst/>
          </a:lstStyle>
          <a:p>
            <a:r>
              <a:rPr kumimoji="0" lang="es-ES" smtClean="0"/>
              <a:t>Haga clic para modificar el estilo de título del patrón</a:t>
            </a:r>
            <a:endParaRPr kumimoji="0" lang="en-US"/>
          </a:p>
        </p:txBody>
      </p:sp>
      <p:sp>
        <p:nvSpPr>
          <p:cNvPr id="9" name="8 Marcador de texto"/>
          <p:cNvSpPr>
            <a:spLocks noGrp="1"/>
          </p:cNvSpPr>
          <p:nvPr>
            <p:ph type="body" idx="1"/>
          </p:nvPr>
        </p:nvSpPr>
        <p:spPr>
          <a:xfrm>
            <a:off x="1076706" y="2091267"/>
            <a:ext cx="5623560" cy="6934200"/>
          </a:xfrm>
          <a:prstGeom prst="rect">
            <a:avLst/>
          </a:prstGeom>
        </p:spPr>
        <p:txBody>
          <a:bodyPr>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4" name="23 Marcador de fecha"/>
          <p:cNvSpPr>
            <a:spLocks noGrp="1"/>
          </p:cNvSpPr>
          <p:nvPr>
            <p:ph type="dt" sz="half" idx="2"/>
          </p:nvPr>
        </p:nvSpPr>
        <p:spPr>
          <a:xfrm>
            <a:off x="2686050" y="9108017"/>
            <a:ext cx="1600200" cy="687917"/>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AA038D5-5281-4BB8-A470-E92E62B47949}" type="datetime1">
              <a:rPr lang="es-ES" smtClean="0"/>
              <a:pPr/>
              <a:t>15/06/2012</a:t>
            </a:fld>
            <a:endParaRPr lang="es-ES"/>
          </a:p>
        </p:txBody>
      </p:sp>
      <p:sp>
        <p:nvSpPr>
          <p:cNvPr id="10" name="9 Marcador de pie de página"/>
          <p:cNvSpPr>
            <a:spLocks noGrp="1"/>
          </p:cNvSpPr>
          <p:nvPr>
            <p:ph type="ftr" sz="quarter" idx="3"/>
          </p:nvPr>
        </p:nvSpPr>
        <p:spPr>
          <a:xfrm>
            <a:off x="4286250" y="9108017"/>
            <a:ext cx="2171700" cy="687917"/>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s-ES"/>
          </a:p>
        </p:txBody>
      </p:sp>
      <p:sp>
        <p:nvSpPr>
          <p:cNvPr id="22" name="21 Marcador de número de diapositiva"/>
          <p:cNvSpPr>
            <a:spLocks noGrp="1"/>
          </p:cNvSpPr>
          <p:nvPr>
            <p:ph type="sldNum" sz="quarter" idx="4"/>
          </p:nvPr>
        </p:nvSpPr>
        <p:spPr>
          <a:xfrm>
            <a:off x="6460236" y="9108017"/>
            <a:ext cx="342900" cy="687917"/>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3FF9DDD-FA5F-4E02-AC28-2693DAB04EF4}" type="slidenum">
              <a:rPr lang="es-ES" smtClean="0"/>
              <a:pPr/>
              <a:t>‹Nº›</a:t>
            </a:fld>
            <a:endParaRPr lang="es-ES"/>
          </a:p>
        </p:txBody>
      </p:sp>
      <p:sp>
        <p:nvSpPr>
          <p:cNvPr id="15" name="14 Rectángulo"/>
          <p:cNvSpPr/>
          <p:nvPr/>
        </p:nvSpPr>
        <p:spPr bwMode="invGray">
          <a:xfrm>
            <a:off x="761238" y="-78"/>
            <a:ext cx="54864" cy="9906078"/>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1.xml"/><Relationship Id="rId18" Type="http://schemas.openxmlformats.org/officeDocument/2006/relationships/slide" Target="slide32.xml"/><Relationship Id="rId3" Type="http://schemas.openxmlformats.org/officeDocument/2006/relationships/slide" Target="slide4.xml"/><Relationship Id="rId21" Type="http://schemas.openxmlformats.org/officeDocument/2006/relationships/slide" Target="slide40.xml"/><Relationship Id="rId7" Type="http://schemas.openxmlformats.org/officeDocument/2006/relationships/slide" Target="slide15.xml"/><Relationship Id="rId12" Type="http://schemas.openxmlformats.org/officeDocument/2006/relationships/slide" Target="slide20.xml"/><Relationship Id="rId17" Type="http://schemas.openxmlformats.org/officeDocument/2006/relationships/slide" Target="slide31.xml"/><Relationship Id="rId2" Type="http://schemas.openxmlformats.org/officeDocument/2006/relationships/notesSlide" Target="../notesSlides/notesSlide2.xml"/><Relationship Id="rId16" Type="http://schemas.openxmlformats.org/officeDocument/2006/relationships/slide" Target="slide29.xml"/><Relationship Id="rId20" Type="http://schemas.openxmlformats.org/officeDocument/2006/relationships/slide" Target="slide37.xml"/><Relationship Id="rId1" Type="http://schemas.openxmlformats.org/officeDocument/2006/relationships/slideLayout" Target="../slideLayouts/slideLayout2.xml"/><Relationship Id="rId6" Type="http://schemas.openxmlformats.org/officeDocument/2006/relationships/slide" Target="slide12.xml"/><Relationship Id="rId11" Type="http://schemas.openxmlformats.org/officeDocument/2006/relationships/slide" Target="slide19.xml"/><Relationship Id="rId5" Type="http://schemas.openxmlformats.org/officeDocument/2006/relationships/slide" Target="slide9.xml"/><Relationship Id="rId15" Type="http://schemas.openxmlformats.org/officeDocument/2006/relationships/slide" Target="slide27.xml"/><Relationship Id="rId23" Type="http://schemas.openxmlformats.org/officeDocument/2006/relationships/slide" Target="slide42.xml"/><Relationship Id="rId10" Type="http://schemas.openxmlformats.org/officeDocument/2006/relationships/slide" Target="slide18.xml"/><Relationship Id="rId19" Type="http://schemas.openxmlformats.org/officeDocument/2006/relationships/slide" Target="slide34.xml"/><Relationship Id="rId4" Type="http://schemas.openxmlformats.org/officeDocument/2006/relationships/slide" Target="slide7.xml"/><Relationship Id="rId9" Type="http://schemas.openxmlformats.org/officeDocument/2006/relationships/slide" Target="slide17.xml"/><Relationship Id="rId14" Type="http://schemas.openxmlformats.org/officeDocument/2006/relationships/slide" Target="slide23.xml"/><Relationship Id="rId22" Type="http://schemas.openxmlformats.org/officeDocument/2006/relationships/slide" Target="slide41.xml"/></Relationships>
</file>

<file path=ppt/slides/_rels/slide3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7.jpeg"/><Relationship Id="rId9"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3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34.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82.jpeg"/><Relationship Id="rId7" Type="http://schemas.openxmlformats.org/officeDocument/2006/relationships/hyperlink" Target="http://www.google.es/imgres?imgurl=http://www.tuswallpapersgratis.com/images/wallpapers/Taj_Mahal,_Agra,_India-870549.jpeg&amp;imgrefurl=http://www.tuswallpapersgratis.com/wallpaper/Taj-Mahal/&amp;h=1200&amp;w=1600&amp;sz=320&amp;tbnid=v4m8nHhIpY_f0M:&amp;tbnh=113&amp;tbnw=150&amp;prev=/search?q=Taj+mahal+pictures&amp;tbm=isch&amp;tbo=u&amp;zoom=1&amp;q=Taj+mahal+pictures&amp;usg=__EtULne0O7iSts1U2Qv5dXauMNZ0=&amp;sa=X&amp;ei=rAa-T4yTO9OKhQeg3NGfDw&amp;ved=0CBgQ9QEwAQ" TargetMode="External"/><Relationship Id="rId12" Type="http://schemas.openxmlformats.org/officeDocument/2006/relationships/image" Target="http://t3.gstatic.com/images?q=tbn:ANd9GcRfGNwPr34_I0qj7HhJhDyGKAjuBKxKERr9oUePRqjFG6xkXuzK10GjdA"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http://www.google.es/images?q=tbn:ANd9GcRthtdpV3Zv1FbAUFqDdJdry7SMQZbIMXdP3pQBPSiWSQOCYxzjrbaQKPE" TargetMode="External"/><Relationship Id="rId11" Type="http://schemas.openxmlformats.org/officeDocument/2006/relationships/image" Target="../media/image85.jpeg"/><Relationship Id="rId5" Type="http://schemas.openxmlformats.org/officeDocument/2006/relationships/image" Target="../media/image83.jpeg"/><Relationship Id="rId10" Type="http://schemas.openxmlformats.org/officeDocument/2006/relationships/hyperlink" Target="http://www.google.es/imgres?imgurl=http://upload.wikimedia.org/wikipedia/commons/thumb/e/e9/Official_portrait_of_Barack_Obama.jpg/230px-Official_portrait_of_Barack_Obama.jpg&amp;imgrefurl=http://es.wikipedia.org/wiki/Barack_Obama&amp;usg=__eeQSTIfNbSdt770Dc05Z4r-FG7w=&amp;h=313&amp;w=230&amp;sz=18&amp;hl=es&amp;start=1&amp;zoom=1&amp;tbnid=M1OPFp7BIsIBRM:&amp;tbnh=117&amp;tbnw=86&amp;ei=DXO_T_rdEtG5hAe2__H2CQ&amp;prev=/search?q=Obama+imaGES&amp;um=1&amp;hl=es&amp;rls=com.microsoft:*:IE-SearchBox&amp;rlz=1I7ACAW&amp;tbm=isch&amp;um=1&amp;itbs=1" TargetMode="External"/><Relationship Id="rId4" Type="http://schemas.openxmlformats.org/officeDocument/2006/relationships/hyperlink" Target="http://www.google.es/imgres?imgurl=http://inhabitat.com/beijings-olympic-stadium-by-herzog-and-demeuron/wp-content/blogs.dir/1/files/birdsnest1.jpg&amp;imgrefurl=http://inhabitat.com/beijings-olympic-stadium-by-herzog-and-demeuron/&amp;h=339&amp;w=537&amp;sz=45&amp;tbnid=iTamYb_luLMpAM:&amp;tbnh=83&amp;tbnw=132&amp;prev=/search?q=The+Nest+Stadium+pictures&amp;tbm=isch&amp;tbo=u&amp;zoom=1&amp;q=The+Nest+Stadium+pictures&amp;usg=__vanntrDqstzW0CjwI-BoaOMot24=&amp;sa=X&amp;ei=swe-T4XsMsPLhAfA772iDw&amp;ved=0CBcQ9QEwAQ" TargetMode="External"/><Relationship Id="rId9" Type="http://schemas.openxmlformats.org/officeDocument/2006/relationships/image" Target="http://www.google.es/images?q=tbn:ANd9GcTORi_Gsj92fHgcjN4t04ua8uelEKyhVJUvFElUZcqBU9XcrNyIGASG9w"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http://www.google.es/images?q=tbn:ANd9GcRNh3BkJmKrlV8TkTlDcU89wGeq3mJTZgR2OtuLg_fUTneu3FXGwPR10Byc" TargetMode="External"/><Relationship Id="rId13" Type="http://schemas.openxmlformats.org/officeDocument/2006/relationships/image" Target="../media/image89.jpeg"/><Relationship Id="rId3" Type="http://schemas.openxmlformats.org/officeDocument/2006/relationships/hyperlink" Target="http://www.google.es/imgres?imgurl=http://www.greciavacaciones.com/imagenes/fichas/Image/ESTAMBUL/blue_mosque.jpg&amp;imgrefurl=http://www.greciavacaciones.com/Oferta/ATENAS-ESTAMBUL-OTONO-INVIERNO-2011-2012-&amp;h=480&amp;w=734&amp;sz=112&amp;tbnid=RArzZDsAKtSnuM:&amp;tbnh=92&amp;tbnw=141&amp;prev=/search?q=BLUE+MOSQUE&amp;tbm=isch&amp;tbo=u&amp;zoom=1&amp;q=BLUE+MOSQUE&amp;usg=__yeqLZDnp7xMBnkpD2hook8yfcdA=&amp;sa=X&amp;ei=uG6_T6nEI4OnhAfQ3siUCg&amp;ved=0CCQQ9QEwAw" TargetMode="External"/><Relationship Id="rId7" Type="http://schemas.openxmlformats.org/officeDocument/2006/relationships/image" Target="../media/image87.jpeg"/><Relationship Id="rId12" Type="http://schemas.openxmlformats.org/officeDocument/2006/relationships/hyperlink" Target="http://www.google.es/imgres?imgurl=http://www.bobzworldcity.com/wp-content/uploads/2011/08/Pyramid-of-Giza-Egypt.jpg&amp;imgrefurl=http://www.bobzworldcity.com/seven-wonders-of-the-ancient-world/pyramid-of-giza-egypt/&amp;usg=___eR8A6vQAiWOQEpzrzvc1R3Otpw=&amp;h=864&amp;w=1152&amp;sz=393&amp;hl=es&amp;start=8&amp;zoom=1&amp;tbnid=DAS7ki341FBPPM:&amp;tbnh=113&amp;tbnw=150&amp;ei=SXG_T7aOIpS0hAeIl739CQ&amp;prev=/search?q=pyramid&amp;um=1&amp;hl=es&amp;rls=com.microsoft:*:IE-SearchBox&amp;rlz=1I7ACAW&amp;tbm=isch&amp;um=1&amp;itbs=1" TargetMode="External"/><Relationship Id="rId17" Type="http://schemas.openxmlformats.org/officeDocument/2006/relationships/image" Target="http://t2.gstatic.com/images?q=tbn:ANd9GcQepsFk1TAY-xL0GYw0gezOJs1rU39z7Qmn-aK18tfOLP92mwh6ebfb3cCD" TargetMode="External"/><Relationship Id="rId2" Type="http://schemas.openxmlformats.org/officeDocument/2006/relationships/notesSlide" Target="../notesSlides/notesSlide34.xml"/><Relationship Id="rId16" Type="http://schemas.openxmlformats.org/officeDocument/2006/relationships/image" Target="../media/image90.jpeg"/><Relationship Id="rId1" Type="http://schemas.openxmlformats.org/officeDocument/2006/relationships/slideLayout" Target="../slideLayouts/slideLayout2.xml"/><Relationship Id="rId6" Type="http://schemas.openxmlformats.org/officeDocument/2006/relationships/hyperlink" Target="http://www.google.es/imgres?imgurl=http://www.disfrutadubai.com/fotos/burj-dubai.jpg&amp;imgrefurl=http://www.disfrutadubai.com/burj-dubai&amp;h=903&amp;w=600&amp;sz=132&amp;tbnid=AFVfVui1DQ67uM:&amp;tbnh=276&amp;tbnw=183&amp;prev=/search?q=burj+dubai&amp;tbm=isch&amp;tbo=u&amp;zoom=1&amp;q=burj+dubai&amp;usg=__mRfZ5EaWoE8V7bVwLPwCT5fQXRo=&amp;sa=X&amp;ei=MG6_T8GGG4axhAf2h5COCg&amp;ved=0CBcQ9QEwAg" TargetMode="External"/><Relationship Id="rId11" Type="http://schemas.openxmlformats.org/officeDocument/2006/relationships/image" Target="http://www.google.es/images?q=tbn:ANd9GcTvFzOyEYYwV4jZ8fJzl-0aHBVXgOPJUqdXrlzZ2PzXXVlfj3tncFcXaJU" TargetMode="External"/><Relationship Id="rId5" Type="http://schemas.openxmlformats.org/officeDocument/2006/relationships/image" Target="http://www.google.es/images?q=tbn:ANd9GcRC11fHZTHXRnGCrPF4WvcOykJLOH_AiRZzoy4Srsv90HJLF6sQS96mLQ" TargetMode="External"/><Relationship Id="rId15" Type="http://schemas.openxmlformats.org/officeDocument/2006/relationships/hyperlink" Target="http://www.google.es/imgres?imgurl=http://atlas.gwdesigner.com/en/wp-content/uploads/2011/09/Sahara-Tribes.jpg&amp;imgrefurl=http://atlas.gwdesigner.com/en/deserts/meeting-with-sahara-tribes-8-days/&amp;usg=__kIyVvo4pUOnat5xEJtT63igINX4=&amp;h=478&amp;w=720&amp;sz=58&amp;hl=es&amp;start=8&amp;zoom=1&amp;tbnid=197qnCZtv_al2M:&amp;tbnh=93&amp;tbnw=140&amp;ei=9XC_T9y2BcWZhQe8_JiVCg&amp;prev=/search?q=sahara+tribes&amp;um=1&amp;hl=es&amp;rls=com.microsoft:*:IE-SearchBox&amp;rlz=1I7ACAW&amp;tbm=isch&amp;um=1&amp;itbs=1" TargetMode="External"/><Relationship Id="rId10" Type="http://schemas.openxmlformats.org/officeDocument/2006/relationships/image" Target="../media/image88.jpeg"/><Relationship Id="rId4" Type="http://schemas.openxmlformats.org/officeDocument/2006/relationships/image" Target="../media/image86.jpeg"/><Relationship Id="rId9" Type="http://schemas.openxmlformats.org/officeDocument/2006/relationships/hyperlink" Target="http://www.google.es/imgres?imgurl=http://cityguidesblog.com/files/abu-simbel.jpg&amp;imgrefurl=http://cityguidesblog.com/tesoros_de_egipto_abu_simbel&amp;h=913&amp;w=1200&amp;sz=478&amp;tbnid=RyZubH1NwsSXwM:&amp;tbnh=114&amp;tbnw=150&amp;prev=/search?q=abu+simbel&amp;tbm=isch&amp;tbo=u&amp;zoom=1&amp;q=abu+simbel&amp;usg=__PdXK26adccz4YfWkphxod7ILPRQ=&amp;sa=X&amp;ei=oG-_T6f_B4K6hAfus6D7CQ&amp;ved=0CB0Q9QEwAw" TargetMode="External"/><Relationship Id="rId14" Type="http://schemas.openxmlformats.org/officeDocument/2006/relationships/image" Target="http://t3.gstatic.com/images?q=tbn:ANd9GcSvOpKs1ySwKYjBOnf1kEsgybnAognlXTSpCDa16-jstJl9hvUYUklQNwqu"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http://t2.gstatic.com/images?q=tbn:ANd9GcTULwq6rXmNFXpTBe6zOAM1TQsdlBwi0jNiB1UKTjYJK44xUmHzrXZ50dM" TargetMode="External"/><Relationship Id="rId13" Type="http://schemas.openxmlformats.org/officeDocument/2006/relationships/image" Target="../media/image94.jpeg"/><Relationship Id="rId3" Type="http://schemas.openxmlformats.org/officeDocument/2006/relationships/hyperlink" Target="http://www.google.es/imgres?imgurl=http://www.xtec.cat/~exirgu/novetats/hotels/mon/cuba/Bodeguita.jpg&amp;imgrefurl=http://www.xtec.cat/~exirgu/novetats/hotels/mon/mon.htm&amp;usg=__cHZzHNBIWTGH7uJbnaUT2sdMAzY=&amp;h=375&amp;w=500&amp;sz=167&amp;hl=es&amp;start=20&amp;zoom=1&amp;tbnid=RykCA4XocmizqM:&amp;tbnh=98&amp;tbnw=130&amp;ei=JnK_T630KImnhAff89HpCQ&amp;prev=/search?q=la+habana+cuba&amp;um=1&amp;hl=es&amp;rls=com.microsoft:*:IE-SearchBox&amp;rlz=1I7ACAW&amp;tbm=isch&amp;um=1&amp;itbs=1" TargetMode="External"/><Relationship Id="rId7" Type="http://schemas.openxmlformats.org/officeDocument/2006/relationships/image" Target="../media/image92.jpeg"/><Relationship Id="rId12" Type="http://schemas.openxmlformats.org/officeDocument/2006/relationships/hyperlink" Target="http://www.villasdelmundo.com/photo/image/2264/ayers-rock.jp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www.google.es/imgres?imgurl=http://www.discoveringpuertorico.com/wp-content/ponce_carnival.jpg&amp;imgrefurl=http://www.discoveringpuertorico.com/2008/01/ponce-carnival-means-party-time-in-puerto-rico/&amp;usg=__XDv8dF9jr0kD4JT00lbRGx3o5Y0=&amp;h=209&amp;w=250&amp;sz=16&amp;hl=es&amp;start=2&amp;zoom=1&amp;tbnid=mg4ufiY0YjjxfM:&amp;tbnh=93&amp;tbnw=111&amp;ei=b3K_T-qYLYm2hAflwfiLCg&amp;prev=/search?q=puerto+rico+carnaval&amp;um=1&amp;hl=es&amp;rls=com.microsoft:*:IE-SearchBox&amp;rlz=1I7ACAW&amp;tbm=isch&amp;um=1&amp;itbs=1" TargetMode="External"/><Relationship Id="rId11" Type="http://schemas.openxmlformats.org/officeDocument/2006/relationships/image" Target="http://t1.gstatic.com/images?q=tbn:ANd9GcQ1nqCAt1K1HMABKjjZrZkxOL2K15i9xNhE8a9zYahrNopLL5e1NgJOcZw" TargetMode="External"/><Relationship Id="rId5" Type="http://schemas.openxmlformats.org/officeDocument/2006/relationships/image" Target="http://t2.gstatic.com/images?q=tbn:ANd9GcQ1i7cs7jPfiw2IpY9Quko2SoAXMoN9AHe0YRVvyiHzCtmrW4E1P0aaSjdp" TargetMode="External"/><Relationship Id="rId10" Type="http://schemas.openxmlformats.org/officeDocument/2006/relationships/image" Target="../media/image93.jpeg"/><Relationship Id="rId4" Type="http://schemas.openxmlformats.org/officeDocument/2006/relationships/image" Target="../media/image91.jpeg"/><Relationship Id="rId9" Type="http://schemas.openxmlformats.org/officeDocument/2006/relationships/hyperlink" Target="http://7maravillas-maravillosas.com/images/Maravillas/muralla-china2.jpg" TargetMode="External"/><Relationship Id="rId14" Type="http://schemas.openxmlformats.org/officeDocument/2006/relationships/image" Target="http://t2.gstatic.com/images?q=tbn:ANd9GcS1hCO1lXv_2UGEopN7_E3n5tm6wsl-YvDkiNsbe-Qq4LGU1ZJZS8ZjUIY"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06.jpeg"/><Relationship Id="rId3" Type="http://schemas.openxmlformats.org/officeDocument/2006/relationships/image" Target="../media/image96.png"/><Relationship Id="rId7" Type="http://schemas.openxmlformats.org/officeDocument/2006/relationships/image" Target="../media/image100.jpeg"/><Relationship Id="rId12" Type="http://schemas.openxmlformats.org/officeDocument/2006/relationships/image" Target="../media/image105.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99.jpeg"/><Relationship Id="rId11" Type="http://schemas.openxmlformats.org/officeDocument/2006/relationships/image" Target="../media/image104.jpeg"/><Relationship Id="rId5" Type="http://schemas.openxmlformats.org/officeDocument/2006/relationships/image" Target="../media/image98.jpeg"/><Relationship Id="rId15" Type="http://schemas.openxmlformats.org/officeDocument/2006/relationships/image" Target="../media/image108.png"/><Relationship Id="rId10" Type="http://schemas.openxmlformats.org/officeDocument/2006/relationships/image" Target="../media/image103.jpeg"/><Relationship Id="rId4" Type="http://schemas.openxmlformats.org/officeDocument/2006/relationships/image" Target="../media/image97.jpeg"/><Relationship Id="rId9" Type="http://schemas.openxmlformats.org/officeDocument/2006/relationships/image" Target="../media/image102.jpeg"/><Relationship Id="rId14" Type="http://schemas.openxmlformats.org/officeDocument/2006/relationships/image" Target="../media/image107.jpeg"/></Relationships>
</file>

<file path=ppt/slides/_rels/slide39.xml.rels><?xml version="1.0" encoding="UTF-8" standalone="yes"?>
<Relationships xmlns="http://schemas.openxmlformats.org/package/2006/relationships"><Relationship Id="rId8" Type="http://schemas.openxmlformats.org/officeDocument/2006/relationships/image" Target="../media/image114.jpeg"/><Relationship Id="rId13" Type="http://schemas.openxmlformats.org/officeDocument/2006/relationships/image" Target="../media/image119.jpeg"/><Relationship Id="rId3" Type="http://schemas.openxmlformats.org/officeDocument/2006/relationships/image" Target="../media/image109.jpeg"/><Relationship Id="rId7" Type="http://schemas.openxmlformats.org/officeDocument/2006/relationships/image" Target="../media/image113.jpeg"/><Relationship Id="rId12" Type="http://schemas.openxmlformats.org/officeDocument/2006/relationships/image" Target="../media/image118.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12.jpeg"/><Relationship Id="rId11" Type="http://schemas.openxmlformats.org/officeDocument/2006/relationships/image" Target="../media/image117.jpeg"/><Relationship Id="rId5" Type="http://schemas.openxmlformats.org/officeDocument/2006/relationships/image" Target="../media/image111.jpeg"/><Relationship Id="rId15" Type="http://schemas.openxmlformats.org/officeDocument/2006/relationships/image" Target="../media/image121.jpeg"/><Relationship Id="rId10" Type="http://schemas.openxmlformats.org/officeDocument/2006/relationships/image" Target="../media/image116.jpeg"/><Relationship Id="rId4" Type="http://schemas.openxmlformats.org/officeDocument/2006/relationships/image" Target="../media/image110.png"/><Relationship Id="rId9" Type="http://schemas.openxmlformats.org/officeDocument/2006/relationships/image" Target="../media/image115.jpeg"/><Relationship Id="rId14" Type="http://schemas.openxmlformats.org/officeDocument/2006/relationships/image" Target="../media/image120.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mailto:dorientacionlcano@yahoo.es"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4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4 Rectángulo"/>
          <p:cNvSpPr/>
          <p:nvPr/>
        </p:nvSpPr>
        <p:spPr>
          <a:xfrm>
            <a:off x="908720" y="344488"/>
            <a:ext cx="3025187" cy="923330"/>
          </a:xfrm>
          <a:prstGeom prst="rect">
            <a:avLst/>
          </a:prstGeom>
          <a:noFill/>
        </p:spPr>
        <p:txBody>
          <a:bodyPr wrap="none" lIns="91440" tIns="45720" rIns="91440" bIns="45720">
            <a:spAutoFit/>
          </a:bodyPr>
          <a:lstStyle/>
          <a:p>
            <a:pPr algn="ctr"/>
            <a:r>
              <a:rPr lang="es-ES" sz="5400" b="1" cap="none" spc="0" dirty="0" smtClean="0">
                <a:ln w="17780" cmpd="sng">
                  <a:solidFill>
                    <a:srgbClr val="FFFFFF"/>
                  </a:solidFill>
                  <a:prstDash val="solid"/>
                  <a:miter lim="800000"/>
                </a:ln>
                <a:solidFill>
                  <a:schemeClr val="bg2">
                    <a:lumMod val="50000"/>
                  </a:schemeClr>
                </a:solidFill>
                <a:effectLst>
                  <a:outerShdw blurRad="50800" algn="tl" rotWithShape="0">
                    <a:srgbClr val="000000"/>
                  </a:outerShdw>
                </a:effectLst>
              </a:rPr>
              <a:t>Crisálida</a:t>
            </a:r>
            <a:endParaRPr lang="es-ES" sz="5400" b="1" cap="none" spc="0" dirty="0">
              <a:ln w="17780" cmpd="sng">
                <a:solidFill>
                  <a:srgbClr val="FFFFFF"/>
                </a:solidFill>
                <a:prstDash val="solid"/>
                <a:miter lim="800000"/>
              </a:ln>
              <a:solidFill>
                <a:schemeClr val="bg2">
                  <a:lumMod val="50000"/>
                </a:schemeClr>
              </a:solidFill>
              <a:effectLst>
                <a:outerShdw blurRad="50800" algn="tl" rotWithShape="0">
                  <a:srgbClr val="000000"/>
                </a:outerShdw>
              </a:effectLst>
            </a:endParaRPr>
          </a:p>
        </p:txBody>
      </p:sp>
      <p:sp>
        <p:nvSpPr>
          <p:cNvPr id="6" name="5 CuadroTexto"/>
          <p:cNvSpPr txBox="1"/>
          <p:nvPr/>
        </p:nvSpPr>
        <p:spPr>
          <a:xfrm>
            <a:off x="1052736" y="1136576"/>
            <a:ext cx="4248472" cy="646331"/>
          </a:xfrm>
          <a:prstGeom prst="rect">
            <a:avLst/>
          </a:prstGeom>
          <a:noFill/>
        </p:spPr>
        <p:txBody>
          <a:bodyPr wrap="square" rtlCol="0">
            <a:spAutoFit/>
          </a:bodyPr>
          <a:lstStyle/>
          <a:p>
            <a:r>
              <a:rPr lang="es-ES" dirty="0" smtClean="0">
                <a:latin typeface="Book Antiqua" pitchFamily="18" charset="0"/>
              </a:rPr>
              <a:t>Revista escolar del IES Leopoldo Cano</a:t>
            </a:r>
          </a:p>
          <a:p>
            <a:r>
              <a:rPr lang="es-ES" dirty="0" smtClean="0">
                <a:latin typeface="Book Antiqua" pitchFamily="18" charset="0"/>
              </a:rPr>
              <a:t>Valladolid</a:t>
            </a:r>
            <a:endParaRPr lang="es-ES" dirty="0">
              <a:latin typeface="Book Antiqua" pitchFamily="18" charset="0"/>
            </a:endParaRPr>
          </a:p>
        </p:txBody>
      </p:sp>
      <p:sp>
        <p:nvSpPr>
          <p:cNvPr id="7" name="6 Rectángulo"/>
          <p:cNvSpPr/>
          <p:nvPr/>
        </p:nvSpPr>
        <p:spPr>
          <a:xfrm>
            <a:off x="5422781" y="416496"/>
            <a:ext cx="1435219"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ES" sz="5400" b="1" cap="all" spc="0" dirty="0" smtClean="0">
                <a:ln w="0"/>
                <a:effectLst>
                  <a:reflection blurRad="12700" stA="50000" endPos="50000" dist="5000" dir="5400000" sy="-100000" rotWithShape="0"/>
                </a:effectLst>
              </a:rPr>
              <a:t>Nº1</a:t>
            </a:r>
            <a:endParaRPr lang="es-ES" sz="5400" b="1" cap="all" spc="0" dirty="0">
              <a:ln w="0"/>
              <a:effectLst>
                <a:reflection blurRad="12700" stA="50000" endPos="50000" dist="5000" dir="5400000" sy="-100000" rotWithShape="0"/>
              </a:effectLst>
            </a:endParaRPr>
          </a:p>
        </p:txBody>
      </p:sp>
      <p:pic>
        <p:nvPicPr>
          <p:cNvPr id="8" name="7 Imagen" descr="IES_LEOPOLDO_CANO_jpg.jpg"/>
          <p:cNvPicPr>
            <a:picLocks noChangeAspect="1"/>
          </p:cNvPicPr>
          <p:nvPr/>
        </p:nvPicPr>
        <p:blipFill>
          <a:blip r:embed="rId3" cstate="print"/>
          <a:stretch>
            <a:fillRect/>
          </a:stretch>
        </p:blipFill>
        <p:spPr>
          <a:xfrm>
            <a:off x="0" y="1856656"/>
            <a:ext cx="6858000" cy="5147651"/>
          </a:xfrm>
          <a:prstGeom prst="rect">
            <a:avLst/>
          </a:prstGeom>
        </p:spPr>
      </p:pic>
      <p:pic>
        <p:nvPicPr>
          <p:cNvPr id="9" name="8 Imagen" descr="Foto portada2.jpg"/>
          <p:cNvPicPr>
            <a:picLocks noChangeAspect="1"/>
          </p:cNvPicPr>
          <p:nvPr/>
        </p:nvPicPr>
        <p:blipFill>
          <a:blip r:embed="rId4" cstate="print"/>
          <a:stretch>
            <a:fillRect/>
          </a:stretch>
        </p:blipFill>
        <p:spPr>
          <a:xfrm>
            <a:off x="620688" y="6779550"/>
            <a:ext cx="2492896" cy="3126450"/>
          </a:xfrm>
          <a:prstGeom prst="rect">
            <a:avLst/>
          </a:prstGeom>
        </p:spPr>
      </p:pic>
      <p:pic>
        <p:nvPicPr>
          <p:cNvPr id="10" name="9 Imagen" descr="Foto portada2.jpg"/>
          <p:cNvPicPr>
            <a:picLocks noChangeAspect="1"/>
          </p:cNvPicPr>
          <p:nvPr/>
        </p:nvPicPr>
        <p:blipFill>
          <a:blip r:embed="rId5" cstate="print"/>
          <a:stretch>
            <a:fillRect/>
          </a:stretch>
        </p:blipFill>
        <p:spPr>
          <a:xfrm>
            <a:off x="1742680" y="6177137"/>
            <a:ext cx="2973236" cy="3728864"/>
          </a:xfrm>
          <a:prstGeom prst="rect">
            <a:avLst/>
          </a:prstGeom>
        </p:spPr>
      </p:pic>
      <p:pic>
        <p:nvPicPr>
          <p:cNvPr id="11" name="10 Imagen" descr="Foto portada2.jpg"/>
          <p:cNvPicPr>
            <a:picLocks noChangeAspect="1"/>
          </p:cNvPicPr>
          <p:nvPr/>
        </p:nvPicPr>
        <p:blipFill>
          <a:blip r:embed="rId6" cstate="print"/>
          <a:stretch>
            <a:fillRect/>
          </a:stretch>
        </p:blipFill>
        <p:spPr>
          <a:xfrm>
            <a:off x="3573016" y="5786159"/>
            <a:ext cx="3284984" cy="411984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361" name="Rectangle 1"/>
          <p:cNvSpPr>
            <a:spLocks noChangeArrowheads="1"/>
          </p:cNvSpPr>
          <p:nvPr/>
        </p:nvSpPr>
        <p:spPr bwMode="auto">
          <a:xfrm>
            <a:off x="188640" y="945230"/>
            <a:ext cx="2808312"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dirty="0" smtClean="0"/>
              <a:t>Lo mejor fue compartir esos momentos con mis compañeros. Es un recuerdo más para guardar en nuestra memoria.			              </a:t>
            </a:r>
            <a:r>
              <a:rPr lang="es-ES" sz="1200" dirty="0" err="1" smtClean="0"/>
              <a:t>Yeye</a:t>
            </a:r>
            <a:r>
              <a:rPr lang="es-ES" sz="1200" dirty="0" smtClean="0"/>
              <a:t> Gutiérrez</a:t>
            </a:r>
          </a:p>
          <a:p>
            <a:r>
              <a:rPr lang="es-ES" sz="1200" dirty="0" smtClean="0"/>
              <a:t> </a:t>
            </a:r>
          </a:p>
          <a:p>
            <a:r>
              <a:rPr lang="es-ES" sz="1200" dirty="0" smtClean="0"/>
              <a:t>Los ensayos para el Festival fueron muy divertidos.</a:t>
            </a:r>
          </a:p>
          <a:p>
            <a:r>
              <a:rPr lang="es-ES" sz="1200" dirty="0" smtClean="0"/>
              <a:t>	               Pablo Arranz</a:t>
            </a:r>
          </a:p>
          <a:p>
            <a:endParaRPr lang="es-ES" sz="1200" dirty="0" smtClean="0"/>
          </a:p>
          <a:p>
            <a:r>
              <a:rPr lang="es-ES" sz="1200" dirty="0" smtClean="0"/>
              <a:t>Lo más divertido fueron los errores de los ensayos y los nervios de salir al escenario. Nos dio a todos la risa. </a:t>
            </a:r>
          </a:p>
          <a:p>
            <a:r>
              <a:rPr lang="es-ES" sz="1200" dirty="0" smtClean="0"/>
              <a:t>			   	Aroa Tovar</a:t>
            </a:r>
          </a:p>
          <a:p>
            <a:endParaRPr lang="es-ES" sz="1200" dirty="0" smtClean="0"/>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ES" sz="1200" b="0" i="0" u="none" strike="noStrike" cap="none" normalizeH="0" baseline="0" dirty="0" smtClean="0">
              <a:ln>
                <a:noFill/>
              </a:ln>
              <a:solidFill>
                <a:schemeClr val="tx1"/>
              </a:solidFill>
              <a:effectLst/>
            </a:endParaRPr>
          </a:p>
        </p:txBody>
      </p:sp>
      <p:pic>
        <p:nvPicPr>
          <p:cNvPr id="1026" name="Picture 2" descr="C:\Documents and Settings\Agustin\Mis documentos\Revista\P1060805.JPG"/>
          <p:cNvPicPr>
            <a:picLocks noChangeAspect="1" noChangeArrowheads="1"/>
          </p:cNvPicPr>
          <p:nvPr/>
        </p:nvPicPr>
        <p:blipFill>
          <a:blip r:embed="rId3" cstate="print"/>
          <a:srcRect/>
          <a:stretch>
            <a:fillRect/>
          </a:stretch>
        </p:blipFill>
        <p:spPr bwMode="auto">
          <a:xfrm>
            <a:off x="2924944" y="848544"/>
            <a:ext cx="3744416" cy="2808402"/>
          </a:xfrm>
          <a:prstGeom prst="rect">
            <a:avLst/>
          </a:prstGeom>
          <a:noFill/>
        </p:spPr>
      </p:pic>
      <p:sp>
        <p:nvSpPr>
          <p:cNvPr id="6" name="5 CuadroTexto"/>
          <p:cNvSpPr txBox="1"/>
          <p:nvPr/>
        </p:nvSpPr>
        <p:spPr>
          <a:xfrm>
            <a:off x="764704" y="200472"/>
            <a:ext cx="2592288" cy="461665"/>
          </a:xfrm>
          <a:prstGeom prst="rect">
            <a:avLst/>
          </a:prstGeom>
          <a:noFill/>
        </p:spPr>
        <p:txBody>
          <a:bodyPr wrap="square" rtlCol="0">
            <a:spAutoFit/>
          </a:bodyPr>
          <a:lstStyle/>
          <a:p>
            <a:r>
              <a:rPr lang="es-ES" sz="2400" dirty="0" err="1" smtClean="0">
                <a:solidFill>
                  <a:srgbClr val="C00000"/>
                </a:solidFill>
                <a:latin typeface="+mj-lt"/>
              </a:rPr>
              <a:t>Ici</a:t>
            </a:r>
            <a:r>
              <a:rPr lang="es-ES" sz="2400" dirty="0" smtClean="0">
                <a:solidFill>
                  <a:srgbClr val="C00000"/>
                </a:solidFill>
                <a:latin typeface="+mj-lt"/>
              </a:rPr>
              <a:t> Segundo B.</a:t>
            </a:r>
            <a:endParaRPr lang="es-ES" sz="2400" dirty="0">
              <a:solidFill>
                <a:srgbClr val="C00000"/>
              </a:solidFill>
              <a:latin typeface="+mj-lt"/>
            </a:endParaRPr>
          </a:p>
        </p:txBody>
      </p:sp>
      <p:sp>
        <p:nvSpPr>
          <p:cNvPr id="7" name="6 CuadroTexto"/>
          <p:cNvSpPr txBox="1"/>
          <p:nvPr/>
        </p:nvSpPr>
        <p:spPr>
          <a:xfrm>
            <a:off x="332656" y="4088904"/>
            <a:ext cx="6525344" cy="1292662"/>
          </a:xfrm>
          <a:prstGeom prst="rect">
            <a:avLst/>
          </a:prstGeom>
          <a:noFill/>
        </p:spPr>
        <p:txBody>
          <a:bodyPr wrap="square" rtlCol="0">
            <a:spAutoFit/>
          </a:bodyPr>
          <a:lstStyle/>
          <a:p>
            <a:r>
              <a:rPr lang="es-ES" sz="1200" dirty="0" smtClean="0"/>
              <a:t>2º B </a:t>
            </a:r>
            <a:r>
              <a:rPr lang="es-ES" sz="1200" dirty="0" err="1" smtClean="0"/>
              <a:t>est</a:t>
            </a:r>
            <a:r>
              <a:rPr lang="es-ES" sz="1200" dirty="0" smtClean="0"/>
              <a:t> SUPER!! </a:t>
            </a:r>
            <a:r>
              <a:rPr lang="fr-FR" sz="1200" dirty="0" smtClean="0"/>
              <a:t>Nous faisons beaucoup d’activités très intéressantes et magnifiques dans cette classe ! 2º B est la meilleure classe dans l’univers ! (2º B es GENIAL ! </a:t>
            </a:r>
            <a:r>
              <a:rPr lang="es-ES" sz="1200" dirty="0" smtClean="0"/>
              <a:t>¡Hacemos muchas actividades muy interesantes y magníficas en esta clase! 2º B ¡es la mejor clase del mundo!)</a:t>
            </a:r>
          </a:p>
          <a:p>
            <a:r>
              <a:rPr lang="es-ES" sz="1200" dirty="0" smtClean="0"/>
              <a:t>											                   Adrián Masa</a:t>
            </a:r>
          </a:p>
          <a:p>
            <a:endParaRPr lang="es-ES" dirty="0"/>
          </a:p>
        </p:txBody>
      </p:sp>
      <p:pic>
        <p:nvPicPr>
          <p:cNvPr id="1027" name="Picture 3" descr="C:\Documents and Settings\Agustin\Mis documentos\Revista\P1060802.JPG"/>
          <p:cNvPicPr>
            <a:picLocks noChangeAspect="1" noChangeArrowheads="1"/>
          </p:cNvPicPr>
          <p:nvPr/>
        </p:nvPicPr>
        <p:blipFill>
          <a:blip r:embed="rId4" cstate="print"/>
          <a:srcRect/>
          <a:stretch>
            <a:fillRect/>
          </a:stretch>
        </p:blipFill>
        <p:spPr bwMode="auto">
          <a:xfrm>
            <a:off x="0" y="4808984"/>
            <a:ext cx="3044365" cy="2283347"/>
          </a:xfrm>
          <a:prstGeom prst="rect">
            <a:avLst/>
          </a:prstGeom>
          <a:noFill/>
        </p:spPr>
      </p:pic>
      <p:sp>
        <p:nvSpPr>
          <p:cNvPr id="10" name="9 CuadroTexto"/>
          <p:cNvSpPr txBox="1"/>
          <p:nvPr/>
        </p:nvSpPr>
        <p:spPr>
          <a:xfrm>
            <a:off x="3140968" y="5241032"/>
            <a:ext cx="3717032" cy="2123658"/>
          </a:xfrm>
          <a:prstGeom prst="rect">
            <a:avLst/>
          </a:prstGeom>
          <a:noFill/>
        </p:spPr>
        <p:txBody>
          <a:bodyPr wrap="square" rtlCol="0">
            <a:spAutoFit/>
          </a:bodyPr>
          <a:lstStyle/>
          <a:p>
            <a:r>
              <a:rPr lang="es-ES" sz="1200" dirty="0" smtClean="0"/>
              <a:t>Las actuaciones fueron muy divertidas. Los ensayos en los recreos fueron muy graciosos: al principio parecíamos patos mareados, pero en la actuación nos salió bastante bien.</a:t>
            </a:r>
          </a:p>
          <a:p>
            <a:r>
              <a:rPr lang="es-ES" sz="1200" dirty="0" smtClean="0"/>
              <a:t>		            Noemí Galán</a:t>
            </a:r>
          </a:p>
          <a:p>
            <a:r>
              <a:rPr lang="es-ES" sz="1200" dirty="0" smtClean="0"/>
              <a:t> </a:t>
            </a:r>
          </a:p>
          <a:p>
            <a:r>
              <a:rPr lang="es-ES" sz="1200" dirty="0" smtClean="0"/>
              <a:t>El día del Festival me lo pasé muy bien. Fue divertido ver a todos mis compañeros de clase bailar. Me lo pasé genial. Hay que volver a repetir.</a:t>
            </a:r>
          </a:p>
          <a:p>
            <a:r>
              <a:rPr lang="es-ES" sz="1200" dirty="0" smtClean="0"/>
              <a:t>					             Nicole Tamayo</a:t>
            </a:r>
            <a:endParaRPr lang="es-ES" sz="1200" dirty="0"/>
          </a:p>
        </p:txBody>
      </p:sp>
      <p:pic>
        <p:nvPicPr>
          <p:cNvPr id="1028" name="Picture 4" descr="C:\Documents and Settings\Agustin\Mis documentos\Revista\P1060812.JPG"/>
          <p:cNvPicPr>
            <a:picLocks noChangeAspect="1" noChangeArrowheads="1"/>
          </p:cNvPicPr>
          <p:nvPr/>
        </p:nvPicPr>
        <p:blipFill>
          <a:blip r:embed="rId5" cstate="print"/>
          <a:srcRect/>
          <a:stretch>
            <a:fillRect/>
          </a:stretch>
        </p:blipFill>
        <p:spPr bwMode="auto">
          <a:xfrm>
            <a:off x="3041576" y="8206762"/>
            <a:ext cx="3816424" cy="1699238"/>
          </a:xfrm>
          <a:prstGeom prst="rect">
            <a:avLst/>
          </a:prstGeom>
          <a:noFill/>
        </p:spPr>
      </p:pic>
      <p:sp>
        <p:nvSpPr>
          <p:cNvPr id="11" name="10 CuadroTexto"/>
          <p:cNvSpPr txBox="1"/>
          <p:nvPr/>
        </p:nvSpPr>
        <p:spPr>
          <a:xfrm>
            <a:off x="0" y="7329264"/>
            <a:ext cx="6669360" cy="1477328"/>
          </a:xfrm>
          <a:prstGeom prst="rect">
            <a:avLst/>
          </a:prstGeom>
          <a:noFill/>
        </p:spPr>
        <p:txBody>
          <a:bodyPr wrap="square" rtlCol="0">
            <a:spAutoFit/>
          </a:bodyPr>
          <a:lstStyle/>
          <a:p>
            <a:r>
              <a:rPr lang="es-ES" sz="1200" dirty="0" err="1" smtClean="0"/>
              <a:t>Nous</a:t>
            </a:r>
            <a:r>
              <a:rPr lang="es-ES" sz="1200" dirty="0" smtClean="0"/>
              <a:t> </a:t>
            </a:r>
            <a:r>
              <a:rPr lang="es-ES" sz="1200" dirty="0" err="1" smtClean="0"/>
              <a:t>avons</a:t>
            </a:r>
            <a:r>
              <a:rPr lang="es-ES" sz="1200" dirty="0" smtClean="0"/>
              <a:t> </a:t>
            </a:r>
            <a:r>
              <a:rPr lang="es-ES" sz="1200" dirty="0" err="1" smtClean="0"/>
              <a:t>travaillé</a:t>
            </a:r>
            <a:r>
              <a:rPr lang="es-ES" sz="1200" dirty="0" smtClean="0"/>
              <a:t> le </a:t>
            </a:r>
            <a:r>
              <a:rPr lang="es-ES" sz="1200" dirty="0" err="1" smtClean="0"/>
              <a:t>numéro</a:t>
            </a:r>
            <a:r>
              <a:rPr lang="es-ES" sz="1200" dirty="0" smtClean="0"/>
              <a:t> plus </a:t>
            </a:r>
            <a:r>
              <a:rPr lang="es-ES" sz="1200" dirty="0" err="1" smtClean="0"/>
              <a:t>d’un</a:t>
            </a:r>
            <a:r>
              <a:rPr lang="es-ES" sz="1200" dirty="0" smtClean="0"/>
              <a:t> </a:t>
            </a:r>
            <a:r>
              <a:rPr lang="es-ES" sz="1200" dirty="0" err="1" smtClean="0"/>
              <a:t>mois</a:t>
            </a:r>
            <a:r>
              <a:rPr lang="es-ES" sz="1200" dirty="0" smtClean="0"/>
              <a:t> et </a:t>
            </a:r>
            <a:r>
              <a:rPr lang="es-ES" sz="1200" dirty="0" err="1" smtClean="0"/>
              <a:t>nous</a:t>
            </a:r>
            <a:r>
              <a:rPr lang="es-ES" sz="1200" dirty="0" smtClean="0"/>
              <a:t> </a:t>
            </a:r>
            <a:r>
              <a:rPr lang="es-ES" sz="1200" dirty="0" err="1" smtClean="0"/>
              <a:t>avons</a:t>
            </a:r>
            <a:r>
              <a:rPr lang="es-ES" sz="1200" dirty="0" smtClean="0"/>
              <a:t> </a:t>
            </a:r>
            <a:r>
              <a:rPr lang="es-ES" sz="1200" dirty="0" err="1" smtClean="0"/>
              <a:t>eu</a:t>
            </a:r>
            <a:r>
              <a:rPr lang="es-ES" sz="1200" dirty="0" smtClean="0"/>
              <a:t> </a:t>
            </a:r>
            <a:r>
              <a:rPr lang="es-ES" sz="1200" dirty="0" err="1" smtClean="0"/>
              <a:t>beaucoup</a:t>
            </a:r>
            <a:r>
              <a:rPr lang="es-ES" sz="1200" dirty="0" smtClean="0"/>
              <a:t> de </a:t>
            </a:r>
            <a:r>
              <a:rPr lang="es-ES" sz="1200" dirty="0" err="1" smtClean="0"/>
              <a:t>nerfs</a:t>
            </a:r>
            <a:r>
              <a:rPr lang="es-ES" sz="1200" dirty="0" smtClean="0"/>
              <a:t> et </a:t>
            </a:r>
            <a:r>
              <a:rPr lang="es-ES" sz="1200" dirty="0" err="1" smtClean="0"/>
              <a:t>nous</a:t>
            </a:r>
            <a:r>
              <a:rPr lang="es-ES" sz="1200" dirty="0" smtClean="0"/>
              <a:t> </a:t>
            </a:r>
            <a:r>
              <a:rPr lang="es-ES" sz="1200" dirty="0" err="1" smtClean="0"/>
              <a:t>avons</a:t>
            </a:r>
            <a:r>
              <a:rPr lang="es-ES" sz="1200" dirty="0" smtClean="0"/>
              <a:t> imaginé que les gens se </a:t>
            </a:r>
            <a:r>
              <a:rPr lang="es-ES" sz="1200" dirty="0" err="1" smtClean="0"/>
              <a:t>moqueraient</a:t>
            </a:r>
            <a:r>
              <a:rPr lang="es-ES" sz="1200" dirty="0" smtClean="0"/>
              <a:t> de </a:t>
            </a:r>
            <a:r>
              <a:rPr lang="es-ES" sz="1200" dirty="0" err="1" smtClean="0"/>
              <a:t>nous</a:t>
            </a:r>
            <a:r>
              <a:rPr lang="es-ES" sz="1200" dirty="0" smtClean="0"/>
              <a:t> </a:t>
            </a:r>
            <a:r>
              <a:rPr lang="es-ES" sz="1200" dirty="0" err="1" smtClean="0"/>
              <a:t>mais</a:t>
            </a:r>
            <a:r>
              <a:rPr lang="es-ES" sz="1200" dirty="0" smtClean="0"/>
              <a:t>, à la fin, </a:t>
            </a:r>
            <a:r>
              <a:rPr lang="es-ES" sz="1200" dirty="0" err="1" smtClean="0"/>
              <a:t>nous</a:t>
            </a:r>
            <a:r>
              <a:rPr lang="es-ES" sz="1200" dirty="0" smtClean="0"/>
              <a:t> </a:t>
            </a:r>
            <a:r>
              <a:rPr lang="es-ES" sz="1200" dirty="0" err="1" smtClean="0"/>
              <a:t>avons</a:t>
            </a:r>
            <a:r>
              <a:rPr lang="es-ES" sz="1200" dirty="0" smtClean="0"/>
              <a:t> bien </a:t>
            </a:r>
            <a:r>
              <a:rPr lang="es-ES" sz="1200" dirty="0" err="1" smtClean="0"/>
              <a:t>fait</a:t>
            </a:r>
            <a:r>
              <a:rPr lang="es-ES" sz="1200" dirty="0" smtClean="0"/>
              <a:t> et </a:t>
            </a:r>
            <a:r>
              <a:rPr lang="es-ES" sz="1200" dirty="0" err="1" smtClean="0"/>
              <a:t>tout</a:t>
            </a:r>
            <a:r>
              <a:rPr lang="es-ES" sz="1200" dirty="0" smtClean="0"/>
              <a:t> le monde a </a:t>
            </a:r>
            <a:r>
              <a:rPr lang="es-ES" sz="1200" dirty="0" err="1" smtClean="0"/>
              <a:t>applaudi</a:t>
            </a:r>
            <a:r>
              <a:rPr lang="es-ES" sz="1200" dirty="0" smtClean="0"/>
              <a:t> (Trabajamos la actuación durante más de un mes y tuvimos muchos nervios ; pensábamos que la gente se reiría de nosotros pero, al final, lo hicimos muy bien y todo el mundo aplaudió).</a:t>
            </a:r>
          </a:p>
          <a:p>
            <a:r>
              <a:rPr lang="es-ES" sz="1200" dirty="0" smtClean="0"/>
              <a:t>		David Valencia</a:t>
            </a:r>
          </a:p>
          <a:p>
            <a:endParaRPr lang="es-ES" dirty="0"/>
          </a:p>
        </p:txBody>
      </p:sp>
      <p:sp>
        <p:nvSpPr>
          <p:cNvPr id="12" name="11 CuadroTexto"/>
          <p:cNvSpPr txBox="1"/>
          <p:nvPr/>
        </p:nvSpPr>
        <p:spPr>
          <a:xfrm>
            <a:off x="188640" y="8697416"/>
            <a:ext cx="2852936" cy="1015663"/>
          </a:xfrm>
          <a:prstGeom prst="rect">
            <a:avLst/>
          </a:prstGeom>
          <a:noFill/>
        </p:spPr>
        <p:txBody>
          <a:bodyPr wrap="square" rtlCol="0">
            <a:spAutoFit/>
          </a:bodyPr>
          <a:lstStyle/>
          <a:p>
            <a:r>
              <a:rPr lang="es-ES" sz="1200" dirty="0" smtClean="0"/>
              <a:t>Los ensayos para el festival fueron muy divertidos y además la actuación nos salió </a:t>
            </a:r>
            <a:r>
              <a:rPr lang="es-ES" sz="1200" dirty="0" err="1" smtClean="0"/>
              <a:t>superbien</a:t>
            </a:r>
            <a:r>
              <a:rPr lang="es-ES" sz="1200" dirty="0" smtClean="0"/>
              <a:t> y a todo el mundo le gustó. </a:t>
            </a:r>
          </a:p>
          <a:p>
            <a:r>
              <a:rPr lang="es-ES" sz="1200" dirty="0" smtClean="0"/>
              <a:t>	            Daniel Pérez</a:t>
            </a:r>
            <a:endParaRPr lang="es-ES" sz="1200" dirty="0"/>
          </a:p>
        </p:txBody>
      </p:sp>
      <p:sp>
        <p:nvSpPr>
          <p:cNvPr id="14" name="13 Marcador de número de diapositiva"/>
          <p:cNvSpPr>
            <a:spLocks noGrp="1"/>
          </p:cNvSpPr>
          <p:nvPr>
            <p:ph type="sldNum" sz="quarter" idx="12"/>
          </p:nvPr>
        </p:nvSpPr>
        <p:spPr/>
        <p:txBody>
          <a:bodyPr/>
          <a:lstStyle/>
          <a:p>
            <a:fld id="{53FF9DDD-FA5F-4E02-AC28-2693DAB04EF4}" type="slidenum">
              <a:rPr lang="es-ES" smtClean="0"/>
              <a:pPr/>
              <a:t>9</a:t>
            </a:fld>
            <a:endParaRPr lang="es-E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361" name="Rectangle 1"/>
          <p:cNvSpPr>
            <a:spLocks noChangeArrowheads="1"/>
          </p:cNvSpPr>
          <p:nvPr/>
        </p:nvSpPr>
        <p:spPr bwMode="auto">
          <a:xfrm>
            <a:off x="908720" y="920552"/>
            <a:ext cx="5688632"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200" dirty="0" smtClean="0"/>
              <a:t>El día del Festival me lo pasé muy bien cuando subí a cantar pero lo mejor fue que no tuve clase. Me reí mucho cuando mis compañeros salieron a bailar. Fue genial.</a:t>
            </a:r>
          </a:p>
          <a:p>
            <a:r>
              <a:rPr lang="es-ES" sz="1200" dirty="0" smtClean="0"/>
              <a:t>				Nerea Ramírez</a:t>
            </a:r>
          </a:p>
          <a:p>
            <a:r>
              <a:rPr lang="es-ES" sz="1200" dirty="0" smtClean="0"/>
              <a:t> </a:t>
            </a:r>
          </a:p>
          <a:p>
            <a:r>
              <a:rPr lang="es-ES" sz="1200" dirty="0" smtClean="0"/>
              <a:t> </a:t>
            </a:r>
          </a:p>
          <a:p>
            <a:r>
              <a:rPr lang="es-ES" sz="1200" dirty="0" smtClean="0"/>
              <a:t>La canción del Festival me pareció muy bonita aunque no haya participado pero lo que no me gustó es el baile porque me pareció un poco ridículo.									  			</a:t>
            </a:r>
            <a:r>
              <a:rPr lang="es-ES" sz="1200" dirty="0" err="1" smtClean="0"/>
              <a:t>Yassine</a:t>
            </a:r>
            <a:r>
              <a:rPr lang="es-ES" sz="1200" dirty="0" smtClean="0"/>
              <a:t> </a:t>
            </a:r>
            <a:r>
              <a:rPr lang="es-ES" sz="1200" dirty="0" err="1" smtClean="0"/>
              <a:t>Saoula</a:t>
            </a:r>
            <a:endParaRPr lang="es-ES" sz="1200" dirty="0" smtClean="0"/>
          </a:p>
          <a:p>
            <a:endParaRPr lang="es-ES" sz="1200" dirty="0" smtClean="0"/>
          </a:p>
          <a:p>
            <a:r>
              <a:rPr lang="es-ES" sz="1200" dirty="0" smtClean="0"/>
              <a:t>Creo que hice reír a la gente cuando pegué un sopapo cariñoso a Darío.</a:t>
            </a:r>
          </a:p>
          <a:p>
            <a:r>
              <a:rPr lang="es-ES" sz="1200" dirty="0" smtClean="0"/>
              <a:t>								                                                José Ramón </a:t>
            </a:r>
            <a:r>
              <a:rPr lang="es-ES" sz="1200" dirty="0" err="1" smtClean="0"/>
              <a:t>Cerreduela</a:t>
            </a:r>
            <a:endParaRPr lang="es-ES" sz="1200" dirty="0" smtClean="0"/>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200" b="0" i="0" u="none" strike="noStrike" cap="none" normalizeH="0" baseline="0" dirty="0" smtClean="0">
              <a:ln>
                <a:noFill/>
              </a:ln>
              <a:solidFill>
                <a:schemeClr val="tx1"/>
              </a:solidFill>
              <a:effectLst/>
            </a:endParaRPr>
          </a:p>
        </p:txBody>
      </p:sp>
      <p:pic>
        <p:nvPicPr>
          <p:cNvPr id="2050" name="Picture 2" descr="C:\Documents and Settings\Agustin\Mis documentos\Revista\P1070011.JPG"/>
          <p:cNvPicPr>
            <a:picLocks noChangeAspect="1" noChangeArrowheads="1"/>
          </p:cNvPicPr>
          <p:nvPr/>
        </p:nvPicPr>
        <p:blipFill>
          <a:blip r:embed="rId3" cstate="print"/>
          <a:srcRect/>
          <a:stretch>
            <a:fillRect/>
          </a:stretch>
        </p:blipFill>
        <p:spPr bwMode="auto">
          <a:xfrm>
            <a:off x="0" y="3296816"/>
            <a:ext cx="3645024" cy="2733856"/>
          </a:xfrm>
          <a:prstGeom prst="rect">
            <a:avLst/>
          </a:prstGeom>
          <a:noFill/>
        </p:spPr>
      </p:pic>
      <p:sp>
        <p:nvSpPr>
          <p:cNvPr id="6" name="5 CuadroTexto"/>
          <p:cNvSpPr txBox="1"/>
          <p:nvPr/>
        </p:nvSpPr>
        <p:spPr>
          <a:xfrm>
            <a:off x="3717032" y="3872881"/>
            <a:ext cx="2880320" cy="2400657"/>
          </a:xfrm>
          <a:prstGeom prst="rect">
            <a:avLst/>
          </a:prstGeom>
          <a:noFill/>
        </p:spPr>
        <p:txBody>
          <a:bodyPr wrap="square" rtlCol="0">
            <a:spAutoFit/>
          </a:bodyPr>
          <a:lstStyle/>
          <a:p>
            <a:r>
              <a:rPr lang="es-ES" sz="1200" dirty="0" smtClean="0"/>
              <a:t>El Festival fue buenísimo, sobre todo la colleja que le dio </a:t>
            </a:r>
            <a:r>
              <a:rPr lang="es-ES" sz="1200" dirty="0" err="1" smtClean="0"/>
              <a:t>Jose</a:t>
            </a:r>
            <a:r>
              <a:rPr lang="es-ES" sz="1200" dirty="0" smtClean="0"/>
              <a:t> a Darío. Todo fue alucinante.</a:t>
            </a:r>
          </a:p>
          <a:p>
            <a:r>
              <a:rPr lang="es-ES" sz="1200" dirty="0" smtClean="0"/>
              <a:t>			                   Israel de Vega</a:t>
            </a:r>
          </a:p>
          <a:p>
            <a:r>
              <a:rPr lang="es-ES" sz="1200" dirty="0" smtClean="0"/>
              <a:t> </a:t>
            </a:r>
          </a:p>
          <a:p>
            <a:r>
              <a:rPr lang="es-ES" sz="1200" dirty="0" smtClean="0"/>
              <a:t>Echo de menos a los chicos del Proyecto </a:t>
            </a:r>
            <a:r>
              <a:rPr lang="es-ES" sz="1200" dirty="0" err="1" smtClean="0"/>
              <a:t>Comenius</a:t>
            </a:r>
            <a:r>
              <a:rPr lang="es-ES" sz="1200" dirty="0" smtClean="0"/>
              <a:t>.</a:t>
            </a:r>
          </a:p>
          <a:p>
            <a:r>
              <a:rPr lang="es-ES" sz="1200" dirty="0" smtClean="0"/>
              <a:t>			                    Patricia </a:t>
            </a:r>
            <a:r>
              <a:rPr lang="es-ES" sz="1200" dirty="0" err="1" smtClean="0"/>
              <a:t>Simó</a:t>
            </a:r>
            <a:endParaRPr lang="es-ES" sz="1200" dirty="0" smtClean="0"/>
          </a:p>
          <a:p>
            <a:r>
              <a:rPr lang="es-ES" sz="1200" dirty="0" smtClean="0"/>
              <a:t> </a:t>
            </a:r>
          </a:p>
          <a:p>
            <a:endParaRPr lang="es-ES" dirty="0"/>
          </a:p>
        </p:txBody>
      </p:sp>
      <p:sp>
        <p:nvSpPr>
          <p:cNvPr id="7" name="6 CuadroTexto"/>
          <p:cNvSpPr txBox="1"/>
          <p:nvPr/>
        </p:nvSpPr>
        <p:spPr>
          <a:xfrm>
            <a:off x="332656" y="6177136"/>
            <a:ext cx="6192688" cy="646331"/>
          </a:xfrm>
          <a:prstGeom prst="rect">
            <a:avLst/>
          </a:prstGeom>
          <a:noFill/>
        </p:spPr>
        <p:txBody>
          <a:bodyPr wrap="square" rtlCol="0">
            <a:spAutoFit/>
          </a:bodyPr>
          <a:lstStyle/>
          <a:p>
            <a:r>
              <a:rPr lang="es-ES" sz="1200" dirty="0" smtClean="0"/>
              <a:t>Para mí el </a:t>
            </a:r>
            <a:r>
              <a:rPr lang="es-ES" sz="1200" dirty="0" err="1" smtClean="0"/>
              <a:t>Comenius</a:t>
            </a:r>
            <a:r>
              <a:rPr lang="es-ES" sz="1200" dirty="0" smtClean="0"/>
              <a:t> fue y es una experiencia maravillosa y el Festival fue muy gracioso. </a:t>
            </a:r>
          </a:p>
          <a:p>
            <a:r>
              <a:rPr lang="es-ES" sz="1200" dirty="0" smtClean="0"/>
              <a:t>						</a:t>
            </a:r>
          </a:p>
          <a:p>
            <a:r>
              <a:rPr lang="es-ES" sz="1200" dirty="0" smtClean="0"/>
              <a:t>Marta </a:t>
            </a:r>
            <a:r>
              <a:rPr lang="es-ES" sz="1200" dirty="0" err="1" smtClean="0"/>
              <a:t>Morencia</a:t>
            </a:r>
            <a:endParaRPr lang="es-ES" sz="1200" dirty="0"/>
          </a:p>
        </p:txBody>
      </p:sp>
      <p:pic>
        <p:nvPicPr>
          <p:cNvPr id="2051" name="Picture 3" descr="C:\Documents and Settings\Agustin\Mis documentos\Revista\P1060801.JPG"/>
          <p:cNvPicPr>
            <a:picLocks noChangeAspect="1" noChangeArrowheads="1"/>
          </p:cNvPicPr>
          <p:nvPr/>
        </p:nvPicPr>
        <p:blipFill>
          <a:blip r:embed="rId4" cstate="print"/>
          <a:srcRect/>
          <a:stretch>
            <a:fillRect/>
          </a:stretch>
        </p:blipFill>
        <p:spPr bwMode="auto">
          <a:xfrm>
            <a:off x="2276872" y="6465168"/>
            <a:ext cx="4320480" cy="3240464"/>
          </a:xfrm>
          <a:prstGeom prst="rect">
            <a:avLst/>
          </a:prstGeom>
          <a:noFill/>
        </p:spPr>
      </p:pic>
      <p:sp>
        <p:nvSpPr>
          <p:cNvPr id="10" name="9 CuadroTexto"/>
          <p:cNvSpPr txBox="1"/>
          <p:nvPr/>
        </p:nvSpPr>
        <p:spPr>
          <a:xfrm>
            <a:off x="764704" y="200472"/>
            <a:ext cx="2592288" cy="461665"/>
          </a:xfrm>
          <a:prstGeom prst="rect">
            <a:avLst/>
          </a:prstGeom>
          <a:noFill/>
        </p:spPr>
        <p:txBody>
          <a:bodyPr wrap="square" rtlCol="0">
            <a:spAutoFit/>
          </a:bodyPr>
          <a:lstStyle/>
          <a:p>
            <a:r>
              <a:rPr lang="es-ES" sz="2400" dirty="0" err="1" smtClean="0">
                <a:solidFill>
                  <a:srgbClr val="C00000"/>
                </a:solidFill>
                <a:latin typeface="+mj-lt"/>
              </a:rPr>
              <a:t>Ici</a:t>
            </a:r>
            <a:r>
              <a:rPr lang="es-ES" sz="2400" dirty="0" smtClean="0">
                <a:solidFill>
                  <a:srgbClr val="C00000"/>
                </a:solidFill>
                <a:latin typeface="+mj-lt"/>
              </a:rPr>
              <a:t> Segundo B.</a:t>
            </a:r>
            <a:endParaRPr lang="es-ES" sz="2400" dirty="0">
              <a:solidFill>
                <a:srgbClr val="C00000"/>
              </a:solidFill>
              <a:latin typeface="+mj-lt"/>
            </a:endParaRPr>
          </a:p>
        </p:txBody>
      </p:sp>
      <p:sp>
        <p:nvSpPr>
          <p:cNvPr id="12" name="11 Marcador de número de diapositiva"/>
          <p:cNvSpPr>
            <a:spLocks noGrp="1"/>
          </p:cNvSpPr>
          <p:nvPr>
            <p:ph type="sldNum" sz="quarter" idx="12"/>
          </p:nvPr>
        </p:nvSpPr>
        <p:spPr/>
        <p:txBody>
          <a:bodyPr/>
          <a:lstStyle/>
          <a:p>
            <a:fld id="{53FF9DDD-FA5F-4E02-AC28-2693DAB04EF4}" type="slidenum">
              <a:rPr lang="es-ES" smtClean="0"/>
              <a:pPr/>
              <a:t>10</a:t>
            </a:fld>
            <a:endParaRPr lang="es-E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2592288" cy="461665"/>
          </a:xfrm>
          <a:prstGeom prst="rect">
            <a:avLst/>
          </a:prstGeom>
          <a:noFill/>
        </p:spPr>
        <p:txBody>
          <a:bodyPr wrap="square" rtlCol="0">
            <a:spAutoFit/>
          </a:bodyPr>
          <a:lstStyle/>
          <a:p>
            <a:r>
              <a:rPr lang="es-ES" sz="2400" dirty="0" err="1" smtClean="0">
                <a:solidFill>
                  <a:srgbClr val="C00000"/>
                </a:solidFill>
                <a:latin typeface="+mj-lt"/>
              </a:rPr>
              <a:t>Twiter-Crêpes</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361" name="Rectangle 1"/>
          <p:cNvSpPr>
            <a:spLocks noChangeArrowheads="1"/>
          </p:cNvSpPr>
          <p:nvPr/>
        </p:nvSpPr>
        <p:spPr bwMode="auto">
          <a:xfrm>
            <a:off x="908720" y="992560"/>
            <a:ext cx="576064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s-ES" sz="1200" b="1" dirty="0" smtClean="0"/>
              <a:t>Ambientación, preparación, bromas, tensión, expectación, impaciencia…Pero al fin llegó el 22 de diciembre y con él el concurso “Atrapa un millón”.</a:t>
            </a:r>
            <a:endParaRPr kumimoji="0" lang="es-ES" sz="1200" b="0" i="0" u="none" strike="noStrike" cap="none" normalizeH="0" baseline="0" dirty="0" smtClean="0">
              <a:ln>
                <a:noFill/>
              </a:ln>
              <a:solidFill>
                <a:schemeClr val="tx1"/>
              </a:solidFill>
              <a:effectLst/>
            </a:endParaRPr>
          </a:p>
        </p:txBody>
      </p:sp>
      <p:pic>
        <p:nvPicPr>
          <p:cNvPr id="3074" name="Picture 2" descr="C:\Documents and Settings\Agustin\Mis documentos\Revista\DSCN3395.JPG"/>
          <p:cNvPicPr>
            <a:picLocks noChangeAspect="1" noChangeArrowheads="1"/>
          </p:cNvPicPr>
          <p:nvPr/>
        </p:nvPicPr>
        <p:blipFill>
          <a:blip r:embed="rId3" cstate="print"/>
          <a:srcRect/>
          <a:stretch>
            <a:fillRect/>
          </a:stretch>
        </p:blipFill>
        <p:spPr bwMode="auto">
          <a:xfrm>
            <a:off x="260648" y="1640632"/>
            <a:ext cx="4149080" cy="3112060"/>
          </a:xfrm>
          <a:prstGeom prst="rect">
            <a:avLst/>
          </a:prstGeom>
          <a:noFill/>
        </p:spPr>
      </p:pic>
      <p:sp>
        <p:nvSpPr>
          <p:cNvPr id="6" name="5 CuadroTexto"/>
          <p:cNvSpPr txBox="1"/>
          <p:nvPr/>
        </p:nvSpPr>
        <p:spPr>
          <a:xfrm>
            <a:off x="4437112" y="1712640"/>
            <a:ext cx="2420888" cy="3231654"/>
          </a:xfrm>
          <a:prstGeom prst="rect">
            <a:avLst/>
          </a:prstGeom>
          <a:noFill/>
        </p:spPr>
        <p:txBody>
          <a:bodyPr wrap="square" rtlCol="0">
            <a:spAutoFit/>
          </a:bodyPr>
          <a:lstStyle/>
          <a:p>
            <a:r>
              <a:rPr lang="es-ES" sz="1200" b="1" dirty="0" smtClean="0"/>
              <a:t>El atractivo premio hacía tiempo que prendaba, seducía, tentaba, fascinaba… hacía soñar. Guiñaba el ojo a cuantos pasaban junto al cartel navideño anunciando el Festival.  ¡</a:t>
            </a:r>
            <a:r>
              <a:rPr lang="es-ES" sz="1200" b="1" dirty="0" err="1" smtClean="0"/>
              <a:t>Mmmm</a:t>
            </a:r>
            <a:r>
              <a:rPr lang="es-ES" sz="1200" b="1" dirty="0" smtClean="0"/>
              <a:t>! Una deliciosa comida o cena en la </a:t>
            </a:r>
            <a:r>
              <a:rPr lang="es-ES" sz="1200" b="1" dirty="0" err="1" smtClean="0"/>
              <a:t>Crêperie</a:t>
            </a:r>
            <a:r>
              <a:rPr lang="es-ES" sz="1200" b="1" dirty="0" smtClean="0"/>
              <a:t> “Eh </a:t>
            </a:r>
            <a:r>
              <a:rPr lang="es-ES" sz="1200" b="1" dirty="0" err="1" smtClean="0"/>
              <a:t>Voilà</a:t>
            </a:r>
            <a:r>
              <a:rPr lang="es-ES" sz="1200" b="1" dirty="0" smtClean="0"/>
              <a:t>!”… (¡premio ideal para un IES bilingüe en Francés!). Local con un encanto especial, ambiente agradable, manteles divertidos, camareros </a:t>
            </a:r>
            <a:r>
              <a:rPr lang="es-ES" sz="1200" b="1" dirty="0" err="1" smtClean="0"/>
              <a:t>superencantadores</a:t>
            </a:r>
            <a:r>
              <a:rPr lang="es-ES" sz="1200" b="1" dirty="0" smtClean="0"/>
              <a:t> y comida deliciosa, ¡había que inscribirse ya!</a:t>
            </a:r>
            <a:endParaRPr lang="es-ES" sz="1200" dirty="0" smtClean="0"/>
          </a:p>
          <a:p>
            <a:endParaRPr lang="es-ES" sz="1200" dirty="0"/>
          </a:p>
        </p:txBody>
      </p:sp>
      <p:pic>
        <p:nvPicPr>
          <p:cNvPr id="3075" name="Picture 3" descr="C:\Documents and Settings\Agustin\Mis documentos\Revista\P1060880.JPG"/>
          <p:cNvPicPr>
            <a:picLocks noChangeAspect="1" noChangeArrowheads="1"/>
          </p:cNvPicPr>
          <p:nvPr/>
        </p:nvPicPr>
        <p:blipFill>
          <a:blip r:embed="rId4" cstate="print"/>
          <a:srcRect/>
          <a:stretch>
            <a:fillRect/>
          </a:stretch>
        </p:blipFill>
        <p:spPr bwMode="auto">
          <a:xfrm>
            <a:off x="2564904" y="5025008"/>
            <a:ext cx="4100450" cy="3075436"/>
          </a:xfrm>
          <a:prstGeom prst="rect">
            <a:avLst/>
          </a:prstGeom>
          <a:noFill/>
        </p:spPr>
      </p:pic>
      <p:sp>
        <p:nvSpPr>
          <p:cNvPr id="8" name="7 CuadroTexto"/>
          <p:cNvSpPr txBox="1"/>
          <p:nvPr/>
        </p:nvSpPr>
        <p:spPr>
          <a:xfrm>
            <a:off x="0" y="5169024"/>
            <a:ext cx="2492896" cy="3600986"/>
          </a:xfrm>
          <a:prstGeom prst="rect">
            <a:avLst/>
          </a:prstGeom>
          <a:noFill/>
        </p:spPr>
        <p:txBody>
          <a:bodyPr wrap="square" rtlCol="0">
            <a:spAutoFit/>
          </a:bodyPr>
          <a:lstStyle/>
          <a:p>
            <a:r>
              <a:rPr lang="es-ES" sz="1200" b="1" dirty="0" smtClean="0"/>
              <a:t>12’30 h. Las 19 parejas preparadas</a:t>
            </a:r>
            <a:r>
              <a:rPr lang="es-ES" sz="1200" dirty="0" smtClean="0"/>
              <a:t> </a:t>
            </a:r>
            <a:r>
              <a:rPr lang="es-ES" sz="1200" b="1" dirty="0" smtClean="0"/>
              <a:t>en la pole de salida, cronómetro, ¿A? ¿B? ¿C?, ¡tiempo! y dos parejas</a:t>
            </a:r>
            <a:r>
              <a:rPr lang="es-ES" sz="1200" dirty="0" smtClean="0"/>
              <a:t> </a:t>
            </a:r>
            <a:r>
              <a:rPr lang="es-ES" sz="1200" b="1" dirty="0" smtClean="0"/>
              <a:t>ganadoras. Concurso hecho con</a:t>
            </a:r>
            <a:r>
              <a:rPr lang="es-ES" sz="1200" dirty="0" smtClean="0"/>
              <a:t> </a:t>
            </a:r>
            <a:r>
              <a:rPr lang="es-ES" sz="1200" b="1" dirty="0" smtClean="0"/>
              <a:t>intención de hacer pasarlo bien, de</a:t>
            </a:r>
            <a:r>
              <a:rPr lang="es-ES" sz="1200" dirty="0" smtClean="0"/>
              <a:t> </a:t>
            </a:r>
            <a:r>
              <a:rPr lang="es-ES" sz="1200" b="1" dirty="0" smtClean="0"/>
              <a:t>entretener, de asumir el riesgo para</a:t>
            </a:r>
            <a:r>
              <a:rPr lang="es-ES" sz="1200" dirty="0" smtClean="0"/>
              <a:t> </a:t>
            </a:r>
            <a:r>
              <a:rPr lang="es-ES" sz="1200" b="1" dirty="0" smtClean="0"/>
              <a:t>conseguir algo y de ofrecer al </a:t>
            </a:r>
            <a:endParaRPr lang="es-ES" sz="1200" dirty="0" smtClean="0"/>
          </a:p>
          <a:p>
            <a:r>
              <a:rPr lang="es-ES" sz="1200" b="1" dirty="0" smtClean="0"/>
              <a:t>alumnado del IES “Leopoldo Cano”</a:t>
            </a:r>
            <a:r>
              <a:rPr lang="es-ES" sz="1200" dirty="0" smtClean="0"/>
              <a:t> </a:t>
            </a:r>
            <a:r>
              <a:rPr lang="es-ES" sz="1200" b="1" dirty="0" smtClean="0"/>
              <a:t>un recuerdo para que su memoria</a:t>
            </a:r>
            <a:r>
              <a:rPr lang="es-ES" sz="1200" dirty="0" smtClean="0"/>
              <a:t> </a:t>
            </a:r>
            <a:r>
              <a:rPr lang="es-ES" sz="1200" b="1" dirty="0" smtClean="0"/>
              <a:t>lo guarde de forma especial. </a:t>
            </a:r>
            <a:endParaRPr lang="es-ES" sz="1200" dirty="0" smtClean="0"/>
          </a:p>
          <a:p>
            <a:r>
              <a:rPr lang="es-ES" sz="1200" b="1" dirty="0" smtClean="0"/>
              <a:t>Gracias </a:t>
            </a:r>
            <a:r>
              <a:rPr lang="es-ES" sz="1200" b="1" dirty="0" err="1" smtClean="0"/>
              <a:t>Crêperie</a:t>
            </a:r>
            <a:r>
              <a:rPr lang="es-ES" sz="1200" b="1" dirty="0" smtClean="0"/>
              <a:t> “Eh </a:t>
            </a:r>
            <a:r>
              <a:rPr lang="es-ES" sz="1200" b="1" dirty="0" err="1" smtClean="0"/>
              <a:t>Voilà</a:t>
            </a:r>
            <a:r>
              <a:rPr lang="es-ES" sz="1200" b="1" dirty="0" smtClean="0"/>
              <a:t>” por</a:t>
            </a:r>
            <a:r>
              <a:rPr lang="es-ES" sz="1200" dirty="0" smtClean="0"/>
              <a:t> </a:t>
            </a:r>
            <a:r>
              <a:rPr lang="es-ES" sz="1200" b="1" dirty="0" smtClean="0"/>
              <a:t>donar tan amablemente este premio</a:t>
            </a:r>
            <a:r>
              <a:rPr lang="es-ES" sz="1200" dirty="0" smtClean="0"/>
              <a:t> </a:t>
            </a:r>
            <a:r>
              <a:rPr lang="es-ES" sz="1200" b="1" dirty="0" smtClean="0"/>
              <a:t>y por hacer realidad la ilusión de unos y haber hecho soñar a muchos otros.</a:t>
            </a:r>
            <a:endParaRPr lang="es-ES" sz="1200" dirty="0" smtClean="0"/>
          </a:p>
          <a:p>
            <a:r>
              <a:rPr lang="es-ES" sz="1200" b="1" dirty="0" smtClean="0"/>
              <a:t>	           Julita Aguilar</a:t>
            </a:r>
            <a:endParaRPr lang="es-ES" sz="1200" dirty="0" smtClean="0"/>
          </a:p>
          <a:p>
            <a:endParaRPr lang="es-ES" sz="1200" dirty="0"/>
          </a:p>
        </p:txBody>
      </p:sp>
      <p:sp>
        <p:nvSpPr>
          <p:cNvPr id="10" name="9 CuadroTexto"/>
          <p:cNvSpPr txBox="1"/>
          <p:nvPr/>
        </p:nvSpPr>
        <p:spPr>
          <a:xfrm>
            <a:off x="1052736" y="8985448"/>
            <a:ext cx="5328592" cy="523220"/>
          </a:xfrm>
          <a:prstGeom prst="rect">
            <a:avLst/>
          </a:prstGeom>
          <a:noFill/>
        </p:spPr>
        <p:txBody>
          <a:bodyPr wrap="square" rtlCol="0">
            <a:spAutoFit/>
          </a:bodyPr>
          <a:lstStyle/>
          <a:p>
            <a:r>
              <a:rPr lang="es-ES" sz="1400" b="1" dirty="0" smtClean="0"/>
              <a:t>Y, ahora, los ganadores del Segundo Premio nos </a:t>
            </a:r>
            <a:r>
              <a:rPr lang="es-ES" sz="1400" b="1" dirty="0" err="1" smtClean="0"/>
              <a:t>twittean</a:t>
            </a:r>
            <a:r>
              <a:rPr lang="es-ES" sz="1400" b="1" dirty="0" smtClean="0"/>
              <a:t> su gustosa experiencia</a:t>
            </a:r>
            <a:endParaRPr lang="es-ES" sz="1400" dirty="0"/>
          </a:p>
        </p:txBody>
      </p:sp>
      <p:sp>
        <p:nvSpPr>
          <p:cNvPr id="12" name="11 Marcador de número de diapositiva"/>
          <p:cNvSpPr>
            <a:spLocks noGrp="1"/>
          </p:cNvSpPr>
          <p:nvPr>
            <p:ph type="sldNum" sz="quarter" idx="12"/>
          </p:nvPr>
        </p:nvSpPr>
        <p:spPr/>
        <p:txBody>
          <a:bodyPr/>
          <a:lstStyle/>
          <a:p>
            <a:fld id="{53FF9DDD-FA5F-4E02-AC28-2693DAB04EF4}" type="slidenum">
              <a:rPr lang="es-ES" smtClean="0"/>
              <a:pPr/>
              <a:t>11</a:t>
            </a:fld>
            <a:endParaRPr lang="es-E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2592288" cy="461665"/>
          </a:xfrm>
          <a:prstGeom prst="rect">
            <a:avLst/>
          </a:prstGeom>
          <a:noFill/>
        </p:spPr>
        <p:txBody>
          <a:bodyPr wrap="square" rtlCol="0">
            <a:spAutoFit/>
          </a:bodyPr>
          <a:lstStyle/>
          <a:p>
            <a:r>
              <a:rPr lang="es-ES" sz="2400" dirty="0" err="1" smtClean="0">
                <a:solidFill>
                  <a:srgbClr val="C00000"/>
                </a:solidFill>
                <a:latin typeface="+mj-lt"/>
              </a:rPr>
              <a:t>Twiter-Crêpes</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10 CuadroTexto"/>
          <p:cNvSpPr txBox="1"/>
          <p:nvPr/>
        </p:nvSpPr>
        <p:spPr>
          <a:xfrm>
            <a:off x="836712" y="1136576"/>
            <a:ext cx="6021288" cy="3139321"/>
          </a:xfrm>
          <a:prstGeom prst="rect">
            <a:avLst/>
          </a:prstGeom>
          <a:noFill/>
        </p:spPr>
        <p:txBody>
          <a:bodyPr wrap="square" rtlCol="0">
            <a:spAutoFit/>
          </a:bodyPr>
          <a:lstStyle/>
          <a:p>
            <a:r>
              <a:rPr lang="es-ES" sz="1200" dirty="0" smtClean="0"/>
              <a:t>&gt;20.15 @</a:t>
            </a:r>
            <a:r>
              <a:rPr lang="es-ES" sz="1200" dirty="0" err="1" smtClean="0"/>
              <a:t>bflores</a:t>
            </a:r>
            <a:r>
              <a:rPr lang="es-ES" sz="1200" dirty="0" smtClean="0"/>
              <a:t>: La lluvia no me va a impedir ir a cenar al #</a:t>
            </a:r>
            <a:r>
              <a:rPr lang="es-ES" sz="1200" dirty="0" err="1" smtClean="0"/>
              <a:t>Éhvoilà</a:t>
            </a:r>
            <a:r>
              <a:rPr lang="es-ES" sz="1200" dirty="0" smtClean="0"/>
              <a:t> con @</a:t>
            </a:r>
            <a:r>
              <a:rPr lang="es-ES" sz="1200" dirty="0" err="1" smtClean="0"/>
              <a:t>rjpinedo</a:t>
            </a:r>
            <a:r>
              <a:rPr lang="es-ES" sz="1200" dirty="0" smtClean="0"/>
              <a:t>!!!!</a:t>
            </a:r>
          </a:p>
          <a:p>
            <a:r>
              <a:rPr lang="es-ES" sz="1200" dirty="0" smtClean="0"/>
              <a:t>                </a:t>
            </a:r>
          </a:p>
          <a:p>
            <a:r>
              <a:rPr lang="es-ES" sz="1200" dirty="0" smtClean="0"/>
              <a:t>&gt;20.25 @</a:t>
            </a:r>
            <a:r>
              <a:rPr lang="es-ES" sz="1200" dirty="0" err="1" smtClean="0"/>
              <a:t>rjpinedo</a:t>
            </a:r>
            <a:r>
              <a:rPr lang="es-ES" sz="1200" dirty="0" smtClean="0"/>
              <a:t>: Llegando a la </a:t>
            </a:r>
            <a:r>
              <a:rPr lang="es-ES" sz="1200" dirty="0" err="1" smtClean="0"/>
              <a:t>crêpería</a:t>
            </a:r>
            <a:r>
              <a:rPr lang="es-ES" sz="1200" dirty="0" smtClean="0"/>
              <a:t>. ¡¡#</a:t>
            </a:r>
            <a:r>
              <a:rPr lang="es-ES" sz="1200" dirty="0" err="1" smtClean="0"/>
              <a:t>lovamosapasarbien</a:t>
            </a:r>
            <a:r>
              <a:rPr lang="es-ES" sz="1200" dirty="0" smtClean="0"/>
              <a:t>!!</a:t>
            </a:r>
          </a:p>
          <a:p>
            <a:r>
              <a:rPr lang="es-ES" sz="1200" dirty="0" smtClean="0"/>
              <a:t> </a:t>
            </a:r>
          </a:p>
          <a:p>
            <a:r>
              <a:rPr lang="es-ES" sz="1200" dirty="0" smtClean="0"/>
              <a:t>&gt;20.27 @</a:t>
            </a:r>
            <a:r>
              <a:rPr lang="es-ES" sz="1200" dirty="0" err="1" smtClean="0"/>
              <a:t>bflores</a:t>
            </a:r>
            <a:r>
              <a:rPr lang="es-ES" sz="1200" dirty="0" smtClean="0"/>
              <a:t>: Ya estamos dentro. ¡Qué sitio tan original! Me gusta…</a:t>
            </a:r>
          </a:p>
          <a:p>
            <a:r>
              <a:rPr lang="es-ES" sz="1200" dirty="0" smtClean="0"/>
              <a:t> </a:t>
            </a:r>
          </a:p>
          <a:p>
            <a:r>
              <a:rPr lang="es-ES" sz="1200" dirty="0" smtClean="0"/>
              <a:t>&gt;20.30 @</a:t>
            </a:r>
            <a:r>
              <a:rPr lang="es-ES" sz="1200" dirty="0" err="1" smtClean="0"/>
              <a:t>bflores</a:t>
            </a:r>
            <a:r>
              <a:rPr lang="es-ES" sz="1200" dirty="0" smtClean="0"/>
              <a:t>: Nos ofrecen mesa y… empecemos a echar un ojo a la carta…</a:t>
            </a:r>
          </a:p>
          <a:p>
            <a:r>
              <a:rPr lang="es-ES" sz="1200" dirty="0" smtClean="0"/>
              <a:t> </a:t>
            </a:r>
          </a:p>
          <a:p>
            <a:r>
              <a:rPr lang="es-ES" sz="1200" dirty="0" smtClean="0"/>
              <a:t>&gt;20.37 @</a:t>
            </a:r>
            <a:r>
              <a:rPr lang="es-ES" sz="1200" dirty="0" err="1" smtClean="0"/>
              <a:t>bflores</a:t>
            </a:r>
            <a:r>
              <a:rPr lang="es-ES" sz="1200" dirty="0" smtClean="0"/>
              <a:t>: ¡</a:t>
            </a:r>
            <a:r>
              <a:rPr lang="es-ES" sz="1200" dirty="0" err="1" smtClean="0"/>
              <a:t>Uff</a:t>
            </a:r>
            <a:r>
              <a:rPr lang="es-ES" sz="1200" dirty="0" smtClean="0"/>
              <a:t>! ¡¡Qué difícil!! ¡Qué bueno parece estar todo!</a:t>
            </a:r>
          </a:p>
          <a:p>
            <a:r>
              <a:rPr lang="es-ES" sz="1200" dirty="0" smtClean="0"/>
              <a:t> </a:t>
            </a:r>
          </a:p>
          <a:p>
            <a:r>
              <a:rPr lang="es-ES" sz="1200" dirty="0" smtClean="0"/>
              <a:t>&gt;20.35 @</a:t>
            </a:r>
            <a:r>
              <a:rPr lang="es-ES" sz="1200" dirty="0" err="1" smtClean="0"/>
              <a:t>rjpinedo</a:t>
            </a:r>
            <a:r>
              <a:rPr lang="es-ES" sz="1200" dirty="0" smtClean="0"/>
              <a:t>: Toscano??? Parece tener buena pinta y @</a:t>
            </a:r>
            <a:r>
              <a:rPr lang="es-ES" sz="1200" dirty="0" err="1" smtClean="0"/>
              <a:t>bflores</a:t>
            </a:r>
            <a:r>
              <a:rPr lang="es-ES" sz="1200" dirty="0" smtClean="0"/>
              <a:t>, Suizo??? Adjudicado!!!!</a:t>
            </a:r>
          </a:p>
          <a:p>
            <a:r>
              <a:rPr lang="es-ES" sz="1200" dirty="0" smtClean="0"/>
              <a:t> </a:t>
            </a:r>
          </a:p>
          <a:p>
            <a:r>
              <a:rPr lang="es-ES" sz="1200" dirty="0" smtClean="0"/>
              <a:t>&gt;20.45 @</a:t>
            </a:r>
            <a:r>
              <a:rPr lang="es-ES" sz="1200" dirty="0" err="1" smtClean="0"/>
              <a:t>bflores</a:t>
            </a:r>
            <a:r>
              <a:rPr lang="es-ES" sz="1200" dirty="0" smtClean="0"/>
              <a:t>: Esperando y mirando el mantel #</a:t>
            </a:r>
            <a:r>
              <a:rPr lang="es-ES" sz="1200" dirty="0" err="1" smtClean="0"/>
              <a:t>muyoriginal</a:t>
            </a:r>
            <a:r>
              <a:rPr lang="es-ES" sz="1200" dirty="0" smtClean="0"/>
              <a:t>.  Estoy totalmente de acuerdo con lo que dice, </a:t>
            </a:r>
            <a:r>
              <a:rPr lang="es-ES" sz="1200" dirty="0" err="1" smtClean="0"/>
              <a:t>jajajaja</a:t>
            </a:r>
            <a:endParaRPr lang="es-ES" sz="1200" dirty="0" smtClean="0"/>
          </a:p>
          <a:p>
            <a:endParaRPr lang="es-ES" dirty="0"/>
          </a:p>
        </p:txBody>
      </p:sp>
      <p:pic>
        <p:nvPicPr>
          <p:cNvPr id="4098" name="Picture 2" descr="C:\Documents and Settings\Agustin\Mis documentos\Revista\Foto0937.jpg"/>
          <p:cNvPicPr>
            <a:picLocks noChangeAspect="1" noChangeArrowheads="1"/>
          </p:cNvPicPr>
          <p:nvPr/>
        </p:nvPicPr>
        <p:blipFill>
          <a:blip r:embed="rId3" cstate="print"/>
          <a:srcRect/>
          <a:stretch>
            <a:fillRect/>
          </a:stretch>
        </p:blipFill>
        <p:spPr bwMode="auto">
          <a:xfrm>
            <a:off x="692696" y="4304928"/>
            <a:ext cx="5952661" cy="4464496"/>
          </a:xfrm>
          <a:prstGeom prst="rect">
            <a:avLst/>
          </a:prstGeom>
          <a:noFill/>
        </p:spPr>
      </p:pic>
      <p:sp>
        <p:nvSpPr>
          <p:cNvPr id="7" name="6 Marcador de número de diapositiva"/>
          <p:cNvSpPr>
            <a:spLocks noGrp="1"/>
          </p:cNvSpPr>
          <p:nvPr>
            <p:ph type="sldNum" sz="quarter" idx="12"/>
          </p:nvPr>
        </p:nvSpPr>
        <p:spPr/>
        <p:txBody>
          <a:bodyPr/>
          <a:lstStyle/>
          <a:p>
            <a:fld id="{53FF9DDD-FA5F-4E02-AC28-2693DAB04EF4}" type="slidenum">
              <a:rPr lang="es-ES" smtClean="0"/>
              <a:pPr/>
              <a:t>12</a:t>
            </a:fld>
            <a:endParaRPr 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2592288" cy="461665"/>
          </a:xfrm>
          <a:prstGeom prst="rect">
            <a:avLst/>
          </a:prstGeom>
          <a:noFill/>
        </p:spPr>
        <p:txBody>
          <a:bodyPr wrap="square" rtlCol="0">
            <a:spAutoFit/>
          </a:bodyPr>
          <a:lstStyle/>
          <a:p>
            <a:r>
              <a:rPr lang="es-ES" sz="2400" dirty="0" err="1" smtClean="0">
                <a:solidFill>
                  <a:srgbClr val="C00000"/>
                </a:solidFill>
                <a:latin typeface="+mj-lt"/>
              </a:rPr>
              <a:t>Twiter-Crêpes</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 name="10 CuadroTexto"/>
          <p:cNvSpPr txBox="1"/>
          <p:nvPr/>
        </p:nvSpPr>
        <p:spPr>
          <a:xfrm>
            <a:off x="836712" y="1064568"/>
            <a:ext cx="6021288" cy="1292662"/>
          </a:xfrm>
          <a:prstGeom prst="rect">
            <a:avLst/>
          </a:prstGeom>
          <a:noFill/>
        </p:spPr>
        <p:txBody>
          <a:bodyPr wrap="square" rtlCol="0">
            <a:spAutoFit/>
          </a:bodyPr>
          <a:lstStyle/>
          <a:p>
            <a:r>
              <a:rPr lang="es-ES" sz="1200" dirty="0" smtClean="0"/>
              <a:t>&gt;20.49 @</a:t>
            </a:r>
            <a:r>
              <a:rPr lang="es-ES" sz="1200" dirty="0" err="1" smtClean="0"/>
              <a:t>rjpinedo</a:t>
            </a:r>
            <a:r>
              <a:rPr lang="es-ES" sz="1200" dirty="0" smtClean="0"/>
              <a:t>: Que </a:t>
            </a:r>
            <a:r>
              <a:rPr lang="es-ES" sz="1200" dirty="0" err="1" smtClean="0"/>
              <a:t>vieneeeeeeeeeeeen</a:t>
            </a:r>
            <a:r>
              <a:rPr lang="es-ES" sz="1200" dirty="0" smtClean="0"/>
              <a:t>!!!!!!!! Una </a:t>
            </a:r>
            <a:r>
              <a:rPr lang="es-ES" sz="1200" dirty="0" err="1" smtClean="0"/>
              <a:t>oooooooooooooooolaaa</a:t>
            </a:r>
            <a:r>
              <a:rPr lang="es-ES" sz="1200" dirty="0" smtClean="0"/>
              <a:t> </a:t>
            </a:r>
            <a:r>
              <a:rPr lang="es-ES" sz="1200" dirty="0" err="1" smtClean="0"/>
              <a:t>jajajaja</a:t>
            </a:r>
            <a:r>
              <a:rPr lang="es-ES" sz="1200" dirty="0" smtClean="0"/>
              <a:t> Que buena pinta </a:t>
            </a:r>
            <a:r>
              <a:rPr lang="es-ES" sz="1200" dirty="0" err="1" smtClean="0"/>
              <a:t>mmmmmmmmmmmm</a:t>
            </a:r>
            <a:r>
              <a:rPr lang="es-ES" sz="1200" dirty="0" smtClean="0"/>
              <a:t> :)</a:t>
            </a:r>
          </a:p>
          <a:p>
            <a:r>
              <a:rPr lang="es-ES" sz="1200" dirty="0" smtClean="0"/>
              <a:t> </a:t>
            </a:r>
          </a:p>
          <a:p>
            <a:r>
              <a:rPr lang="es-ES" sz="1200" dirty="0" smtClean="0"/>
              <a:t>&gt;20.51 @</a:t>
            </a:r>
            <a:r>
              <a:rPr lang="es-ES" sz="1200" dirty="0" err="1" smtClean="0"/>
              <a:t>bflores</a:t>
            </a:r>
            <a:r>
              <a:rPr lang="es-ES" sz="1200" dirty="0" smtClean="0"/>
              <a:t>:</a:t>
            </a:r>
          </a:p>
          <a:p>
            <a:r>
              <a:rPr lang="es-ES" sz="1200" dirty="0" smtClean="0"/>
              <a:t> Suizo…</a:t>
            </a:r>
          </a:p>
          <a:p>
            <a:endParaRPr lang="es-ES" dirty="0"/>
          </a:p>
        </p:txBody>
      </p:sp>
      <p:pic>
        <p:nvPicPr>
          <p:cNvPr id="5122" name="Picture 2" descr="C:\Documents and Settings\Agustin\Mis documentos\Revista\Foto0939.jpg"/>
          <p:cNvPicPr>
            <a:picLocks noChangeAspect="1" noChangeArrowheads="1"/>
          </p:cNvPicPr>
          <p:nvPr/>
        </p:nvPicPr>
        <p:blipFill>
          <a:blip r:embed="rId3" cstate="print"/>
          <a:srcRect/>
          <a:stretch>
            <a:fillRect/>
          </a:stretch>
        </p:blipFill>
        <p:spPr bwMode="auto">
          <a:xfrm>
            <a:off x="260648" y="2144688"/>
            <a:ext cx="4176464" cy="3132348"/>
          </a:xfrm>
          <a:prstGeom prst="rect">
            <a:avLst/>
          </a:prstGeom>
          <a:noFill/>
        </p:spPr>
      </p:pic>
      <p:sp>
        <p:nvSpPr>
          <p:cNvPr id="7" name="6 CuadroTexto"/>
          <p:cNvSpPr txBox="1"/>
          <p:nvPr/>
        </p:nvSpPr>
        <p:spPr>
          <a:xfrm>
            <a:off x="5301208" y="5025008"/>
            <a:ext cx="1296144" cy="461665"/>
          </a:xfrm>
          <a:prstGeom prst="rect">
            <a:avLst/>
          </a:prstGeom>
          <a:noFill/>
        </p:spPr>
        <p:txBody>
          <a:bodyPr wrap="square" rtlCol="0">
            <a:spAutoFit/>
          </a:bodyPr>
          <a:lstStyle/>
          <a:p>
            <a:r>
              <a:rPr lang="es-ES" sz="1200" dirty="0" smtClean="0"/>
              <a:t>Toscano…</a:t>
            </a:r>
          </a:p>
          <a:p>
            <a:r>
              <a:rPr lang="es-ES" sz="1200" dirty="0" smtClean="0"/>
              <a:t>Qué me decís? ;)</a:t>
            </a:r>
            <a:endParaRPr lang="es-ES" sz="1200" dirty="0"/>
          </a:p>
        </p:txBody>
      </p:sp>
      <p:pic>
        <p:nvPicPr>
          <p:cNvPr id="5123" name="Picture 3" descr="C:\Documents and Settings\Agustin\Mis documentos\Revista\Foto0940.jpg"/>
          <p:cNvPicPr>
            <a:picLocks noChangeAspect="1" noChangeArrowheads="1"/>
          </p:cNvPicPr>
          <p:nvPr/>
        </p:nvPicPr>
        <p:blipFill>
          <a:blip r:embed="rId4" cstate="print"/>
          <a:srcRect/>
          <a:stretch>
            <a:fillRect/>
          </a:stretch>
        </p:blipFill>
        <p:spPr bwMode="auto">
          <a:xfrm>
            <a:off x="2921563" y="5601072"/>
            <a:ext cx="3936437" cy="2952328"/>
          </a:xfrm>
          <a:prstGeom prst="rect">
            <a:avLst/>
          </a:prstGeom>
          <a:noFill/>
        </p:spPr>
      </p:pic>
      <p:sp>
        <p:nvSpPr>
          <p:cNvPr id="10" name="9 CuadroTexto"/>
          <p:cNvSpPr txBox="1"/>
          <p:nvPr/>
        </p:nvSpPr>
        <p:spPr>
          <a:xfrm>
            <a:off x="0" y="5313040"/>
            <a:ext cx="2924944" cy="4801314"/>
          </a:xfrm>
          <a:prstGeom prst="rect">
            <a:avLst/>
          </a:prstGeom>
          <a:noFill/>
        </p:spPr>
        <p:txBody>
          <a:bodyPr wrap="square" rtlCol="0">
            <a:spAutoFit/>
          </a:bodyPr>
          <a:lstStyle/>
          <a:p>
            <a:r>
              <a:rPr lang="es-ES" sz="1200" dirty="0" smtClean="0"/>
              <a:t>&gt;21.09 @</a:t>
            </a:r>
            <a:r>
              <a:rPr lang="es-ES" sz="1200" dirty="0" err="1" smtClean="0"/>
              <a:t>rjpinedo</a:t>
            </a:r>
            <a:r>
              <a:rPr lang="es-ES" sz="1200" dirty="0" smtClean="0"/>
              <a:t>: no es que esté tan buena…</a:t>
            </a:r>
          </a:p>
          <a:p>
            <a:r>
              <a:rPr lang="es-ES" sz="1200" dirty="0" smtClean="0"/>
              <a:t> </a:t>
            </a:r>
          </a:p>
          <a:p>
            <a:r>
              <a:rPr lang="es-ES" sz="1200" dirty="0" smtClean="0"/>
              <a:t>&gt;21.10 @</a:t>
            </a:r>
            <a:r>
              <a:rPr lang="es-ES" sz="1200" dirty="0" err="1" smtClean="0"/>
              <a:t>rjpinedo</a:t>
            </a:r>
            <a:r>
              <a:rPr lang="es-ES" sz="1200" dirty="0" smtClean="0"/>
              <a:t>: es que… está </a:t>
            </a:r>
            <a:r>
              <a:rPr lang="es-ES" sz="1200" dirty="0" err="1" smtClean="0"/>
              <a:t>riquííííííííííííííííííííííííííííííííííííísima</a:t>
            </a:r>
            <a:r>
              <a:rPr lang="es-ES" sz="1200" dirty="0" smtClean="0"/>
              <a:t>!  </a:t>
            </a:r>
            <a:r>
              <a:rPr lang="es-ES" sz="1200" dirty="0" err="1" smtClean="0"/>
              <a:t>Jajajajajajajajajajajajajajaja</a:t>
            </a:r>
            <a:r>
              <a:rPr lang="es-ES" sz="1200" dirty="0" smtClean="0"/>
              <a:t>.</a:t>
            </a:r>
          </a:p>
          <a:p>
            <a:r>
              <a:rPr lang="es-ES" sz="1200" dirty="0" smtClean="0"/>
              <a:t> </a:t>
            </a:r>
          </a:p>
          <a:p>
            <a:r>
              <a:rPr lang="es-ES" sz="1200" dirty="0" smtClean="0"/>
              <a:t>&gt;21.25 @</a:t>
            </a:r>
            <a:r>
              <a:rPr lang="es-ES" sz="1200" dirty="0" err="1" smtClean="0"/>
              <a:t>bflores</a:t>
            </a:r>
            <a:r>
              <a:rPr lang="es-ES" sz="1200" dirty="0" smtClean="0"/>
              <a:t>: </a:t>
            </a:r>
            <a:r>
              <a:rPr lang="es-ES" sz="1200" dirty="0" err="1" smtClean="0"/>
              <a:t>buff</a:t>
            </a:r>
            <a:r>
              <a:rPr lang="es-ES" sz="1200" dirty="0" smtClean="0"/>
              <a:t>, increíble!!!!! Sin palabras </a:t>
            </a:r>
            <a:r>
              <a:rPr lang="es-ES" sz="1200" dirty="0" err="1" smtClean="0"/>
              <a:t>jajajajajajajaj</a:t>
            </a:r>
            <a:r>
              <a:rPr lang="es-ES" sz="1200" dirty="0" smtClean="0"/>
              <a:t>  Buscando un </a:t>
            </a:r>
            <a:r>
              <a:rPr lang="es-ES" sz="1200" dirty="0" err="1" smtClean="0"/>
              <a:t>boli</a:t>
            </a:r>
            <a:r>
              <a:rPr lang="es-ES" sz="1200" dirty="0" smtClean="0"/>
              <a:t>…</a:t>
            </a:r>
          </a:p>
          <a:p>
            <a:r>
              <a:rPr lang="es-ES" sz="1200" dirty="0" smtClean="0"/>
              <a:t> </a:t>
            </a:r>
          </a:p>
          <a:p>
            <a:r>
              <a:rPr lang="es-ES" sz="1200" dirty="0" smtClean="0"/>
              <a:t>&gt;21.26 @</a:t>
            </a:r>
            <a:r>
              <a:rPr lang="es-ES" sz="1200" dirty="0" err="1" smtClean="0"/>
              <a:t>rjpinedo</a:t>
            </a:r>
            <a:r>
              <a:rPr lang="es-ES" sz="1200" dirty="0" smtClean="0"/>
              <a:t>: escribiendo en el mantel nuestra opinión en francés y en español con @</a:t>
            </a:r>
            <a:r>
              <a:rPr lang="es-ES" sz="1200" dirty="0" err="1" smtClean="0"/>
              <a:t>bflores</a:t>
            </a:r>
            <a:endParaRPr lang="es-ES" sz="1200" dirty="0" smtClean="0"/>
          </a:p>
          <a:p>
            <a:r>
              <a:rPr lang="es-ES" sz="1200" dirty="0" smtClean="0"/>
              <a:t> </a:t>
            </a:r>
          </a:p>
          <a:p>
            <a:r>
              <a:rPr lang="es-ES" sz="1200" dirty="0" smtClean="0"/>
              <a:t>&gt;21.30 @</a:t>
            </a:r>
            <a:r>
              <a:rPr lang="es-ES" sz="1200" dirty="0" err="1" smtClean="0"/>
              <a:t>bflores</a:t>
            </a:r>
            <a:r>
              <a:rPr lang="es-ES" sz="1200" dirty="0" smtClean="0"/>
              <a:t>: repetiré sin duda :) Buen ambiente, camareros </a:t>
            </a:r>
            <a:r>
              <a:rPr lang="es-ES" sz="1200" dirty="0" err="1" smtClean="0"/>
              <a:t>superagradables</a:t>
            </a:r>
            <a:r>
              <a:rPr lang="es-ES" sz="1200" dirty="0" smtClean="0"/>
              <a:t>. Sigue lloviendo…</a:t>
            </a:r>
          </a:p>
          <a:p>
            <a:r>
              <a:rPr lang="es-ES" sz="1200" dirty="0" smtClean="0"/>
              <a:t> </a:t>
            </a:r>
          </a:p>
          <a:p>
            <a:r>
              <a:rPr lang="es-ES" sz="1200" dirty="0" smtClean="0"/>
              <a:t>&gt;21.32 @</a:t>
            </a:r>
            <a:r>
              <a:rPr lang="es-ES" sz="1200" dirty="0" err="1" smtClean="0"/>
              <a:t>rjpinedo</a:t>
            </a:r>
            <a:r>
              <a:rPr lang="es-ES" sz="1200" dirty="0" smtClean="0"/>
              <a:t>: ya para casita, y bien lleno! </a:t>
            </a:r>
            <a:r>
              <a:rPr lang="es-ES" sz="1200" dirty="0" err="1" smtClean="0"/>
              <a:t>Jajajajajaja</a:t>
            </a:r>
            <a:endParaRPr lang="es-ES" sz="1200" dirty="0" smtClean="0"/>
          </a:p>
          <a:p>
            <a:r>
              <a:rPr lang="es-ES" sz="1200" dirty="0" smtClean="0"/>
              <a:t> </a:t>
            </a:r>
          </a:p>
          <a:p>
            <a:r>
              <a:rPr lang="es-ES" sz="1200" dirty="0" smtClean="0"/>
              <a:t>&gt;21.34 @</a:t>
            </a:r>
            <a:r>
              <a:rPr lang="es-ES" sz="1200" dirty="0" err="1" smtClean="0"/>
              <a:t>bflores</a:t>
            </a:r>
            <a:r>
              <a:rPr lang="es-ES" sz="1200" dirty="0" smtClean="0"/>
              <a:t>: buena tarde con @</a:t>
            </a:r>
            <a:r>
              <a:rPr lang="es-ES" sz="1200" dirty="0" err="1" smtClean="0"/>
              <a:t>rjpinedo</a:t>
            </a:r>
            <a:r>
              <a:rPr lang="es-ES" sz="1200" dirty="0" smtClean="0"/>
              <a:t> :)</a:t>
            </a:r>
          </a:p>
          <a:p>
            <a:endParaRPr lang="es-ES" dirty="0"/>
          </a:p>
        </p:txBody>
      </p:sp>
      <p:sp>
        <p:nvSpPr>
          <p:cNvPr id="12" name="11 CuadroTexto"/>
          <p:cNvSpPr txBox="1"/>
          <p:nvPr/>
        </p:nvSpPr>
        <p:spPr>
          <a:xfrm>
            <a:off x="3140968" y="8913441"/>
            <a:ext cx="3717032" cy="800219"/>
          </a:xfrm>
          <a:prstGeom prst="rect">
            <a:avLst/>
          </a:prstGeom>
          <a:noFill/>
        </p:spPr>
        <p:txBody>
          <a:bodyPr wrap="square" rtlCol="0">
            <a:spAutoFit/>
          </a:bodyPr>
          <a:lstStyle/>
          <a:p>
            <a:r>
              <a:rPr lang="es-ES" sz="1400" b="1" dirty="0" smtClean="0"/>
              <a:t>Concurso divertido y premio genial. </a:t>
            </a:r>
            <a:endParaRPr lang="es-ES" sz="1400" dirty="0" smtClean="0"/>
          </a:p>
          <a:p>
            <a:r>
              <a:rPr lang="es-ES" sz="1400" b="1" dirty="0" smtClean="0"/>
              <a:t>Una vivencia inolvidable.</a:t>
            </a:r>
            <a:endParaRPr lang="es-ES" sz="1400" dirty="0" smtClean="0"/>
          </a:p>
          <a:p>
            <a:endParaRPr lang="es-ES" dirty="0"/>
          </a:p>
        </p:txBody>
      </p:sp>
      <p:pic>
        <p:nvPicPr>
          <p:cNvPr id="5124" name="Picture 4"/>
          <p:cNvPicPr>
            <a:picLocks noChangeAspect="1" noChangeArrowheads="1"/>
          </p:cNvPicPr>
          <p:nvPr/>
        </p:nvPicPr>
        <p:blipFill>
          <a:blip r:embed="rId5" cstate="print"/>
          <a:srcRect/>
          <a:stretch>
            <a:fillRect/>
          </a:stretch>
        </p:blipFill>
        <p:spPr bwMode="auto">
          <a:xfrm>
            <a:off x="4797152" y="2648744"/>
            <a:ext cx="1814602" cy="1512168"/>
          </a:xfrm>
          <a:prstGeom prst="rect">
            <a:avLst/>
          </a:prstGeom>
          <a:noFill/>
          <a:ln w="9525">
            <a:noFill/>
            <a:miter lim="800000"/>
            <a:headEnd/>
            <a:tailEnd/>
          </a:ln>
        </p:spPr>
      </p:pic>
      <p:sp>
        <p:nvSpPr>
          <p:cNvPr id="14" name="13 Marcador de número de diapositiva"/>
          <p:cNvSpPr>
            <a:spLocks noGrp="1"/>
          </p:cNvSpPr>
          <p:nvPr>
            <p:ph type="sldNum" sz="quarter" idx="12"/>
          </p:nvPr>
        </p:nvSpPr>
        <p:spPr/>
        <p:txBody>
          <a:bodyPr/>
          <a:lstStyle/>
          <a:p>
            <a:fld id="{53FF9DDD-FA5F-4E02-AC28-2693DAB04EF4}" type="slidenum">
              <a:rPr lang="es-ES" smtClean="0"/>
              <a:pPr/>
              <a:t>13</a:t>
            </a:fld>
            <a:endParaRPr lang="es-E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830997"/>
          </a:xfrm>
          <a:prstGeom prst="rect">
            <a:avLst/>
          </a:prstGeom>
          <a:noFill/>
        </p:spPr>
        <p:txBody>
          <a:bodyPr wrap="square" rtlCol="0">
            <a:spAutoFit/>
          </a:bodyPr>
          <a:lstStyle/>
          <a:p>
            <a:r>
              <a:rPr lang="es-ES" sz="2400" dirty="0" smtClean="0">
                <a:solidFill>
                  <a:srgbClr val="C00000"/>
                </a:solidFill>
                <a:latin typeface="+mj-lt"/>
              </a:rPr>
              <a:t>Mi estancia como auxiliar de francés en el IES Leopoldo Cano, por </a:t>
            </a:r>
            <a:r>
              <a:rPr lang="es-ES" sz="2400" dirty="0" err="1" smtClean="0">
                <a:solidFill>
                  <a:srgbClr val="C00000"/>
                </a:solidFill>
                <a:latin typeface="+mj-lt"/>
              </a:rPr>
              <a:t>Caroline</a:t>
            </a:r>
            <a:r>
              <a:rPr lang="es-ES" sz="2400" dirty="0" smtClean="0">
                <a:solidFill>
                  <a:srgbClr val="C00000"/>
                </a:solidFill>
                <a:latin typeface="+mj-lt"/>
              </a:rPr>
              <a:t> </a:t>
            </a:r>
            <a:r>
              <a:rPr lang="es-ES" sz="2400" dirty="0" err="1" smtClean="0">
                <a:solidFill>
                  <a:srgbClr val="C00000"/>
                </a:solidFill>
                <a:latin typeface="+mj-lt"/>
              </a:rPr>
              <a:t>Stalla</a:t>
            </a:r>
            <a:r>
              <a:rPr lang="es-ES" sz="2400" dirty="0" smtClean="0">
                <a:solidFill>
                  <a:srgbClr val="C00000"/>
                </a:solidFill>
                <a:latin typeface="+mj-lt"/>
              </a:rPr>
              <a:t>.</a:t>
            </a:r>
            <a:endParaRPr lang="es-ES" sz="2400" dirty="0">
              <a:solidFill>
                <a:srgbClr val="C00000"/>
              </a:solidFill>
              <a:latin typeface="+mj-lt"/>
            </a:endParaRPr>
          </a:p>
        </p:txBody>
      </p:sp>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3" name="Image 2" descr="C:\Users\Caroline\Desktop\España 3.09.11-...06.11\2012 02 02 CREPES EN LEOPOLDO CANO\DSC_2472.JPG"/>
          <p:cNvPicPr/>
          <p:nvPr/>
        </p:nvPicPr>
        <p:blipFill>
          <a:blip r:embed="rId3" cstate="print"/>
          <a:srcRect/>
          <a:stretch>
            <a:fillRect/>
          </a:stretch>
        </p:blipFill>
        <p:spPr bwMode="auto">
          <a:xfrm>
            <a:off x="260648" y="1064568"/>
            <a:ext cx="4309110" cy="2865576"/>
          </a:xfrm>
          <a:prstGeom prst="rect">
            <a:avLst/>
          </a:prstGeom>
          <a:ln>
            <a:noFill/>
          </a:ln>
          <a:effectLst>
            <a:softEdge rad="112500"/>
          </a:effectLst>
        </p:spPr>
      </p:pic>
      <p:sp>
        <p:nvSpPr>
          <p:cNvPr id="14" name="13 CuadroTexto"/>
          <p:cNvSpPr txBox="1"/>
          <p:nvPr/>
        </p:nvSpPr>
        <p:spPr>
          <a:xfrm>
            <a:off x="737320" y="4016896"/>
            <a:ext cx="6120680" cy="2677656"/>
          </a:xfrm>
          <a:prstGeom prst="rect">
            <a:avLst/>
          </a:prstGeom>
          <a:noFill/>
        </p:spPr>
        <p:txBody>
          <a:bodyPr wrap="square" rtlCol="0">
            <a:spAutoFit/>
          </a:bodyPr>
          <a:lstStyle/>
          <a:p>
            <a:r>
              <a:rPr lang="es-ES_tradnl" sz="1200" dirty="0" smtClean="0"/>
              <a:t>Ya estoy del otro lado de la clase, con la pizarra y frente a los alumnos. Mis alumnos, que tienen de 11 a 17 años. Alumnos revoltosos, discretos, habladores, curiosos, o atentos pero llenos de energía. De todas maneras, he aprendido mucho con ellos. “Improvisación”, el lema para adaptarse en todas las situaciones: un problema técnico, alumnos ausentes o una clase que no funciona como previsto. Del francés a las ciencias sociales sin olvidar la música, he podido hablar de varios temas y constatar que esta profesión permite ser creativa. Aunque la frase que ciertamente dije mas fue: ‘En </a:t>
            </a:r>
            <a:r>
              <a:rPr lang="es-ES_tradnl" sz="1200" dirty="0" err="1" smtClean="0"/>
              <a:t>français</a:t>
            </a:r>
            <a:r>
              <a:rPr lang="es-ES_tradnl" sz="1200" dirty="0" smtClean="0"/>
              <a:t> </a:t>
            </a:r>
            <a:r>
              <a:rPr lang="es-ES_tradnl" sz="1200" dirty="0" err="1" smtClean="0"/>
              <a:t>s’il</a:t>
            </a:r>
            <a:r>
              <a:rPr lang="es-ES_tradnl" sz="1200" dirty="0" smtClean="0"/>
              <a:t> te </a:t>
            </a:r>
            <a:r>
              <a:rPr lang="es-ES_tradnl" sz="1200" dirty="0" err="1" smtClean="0"/>
              <a:t>plait</a:t>
            </a:r>
            <a:r>
              <a:rPr lang="es-ES_tradnl" sz="1200" dirty="0" smtClean="0"/>
              <a:t>’, ningún día se parece al otro, así que no nos aburrimos. Es lo que quiero. También tuve la suerte de participar al proyecto </a:t>
            </a:r>
            <a:r>
              <a:rPr lang="es-ES_tradnl" sz="1200" dirty="0" err="1" smtClean="0"/>
              <a:t>Comenius</a:t>
            </a:r>
            <a:r>
              <a:rPr lang="es-ES_tradnl" sz="1200" dirty="0" smtClean="0"/>
              <a:t>. Hacer equipo con los profesores resulto muy bien, y establecí un buen contacto con los demás profesores y personal de la escuela. Entonces, un balance positivo!</a:t>
            </a:r>
            <a:endParaRPr lang="es-ES" sz="1200" dirty="0" smtClean="0"/>
          </a:p>
          <a:p>
            <a:r>
              <a:rPr lang="es-ES_tradnl" sz="1200" dirty="0" smtClean="0"/>
              <a:t>Ya casi se acaba la experiencia, y me despediré con un “</a:t>
            </a:r>
            <a:r>
              <a:rPr lang="es-ES_tradnl" sz="1200" dirty="0" err="1" smtClean="0"/>
              <a:t>petit</a:t>
            </a:r>
            <a:r>
              <a:rPr lang="es-ES_tradnl" sz="1200" dirty="0" smtClean="0"/>
              <a:t> </a:t>
            </a:r>
            <a:r>
              <a:rPr lang="es-ES_tradnl" sz="1200" dirty="0" err="1" smtClean="0"/>
              <a:t>pincement</a:t>
            </a:r>
            <a:r>
              <a:rPr lang="es-ES_tradnl" sz="1200" dirty="0" smtClean="0"/>
              <a:t> </a:t>
            </a:r>
            <a:r>
              <a:rPr lang="es-ES_tradnl" sz="1200" dirty="0" err="1" smtClean="0"/>
              <a:t>au</a:t>
            </a:r>
            <a:r>
              <a:rPr lang="es-ES_tradnl" sz="1200" dirty="0" smtClean="0"/>
              <a:t> </a:t>
            </a:r>
            <a:r>
              <a:rPr lang="es-ES_tradnl" sz="1200" dirty="0" err="1" smtClean="0"/>
              <a:t>coeur</a:t>
            </a:r>
            <a:r>
              <a:rPr lang="es-ES_tradnl" sz="1200" dirty="0" smtClean="0"/>
              <a:t>”.</a:t>
            </a:r>
            <a:endParaRPr lang="es-ES" sz="1200" dirty="0" smtClean="0"/>
          </a:p>
          <a:p>
            <a:r>
              <a:rPr lang="es-ES_tradnl" sz="1200" dirty="0" smtClean="0"/>
              <a:t>					</a:t>
            </a:r>
          </a:p>
          <a:p>
            <a:r>
              <a:rPr lang="es-ES_tradnl" sz="1200" dirty="0" smtClean="0"/>
              <a:t>					        </a:t>
            </a:r>
            <a:r>
              <a:rPr lang="es-ES_tradnl" sz="1200" dirty="0" err="1" smtClean="0"/>
              <a:t>Caroline</a:t>
            </a:r>
            <a:endParaRPr lang="es-ES" sz="1200" dirty="0"/>
          </a:p>
        </p:txBody>
      </p:sp>
      <p:pic>
        <p:nvPicPr>
          <p:cNvPr id="15" name="Image 1" descr="C:\Users\Caroline\Desktop\España 3.09.11-...06.11\Décembre\SAM_1991.JPG"/>
          <p:cNvPicPr/>
          <p:nvPr/>
        </p:nvPicPr>
        <p:blipFill>
          <a:blip r:embed="rId4" cstate="print"/>
          <a:srcRect/>
          <a:stretch>
            <a:fillRect/>
          </a:stretch>
        </p:blipFill>
        <p:spPr bwMode="auto">
          <a:xfrm>
            <a:off x="1052736" y="6609184"/>
            <a:ext cx="4208894" cy="3024336"/>
          </a:xfrm>
          <a:prstGeom prst="rect">
            <a:avLst/>
          </a:prstGeom>
          <a:ln>
            <a:noFill/>
          </a:ln>
          <a:effectLst>
            <a:softEdge rad="112500"/>
          </a:effectLst>
        </p:spPr>
      </p:pic>
      <p:sp>
        <p:nvSpPr>
          <p:cNvPr id="16" name="15 CuadroTexto"/>
          <p:cNvSpPr txBox="1"/>
          <p:nvPr/>
        </p:nvSpPr>
        <p:spPr>
          <a:xfrm>
            <a:off x="5373216" y="8553400"/>
            <a:ext cx="1152128" cy="646331"/>
          </a:xfrm>
          <a:prstGeom prst="rect">
            <a:avLst/>
          </a:prstGeom>
          <a:noFill/>
        </p:spPr>
        <p:txBody>
          <a:bodyPr wrap="square" rtlCol="0">
            <a:spAutoFit/>
          </a:bodyPr>
          <a:lstStyle/>
          <a:p>
            <a:r>
              <a:rPr lang="fr-FR" sz="1200" b="1" dirty="0" smtClean="0"/>
              <a:t>3°A quelques jours avant noël.</a:t>
            </a:r>
            <a:endParaRPr lang="es-ES" sz="1200" b="1" dirty="0"/>
          </a:p>
        </p:txBody>
      </p:sp>
      <p:sp>
        <p:nvSpPr>
          <p:cNvPr id="17" name="16 CuadroTexto"/>
          <p:cNvSpPr txBox="1"/>
          <p:nvPr/>
        </p:nvSpPr>
        <p:spPr>
          <a:xfrm>
            <a:off x="4509120" y="1712640"/>
            <a:ext cx="1656184" cy="923330"/>
          </a:xfrm>
          <a:prstGeom prst="rect">
            <a:avLst/>
          </a:prstGeom>
          <a:noFill/>
        </p:spPr>
        <p:txBody>
          <a:bodyPr wrap="square" rtlCol="0">
            <a:spAutoFit/>
          </a:bodyPr>
          <a:lstStyle/>
          <a:p>
            <a:r>
              <a:rPr lang="fr-FR" sz="1200" b="1" dirty="0" smtClean="0"/>
              <a:t> « Fête de la Chandeleur » avec la classe de 4°A.</a:t>
            </a:r>
            <a:endParaRPr lang="es-ES" sz="1200" b="1" dirty="0" smtClean="0"/>
          </a:p>
          <a:p>
            <a:endParaRPr lang="es-ES" dirty="0"/>
          </a:p>
        </p:txBody>
      </p:sp>
      <p:sp>
        <p:nvSpPr>
          <p:cNvPr id="11" name="10 Marcador de número de diapositiva"/>
          <p:cNvSpPr>
            <a:spLocks noGrp="1"/>
          </p:cNvSpPr>
          <p:nvPr>
            <p:ph type="sldNum" sz="quarter" idx="12"/>
          </p:nvPr>
        </p:nvSpPr>
        <p:spPr/>
        <p:txBody>
          <a:bodyPr/>
          <a:lstStyle/>
          <a:p>
            <a:fld id="{53FF9DDD-FA5F-4E02-AC28-2693DAB04EF4}" type="slidenum">
              <a:rPr lang="es-ES" smtClean="0"/>
              <a:pPr/>
              <a:t>14</a:t>
            </a:fld>
            <a:endParaRPr lang="es-E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My </a:t>
            </a:r>
            <a:r>
              <a:rPr lang="es-ES" sz="2400" dirty="0" err="1" smtClean="0">
                <a:solidFill>
                  <a:srgbClr val="C00000"/>
                </a:solidFill>
                <a:latin typeface="+mj-lt"/>
              </a:rPr>
              <a:t>journey</a:t>
            </a:r>
            <a:r>
              <a:rPr lang="es-ES" sz="2400" dirty="0" smtClean="0">
                <a:solidFill>
                  <a:srgbClr val="C00000"/>
                </a:solidFill>
                <a:latin typeface="+mj-lt"/>
              </a:rPr>
              <a:t> in </a:t>
            </a:r>
            <a:r>
              <a:rPr lang="es-ES" sz="2400" dirty="0" err="1" smtClean="0">
                <a:solidFill>
                  <a:srgbClr val="C00000"/>
                </a:solidFill>
                <a:latin typeface="+mj-lt"/>
              </a:rPr>
              <a:t>Africa</a:t>
            </a:r>
            <a:r>
              <a:rPr lang="es-ES" sz="2400" dirty="0" smtClean="0">
                <a:solidFill>
                  <a:srgbClr val="C00000"/>
                </a:solidFill>
                <a:latin typeface="+mj-lt"/>
              </a:rPr>
              <a:t>, </a:t>
            </a:r>
            <a:r>
              <a:rPr lang="es-ES" sz="2400" dirty="0" err="1" smtClean="0">
                <a:solidFill>
                  <a:srgbClr val="C00000"/>
                </a:solidFill>
                <a:latin typeface="+mj-lt"/>
              </a:rPr>
              <a:t>by</a:t>
            </a:r>
            <a:r>
              <a:rPr lang="es-ES" sz="2400" dirty="0" smtClean="0">
                <a:solidFill>
                  <a:srgbClr val="C00000"/>
                </a:solidFill>
                <a:latin typeface="+mj-lt"/>
              </a:rPr>
              <a:t> </a:t>
            </a:r>
            <a:r>
              <a:rPr lang="es-ES" sz="2400" dirty="0" err="1" smtClean="0">
                <a:solidFill>
                  <a:srgbClr val="C00000"/>
                </a:solidFill>
                <a:latin typeface="+mj-lt"/>
              </a:rPr>
              <a:t>Imane</a:t>
            </a:r>
            <a:r>
              <a:rPr lang="es-ES" sz="2400" dirty="0" smtClean="0">
                <a:solidFill>
                  <a:srgbClr val="C00000"/>
                </a:solidFill>
                <a:latin typeface="+mj-lt"/>
              </a:rPr>
              <a:t> </a:t>
            </a:r>
            <a:r>
              <a:rPr lang="es-ES" sz="2400" dirty="0" err="1" smtClean="0">
                <a:solidFill>
                  <a:srgbClr val="C00000"/>
                </a:solidFill>
                <a:latin typeface="+mj-lt"/>
              </a:rPr>
              <a:t>Miimi</a:t>
            </a:r>
            <a:r>
              <a:rPr lang="es-ES" sz="2400" dirty="0" smtClean="0">
                <a:solidFill>
                  <a:srgbClr val="C00000"/>
                </a:solidFill>
                <a:latin typeface="+mj-lt"/>
              </a:rPr>
              <a:t> (4º </a:t>
            </a:r>
            <a:r>
              <a:rPr lang="es-ES" sz="2400" dirty="0" err="1" smtClean="0">
                <a:solidFill>
                  <a:srgbClr val="C00000"/>
                </a:solidFill>
                <a:latin typeface="+mj-lt"/>
              </a:rPr>
              <a:t>Div</a:t>
            </a:r>
            <a:r>
              <a:rPr lang="es-ES" sz="2400" dirty="0" smtClean="0">
                <a:solidFill>
                  <a:srgbClr val="C00000"/>
                </a:solidFill>
                <a:latin typeface="+mj-lt"/>
              </a:rPr>
              <a:t>)</a:t>
            </a:r>
            <a:endParaRPr lang="es-ES" sz="2400" dirty="0">
              <a:solidFill>
                <a:srgbClr val="C00000"/>
              </a:solidFill>
              <a:latin typeface="+mj-lt"/>
            </a:endParaRPr>
          </a:p>
        </p:txBody>
      </p:sp>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170" name="Rectangle 2"/>
          <p:cNvSpPr>
            <a:spLocks noChangeArrowheads="1"/>
          </p:cNvSpPr>
          <p:nvPr/>
        </p:nvSpPr>
        <p:spPr bwMode="auto">
          <a:xfrm>
            <a:off x="1268760" y="1208584"/>
            <a:ext cx="504056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0663" algn="just"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ea typeface="Calibri" pitchFamily="34" charset="0"/>
                <a:cs typeface="Times New Roman" pitchFamily="18" charset="0"/>
              </a:rPr>
              <a:t>I left Spain fort Iran. I did sand skiing on the desert. I arrived in Saudi Arabia and I danced the typical dances.  </a:t>
            </a:r>
            <a:endParaRPr kumimoji="0" lang="en-US" sz="1200" b="0" i="0" u="none" strike="noStrike" cap="none" normalizeH="0" baseline="0" dirty="0" smtClean="0">
              <a:ln>
                <a:noFill/>
              </a:ln>
              <a:solidFill>
                <a:schemeClr val="tx1"/>
              </a:solidFill>
              <a:effectLst/>
            </a:endParaRPr>
          </a:p>
        </p:txBody>
      </p:sp>
      <p:pic>
        <p:nvPicPr>
          <p:cNvPr id="12" name="11 Imagen" descr="http://www.voyagesphotosmanu.com/Complet/images/piramide_egipto.jpg"/>
          <p:cNvPicPr/>
          <p:nvPr/>
        </p:nvPicPr>
        <p:blipFill>
          <a:blip r:embed="rId3" cstate="print"/>
          <a:srcRect/>
          <a:stretch>
            <a:fillRect/>
          </a:stretch>
        </p:blipFill>
        <p:spPr bwMode="auto">
          <a:xfrm>
            <a:off x="692696" y="2000672"/>
            <a:ext cx="3960440" cy="3168352"/>
          </a:xfrm>
          <a:prstGeom prst="rect">
            <a:avLst/>
          </a:prstGeom>
          <a:noFill/>
          <a:ln w="9525">
            <a:noFill/>
            <a:miter lim="800000"/>
            <a:headEnd/>
            <a:tailEnd/>
          </a:ln>
        </p:spPr>
      </p:pic>
      <p:sp>
        <p:nvSpPr>
          <p:cNvPr id="18" name="17 CuadroTexto"/>
          <p:cNvSpPr txBox="1"/>
          <p:nvPr/>
        </p:nvSpPr>
        <p:spPr>
          <a:xfrm>
            <a:off x="4653136" y="3080792"/>
            <a:ext cx="2016224" cy="1661993"/>
          </a:xfrm>
          <a:prstGeom prst="rect">
            <a:avLst/>
          </a:prstGeom>
          <a:noFill/>
        </p:spPr>
        <p:txBody>
          <a:bodyPr wrap="square" rtlCol="0">
            <a:spAutoFit/>
          </a:bodyPr>
          <a:lstStyle/>
          <a:p>
            <a:r>
              <a:rPr lang="en-US" sz="1200" dirty="0" smtClean="0"/>
              <a:t>In Egypt I visited the pyramids. They are huge and incredible!!! </a:t>
            </a:r>
            <a:endParaRPr lang="es-ES" sz="1200" dirty="0" smtClean="0"/>
          </a:p>
          <a:p>
            <a:r>
              <a:rPr lang="en-US" sz="1200" dirty="0" smtClean="0"/>
              <a:t>In </a:t>
            </a:r>
            <a:r>
              <a:rPr lang="en-US" sz="1200" dirty="0" err="1" smtClean="0"/>
              <a:t>Libia</a:t>
            </a:r>
            <a:r>
              <a:rPr lang="en-US" sz="1200" dirty="0" smtClean="0"/>
              <a:t> I visited Tripoli, I saw a big desert: the Sahara. I drank tea with the desert tribes.</a:t>
            </a:r>
            <a:endParaRPr lang="es-ES" sz="1200" dirty="0" smtClean="0"/>
          </a:p>
          <a:p>
            <a:endParaRPr lang="es-ES" dirty="0"/>
          </a:p>
        </p:txBody>
      </p:sp>
      <p:pic>
        <p:nvPicPr>
          <p:cNvPr id="19" name="18 Imagen" descr="http://sobremarruecos.com/wp-content/uploads/2010/01/torrehassan274962.jpg"/>
          <p:cNvPicPr/>
          <p:nvPr/>
        </p:nvPicPr>
        <p:blipFill>
          <a:blip r:embed="rId4" cstate="print"/>
          <a:srcRect/>
          <a:stretch>
            <a:fillRect/>
          </a:stretch>
        </p:blipFill>
        <p:spPr bwMode="auto">
          <a:xfrm>
            <a:off x="2348880" y="5457056"/>
            <a:ext cx="4254614" cy="3888432"/>
          </a:xfrm>
          <a:prstGeom prst="rect">
            <a:avLst/>
          </a:prstGeom>
          <a:noFill/>
          <a:ln w="9525">
            <a:noFill/>
            <a:miter lim="800000"/>
            <a:headEnd/>
            <a:tailEnd/>
          </a:ln>
        </p:spPr>
      </p:pic>
      <p:sp>
        <p:nvSpPr>
          <p:cNvPr id="20" name="19 CuadroTexto"/>
          <p:cNvSpPr txBox="1"/>
          <p:nvPr/>
        </p:nvSpPr>
        <p:spPr>
          <a:xfrm>
            <a:off x="260648" y="6609184"/>
            <a:ext cx="2088232" cy="1477328"/>
          </a:xfrm>
          <a:prstGeom prst="rect">
            <a:avLst/>
          </a:prstGeom>
          <a:noFill/>
        </p:spPr>
        <p:txBody>
          <a:bodyPr wrap="square" rtlCol="0">
            <a:spAutoFit/>
          </a:bodyPr>
          <a:lstStyle/>
          <a:p>
            <a:r>
              <a:rPr lang="en-US" sz="1200" dirty="0" smtClean="0"/>
              <a:t>I flew to Algeria and I swam in the sea. In </a:t>
            </a:r>
            <a:r>
              <a:rPr lang="en-US" sz="1200" dirty="0" err="1" smtClean="0"/>
              <a:t>Morroco</a:t>
            </a:r>
            <a:r>
              <a:rPr lang="en-US" sz="1200" dirty="0" smtClean="0"/>
              <a:t> I visited Rabat, and I saw </a:t>
            </a:r>
            <a:r>
              <a:rPr lang="en-US" sz="1200" dirty="0" err="1" smtClean="0"/>
              <a:t>theMosque</a:t>
            </a:r>
            <a:r>
              <a:rPr lang="en-US" sz="1200" dirty="0" smtClean="0"/>
              <a:t>. </a:t>
            </a:r>
            <a:endParaRPr lang="es-ES" sz="1200" dirty="0" smtClean="0"/>
          </a:p>
          <a:p>
            <a:r>
              <a:rPr lang="en-US" sz="1200" dirty="0" smtClean="0"/>
              <a:t>At the end of my journey I felt very happy.</a:t>
            </a:r>
            <a:endParaRPr lang="es-ES" sz="1200" dirty="0" smtClean="0"/>
          </a:p>
          <a:p>
            <a:endParaRPr lang="es-ES" dirty="0"/>
          </a:p>
        </p:txBody>
      </p:sp>
      <p:sp>
        <p:nvSpPr>
          <p:cNvPr id="11" name="10 Marcador de número de diapositiva"/>
          <p:cNvSpPr>
            <a:spLocks noGrp="1"/>
          </p:cNvSpPr>
          <p:nvPr>
            <p:ph type="sldNum" sz="quarter" idx="12"/>
          </p:nvPr>
        </p:nvSpPr>
        <p:spPr/>
        <p:txBody>
          <a:bodyPr/>
          <a:lstStyle/>
          <a:p>
            <a:fld id="{53FF9DDD-FA5F-4E02-AC28-2693DAB04EF4}" type="slidenum">
              <a:rPr lang="es-ES" smtClean="0"/>
              <a:pPr/>
              <a:t>15</a:t>
            </a:fld>
            <a:endParaRPr lang="es-E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830997"/>
          </a:xfrm>
          <a:prstGeom prst="rect">
            <a:avLst/>
          </a:prstGeom>
          <a:noFill/>
        </p:spPr>
        <p:txBody>
          <a:bodyPr wrap="square" rtlCol="0">
            <a:spAutoFit/>
          </a:bodyPr>
          <a:lstStyle/>
          <a:p>
            <a:r>
              <a:rPr lang="es-ES" sz="2400" dirty="0" smtClean="0">
                <a:solidFill>
                  <a:srgbClr val="C00000"/>
                </a:solidFill>
                <a:latin typeface="+mj-lt"/>
              </a:rPr>
              <a:t>Olimpiada provincial de matemáticas. Concurso de carteles (1º Bachillerato)</a:t>
            </a:r>
            <a:endParaRPr lang="es-ES" sz="2400" dirty="0">
              <a:solidFill>
                <a:srgbClr val="C00000"/>
              </a:solidFill>
              <a:latin typeface="+mj-lt"/>
            </a:endParaRPr>
          </a:p>
        </p:txBody>
      </p:sp>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0" name="9 Imagen" descr="E:\Concurso_fotografia\cristian\mirada.jpg"/>
          <p:cNvPicPr/>
          <p:nvPr/>
        </p:nvPicPr>
        <p:blipFill>
          <a:blip r:embed="rId3" cstate="print"/>
          <a:srcRect/>
          <a:stretch>
            <a:fillRect/>
          </a:stretch>
        </p:blipFill>
        <p:spPr bwMode="auto">
          <a:xfrm>
            <a:off x="260648" y="1352600"/>
            <a:ext cx="3384376" cy="2952328"/>
          </a:xfrm>
          <a:prstGeom prst="rect">
            <a:avLst/>
          </a:prstGeom>
          <a:noFill/>
          <a:ln w="9525">
            <a:noFill/>
            <a:miter lim="800000"/>
            <a:headEnd/>
            <a:tailEnd/>
          </a:ln>
        </p:spPr>
      </p:pic>
      <p:pic>
        <p:nvPicPr>
          <p:cNvPr id="11" name="10 Imagen" descr="E:\Concurso_fotografia\erika\pizarra.jpg"/>
          <p:cNvPicPr/>
          <p:nvPr/>
        </p:nvPicPr>
        <p:blipFill>
          <a:blip r:embed="rId4" cstate="print"/>
          <a:srcRect/>
          <a:stretch>
            <a:fillRect/>
          </a:stretch>
        </p:blipFill>
        <p:spPr bwMode="auto">
          <a:xfrm>
            <a:off x="3645025" y="1136576"/>
            <a:ext cx="3212976" cy="3528392"/>
          </a:xfrm>
          <a:prstGeom prst="rect">
            <a:avLst/>
          </a:prstGeom>
          <a:noFill/>
          <a:ln w="9525">
            <a:noFill/>
            <a:miter lim="800000"/>
            <a:headEnd/>
            <a:tailEnd/>
          </a:ln>
        </p:spPr>
      </p:pic>
      <p:pic>
        <p:nvPicPr>
          <p:cNvPr id="13" name="12 Imagen" descr="E:\Concurso_fotografia\ivan\rompecabezas.JPG"/>
          <p:cNvPicPr/>
          <p:nvPr/>
        </p:nvPicPr>
        <p:blipFill>
          <a:blip r:embed="rId5" cstate="print"/>
          <a:srcRect/>
          <a:stretch>
            <a:fillRect/>
          </a:stretch>
        </p:blipFill>
        <p:spPr bwMode="auto">
          <a:xfrm>
            <a:off x="0" y="4232920"/>
            <a:ext cx="2690217" cy="4065798"/>
          </a:xfrm>
          <a:prstGeom prst="rect">
            <a:avLst/>
          </a:prstGeom>
          <a:noFill/>
          <a:ln w="9525">
            <a:noFill/>
            <a:miter lim="800000"/>
            <a:headEnd/>
            <a:tailEnd/>
          </a:ln>
        </p:spPr>
      </p:pic>
      <p:pic>
        <p:nvPicPr>
          <p:cNvPr id="14" name="13 Imagen" descr="E:\Concurso_fotografia\daniel\libro.JPG"/>
          <p:cNvPicPr/>
          <p:nvPr/>
        </p:nvPicPr>
        <p:blipFill>
          <a:blip r:embed="rId6" cstate="print"/>
          <a:srcRect/>
          <a:stretch>
            <a:fillRect/>
          </a:stretch>
        </p:blipFill>
        <p:spPr bwMode="auto">
          <a:xfrm>
            <a:off x="2564904" y="4953000"/>
            <a:ext cx="2771775" cy="1841662"/>
          </a:xfrm>
          <a:prstGeom prst="rect">
            <a:avLst/>
          </a:prstGeom>
          <a:noFill/>
          <a:ln w="9525">
            <a:noFill/>
            <a:miter lim="800000"/>
            <a:headEnd/>
            <a:tailEnd/>
          </a:ln>
        </p:spPr>
      </p:pic>
      <p:pic>
        <p:nvPicPr>
          <p:cNvPr id="15" name="14 Imagen" descr="E:\Concurso_fotografia\irene\micalculadora.jpg"/>
          <p:cNvPicPr/>
          <p:nvPr/>
        </p:nvPicPr>
        <p:blipFill>
          <a:blip r:embed="rId7" cstate="print"/>
          <a:srcRect/>
          <a:stretch>
            <a:fillRect/>
          </a:stretch>
        </p:blipFill>
        <p:spPr bwMode="auto">
          <a:xfrm>
            <a:off x="4077073" y="6897216"/>
            <a:ext cx="2780928" cy="2520280"/>
          </a:xfrm>
          <a:prstGeom prst="rect">
            <a:avLst/>
          </a:prstGeom>
          <a:noFill/>
          <a:ln w="9525">
            <a:noFill/>
            <a:miter lim="800000"/>
            <a:headEnd/>
            <a:tailEnd/>
          </a:ln>
        </p:spPr>
      </p:pic>
      <p:pic>
        <p:nvPicPr>
          <p:cNvPr id="16" name="15 Imagen" descr="E:\Concurso_fotografia\silvia\olimpiada.jpg"/>
          <p:cNvPicPr/>
          <p:nvPr/>
        </p:nvPicPr>
        <p:blipFill>
          <a:blip r:embed="rId8" cstate="print"/>
          <a:srcRect/>
          <a:stretch>
            <a:fillRect/>
          </a:stretch>
        </p:blipFill>
        <p:spPr bwMode="auto">
          <a:xfrm>
            <a:off x="2204864" y="7505699"/>
            <a:ext cx="1800225" cy="2400301"/>
          </a:xfrm>
          <a:prstGeom prst="rect">
            <a:avLst/>
          </a:prstGeom>
          <a:noFill/>
          <a:ln w="9525">
            <a:noFill/>
            <a:miter lim="800000"/>
            <a:headEnd/>
            <a:tailEnd/>
          </a:ln>
        </p:spPr>
      </p:pic>
      <p:sp>
        <p:nvSpPr>
          <p:cNvPr id="17" name="16 Marcador de número de diapositiva"/>
          <p:cNvSpPr>
            <a:spLocks noGrp="1"/>
          </p:cNvSpPr>
          <p:nvPr>
            <p:ph type="sldNum" sz="quarter" idx="12"/>
          </p:nvPr>
        </p:nvSpPr>
        <p:spPr/>
        <p:txBody>
          <a:bodyPr/>
          <a:lstStyle/>
          <a:p>
            <a:fld id="{53FF9DDD-FA5F-4E02-AC28-2693DAB04EF4}" type="slidenum">
              <a:rPr lang="es-ES" smtClean="0"/>
              <a:pPr/>
              <a:t>16</a:t>
            </a:fld>
            <a:endParaRPr lang="es-E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64 casillas, por Rubén Jiménez. (4º ESO)</a:t>
            </a:r>
            <a:endParaRPr lang="es-ES" sz="2400" dirty="0">
              <a:solidFill>
                <a:srgbClr val="C00000"/>
              </a:solidFill>
              <a:latin typeface="+mj-lt"/>
            </a:endParaRPr>
          </a:p>
        </p:txBody>
      </p:sp>
      <p:cxnSp>
        <p:nvCxnSpPr>
          <p:cNvPr id="9" name="8 Conector recto"/>
          <p:cNvCxnSpPr/>
          <p:nvPr/>
        </p:nvCxnSpPr>
        <p:spPr>
          <a:xfrm>
            <a:off x="764704" y="992560"/>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45058" name="Picture 2"/>
          <p:cNvPicPr>
            <a:picLocks noChangeAspect="1" noChangeArrowheads="1"/>
          </p:cNvPicPr>
          <p:nvPr/>
        </p:nvPicPr>
        <p:blipFill>
          <a:blip r:embed="rId3" cstate="print"/>
          <a:srcRect/>
          <a:stretch>
            <a:fillRect/>
          </a:stretch>
        </p:blipFill>
        <p:spPr bwMode="auto">
          <a:xfrm>
            <a:off x="0" y="1352600"/>
            <a:ext cx="6858000" cy="5105400"/>
          </a:xfrm>
          <a:prstGeom prst="rect">
            <a:avLst/>
          </a:prstGeom>
          <a:noFill/>
          <a:ln w="9525">
            <a:noFill/>
            <a:miter lim="800000"/>
            <a:headEnd/>
            <a:tailEnd/>
          </a:ln>
        </p:spPr>
      </p:pic>
      <p:sp>
        <p:nvSpPr>
          <p:cNvPr id="17" name="16 CuadroTexto"/>
          <p:cNvSpPr txBox="1"/>
          <p:nvPr/>
        </p:nvSpPr>
        <p:spPr>
          <a:xfrm>
            <a:off x="404664" y="5935682"/>
            <a:ext cx="5976664" cy="3970318"/>
          </a:xfrm>
          <a:prstGeom prst="rect">
            <a:avLst/>
          </a:prstGeom>
          <a:solidFill>
            <a:schemeClr val="bg1"/>
          </a:solidFill>
        </p:spPr>
        <p:txBody>
          <a:bodyPr wrap="square" rtlCol="0">
            <a:spAutoFit/>
          </a:bodyPr>
          <a:lstStyle/>
          <a:p>
            <a:r>
              <a:rPr lang="es-ES_tradnl" sz="1200" dirty="0" smtClean="0"/>
              <a:t>Treinta y dos piezas, mitad negras y el resto blancas, son las que están sobre el tablero, aquel en el que tendrá lugar la batalla; dieciséis serán las que tu moverás para conseguir la victoria, o bien serán las que te lleven a la derrota.</a:t>
            </a:r>
            <a:endParaRPr lang="es-ES" sz="1200" dirty="0" smtClean="0"/>
          </a:p>
          <a:p>
            <a:r>
              <a:rPr lang="es-ES_tradnl" sz="1200" dirty="0" smtClean="0"/>
              <a:t>Ocho peones dispuestos a avanzar sin retroceso, dos torres, dos caballos, dos alfiles, y la considerada pieza estrella, la reina, todas ellas leales al rey, luchando hasta el final por conseguir que éste se mantenga en pie.</a:t>
            </a:r>
            <a:endParaRPr lang="es-ES" sz="1200" dirty="0" smtClean="0"/>
          </a:p>
          <a:p>
            <a:r>
              <a:rPr lang="es-ES_tradnl" sz="1200" dirty="0" smtClean="0"/>
              <a:t>Blancas mueven primero, y después sigue el juego.</a:t>
            </a:r>
            <a:endParaRPr lang="es-ES" sz="1200" dirty="0" smtClean="0"/>
          </a:p>
          <a:p>
            <a:r>
              <a:rPr lang="es-ES_tradnl" sz="1200" dirty="0" smtClean="0"/>
              <a:t>La llamada “apertura” se pone en marcha. Cada jugador tiene establecida una propia, aquella que le ha sido más favorable, aquella que le ayudé a ganar el mayor número de contiendas.</a:t>
            </a:r>
            <a:endParaRPr lang="es-ES" sz="1200" dirty="0" smtClean="0"/>
          </a:p>
          <a:p>
            <a:r>
              <a:rPr lang="es-ES_tradnl" sz="1200" dirty="0" smtClean="0"/>
              <a:t>Y llega el momento crítico, ese que nadie desea alcanzar, pero que es sumamente necesario para que se decida el transcurso de la partida. Tarde o temprano tendrá lugar esa jugada que beneficiará a uno de los “dos generales de las tropas”.</a:t>
            </a:r>
            <a:endParaRPr lang="es-ES" sz="1200" dirty="0" smtClean="0"/>
          </a:p>
          <a:p>
            <a:r>
              <a:rPr lang="es-ES_tradnl" sz="1200" dirty="0" smtClean="0"/>
              <a:t>Luego, el destino estará escrito y lo único que quedará por hacer será asegurar la condición de ajedrecista y ganar el respeto frente a los demás aficionados derrotando a tus oponentes.</a:t>
            </a:r>
            <a:endParaRPr lang="es-ES" sz="1200" dirty="0" smtClean="0"/>
          </a:p>
          <a:p>
            <a:r>
              <a:rPr lang="es-ES_tradnl" sz="1200" dirty="0" smtClean="0"/>
              <a:t> </a:t>
            </a:r>
            <a:endParaRPr lang="es-ES" sz="1200" dirty="0" smtClean="0"/>
          </a:p>
          <a:p>
            <a:r>
              <a:rPr lang="es-ES_tradnl" sz="1200" dirty="0" smtClean="0"/>
              <a:t>Tensión, emoción, preocupación, nerviosismo, etc., es lo que se siente y se vive en un torneo de este deporte, que aunque muchos no lo consideren como tal, reúne las características necesarias para ello.</a:t>
            </a:r>
            <a:endParaRPr lang="es-ES" sz="1200" dirty="0" smtClean="0"/>
          </a:p>
          <a:p>
            <a:endParaRPr lang="es-ES" sz="1200" dirty="0"/>
          </a:p>
        </p:txBody>
      </p:sp>
      <p:sp>
        <p:nvSpPr>
          <p:cNvPr id="7" name="6 Marcador de número de diapositiva"/>
          <p:cNvSpPr>
            <a:spLocks noGrp="1"/>
          </p:cNvSpPr>
          <p:nvPr>
            <p:ph type="sldNum" sz="quarter" idx="12"/>
          </p:nvPr>
        </p:nvSpPr>
        <p:spPr/>
        <p:txBody>
          <a:bodyPr/>
          <a:lstStyle/>
          <a:p>
            <a:fld id="{53FF9DDD-FA5F-4E02-AC28-2693DAB04EF4}" type="slidenum">
              <a:rPr lang="es-ES" smtClean="0"/>
              <a:pPr/>
              <a:t>17</a:t>
            </a:fld>
            <a:endParaRPr lang="es-E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3"/>
          <p:cNvPicPr>
            <a:picLocks noChangeAspect="1" noChangeArrowheads="1"/>
          </p:cNvPicPr>
          <p:nvPr/>
        </p:nvPicPr>
        <p:blipFill>
          <a:blip r:embed="rId3" cstate="print"/>
          <a:srcRect/>
          <a:stretch>
            <a:fillRect/>
          </a:stretch>
        </p:blipFill>
        <p:spPr bwMode="auto">
          <a:xfrm>
            <a:off x="1" y="3944889"/>
            <a:ext cx="1484783" cy="1484783"/>
          </a:xfrm>
          <a:prstGeom prst="rect">
            <a:avLst/>
          </a:prstGeom>
          <a:noFill/>
          <a:ln w="9525">
            <a:noFill/>
            <a:miter lim="800000"/>
            <a:headEnd/>
            <a:tailEnd/>
          </a:ln>
        </p:spPr>
      </p:pic>
      <p:pic>
        <p:nvPicPr>
          <p:cNvPr id="49154" name="Picture 2"/>
          <p:cNvPicPr>
            <a:picLocks noChangeAspect="1" noChangeArrowheads="1"/>
          </p:cNvPicPr>
          <p:nvPr/>
        </p:nvPicPr>
        <p:blipFill>
          <a:blip r:embed="rId4" cstate="print"/>
          <a:srcRect/>
          <a:stretch>
            <a:fillRect/>
          </a:stretch>
        </p:blipFill>
        <p:spPr bwMode="auto">
          <a:xfrm>
            <a:off x="4000500" y="1352600"/>
            <a:ext cx="2857500" cy="2857500"/>
          </a:xfrm>
          <a:prstGeom prst="rect">
            <a:avLst/>
          </a:prstGeom>
          <a:noFill/>
          <a:ln w="9525">
            <a:noFill/>
            <a:miter lim="800000"/>
            <a:headEnd/>
            <a:tailEnd/>
          </a:ln>
        </p:spPr>
      </p:pic>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Retos matemáticos</a:t>
            </a:r>
            <a:endParaRPr lang="es-ES" sz="2400" dirty="0">
              <a:solidFill>
                <a:srgbClr val="C00000"/>
              </a:solidFill>
              <a:latin typeface="+mj-lt"/>
            </a:endParaRPr>
          </a:p>
        </p:txBody>
      </p:sp>
      <p:cxnSp>
        <p:nvCxnSpPr>
          <p:cNvPr id="9" name="8 Conector recto"/>
          <p:cNvCxnSpPr/>
          <p:nvPr/>
        </p:nvCxnSpPr>
        <p:spPr>
          <a:xfrm>
            <a:off x="764704" y="776536"/>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1988840" y="920552"/>
            <a:ext cx="2808312" cy="307777"/>
          </a:xfrm>
          <a:prstGeom prst="rect">
            <a:avLst/>
          </a:prstGeom>
          <a:noFill/>
        </p:spPr>
        <p:txBody>
          <a:bodyPr wrap="square" rtlCol="0">
            <a:spAutoFit/>
          </a:bodyPr>
          <a:lstStyle/>
          <a:p>
            <a:pPr hangingPunct="0"/>
            <a:r>
              <a:rPr lang="es-ES" sz="1400" b="1" u="sng" dirty="0" smtClean="0"/>
              <a:t>NIVEL I </a:t>
            </a:r>
            <a:r>
              <a:rPr lang="es-ES" sz="1400" b="1" dirty="0" smtClean="0"/>
              <a:t>(1º, 2º y 3º ESO)</a:t>
            </a:r>
            <a:endParaRPr lang="es-ES" sz="1400" dirty="0" smtClean="0"/>
          </a:p>
        </p:txBody>
      </p:sp>
      <p:sp>
        <p:nvSpPr>
          <p:cNvPr id="7" name="6 CuadroTexto"/>
          <p:cNvSpPr txBox="1"/>
          <p:nvPr/>
        </p:nvSpPr>
        <p:spPr>
          <a:xfrm>
            <a:off x="836712" y="1280592"/>
            <a:ext cx="3960440" cy="2677656"/>
          </a:xfrm>
          <a:prstGeom prst="rect">
            <a:avLst/>
          </a:prstGeom>
          <a:noFill/>
        </p:spPr>
        <p:txBody>
          <a:bodyPr wrap="square" rtlCol="0">
            <a:spAutoFit/>
          </a:bodyPr>
          <a:lstStyle/>
          <a:p>
            <a:pPr algn="ctr" hangingPunct="0"/>
            <a:r>
              <a:rPr lang="es-ES" sz="1200" b="1" dirty="0" smtClean="0"/>
              <a:t>EL COFRE DEL TESORO</a:t>
            </a:r>
          </a:p>
          <a:p>
            <a:pPr hangingPunct="0"/>
            <a:endParaRPr lang="es-ES" sz="1200" dirty="0" smtClean="0"/>
          </a:p>
          <a:p>
            <a:pPr hangingPunct="0"/>
            <a:r>
              <a:rPr lang="es-ES" sz="1200" dirty="0" smtClean="0"/>
              <a:t>Tenemos cinco cofres: A, B, C, D y E. En uno de ellos hay un tesoro y en cada uno pone una inscripción:</a:t>
            </a:r>
          </a:p>
          <a:p>
            <a:pPr hangingPunct="0"/>
            <a:r>
              <a:rPr lang="es-ES" sz="1200" dirty="0" smtClean="0"/>
              <a:t> </a:t>
            </a:r>
          </a:p>
          <a:p>
            <a:pPr hangingPunct="0"/>
            <a:r>
              <a:rPr lang="es-ES" sz="1200" dirty="0" smtClean="0"/>
              <a:t>Averigua en dónde está el tesoro si una sola de las inscripciones es verdadera.</a:t>
            </a:r>
          </a:p>
          <a:p>
            <a:pPr hangingPunct="0"/>
            <a:r>
              <a:rPr lang="es-ES" sz="1200" dirty="0" smtClean="0"/>
              <a:t> </a:t>
            </a:r>
          </a:p>
          <a:p>
            <a:pPr hangingPunct="0"/>
            <a:r>
              <a:rPr lang="es-ES" sz="1200" dirty="0" smtClean="0"/>
              <a:t>A: El tesoro está en el cofre D.</a:t>
            </a:r>
          </a:p>
          <a:p>
            <a:pPr hangingPunct="0"/>
            <a:r>
              <a:rPr lang="es-ES" sz="1200" dirty="0" smtClean="0"/>
              <a:t>B: El tesoro está aquí.</a:t>
            </a:r>
          </a:p>
          <a:p>
            <a:pPr hangingPunct="0"/>
            <a:r>
              <a:rPr lang="es-ES" sz="1200" dirty="0" smtClean="0"/>
              <a:t>C: El enunciado del cofre B es verdadero.</a:t>
            </a:r>
          </a:p>
          <a:p>
            <a:pPr hangingPunct="0"/>
            <a:r>
              <a:rPr lang="es-ES" sz="1200" dirty="0" smtClean="0"/>
              <a:t>D: El enunciado del cofre A es falso.</a:t>
            </a:r>
          </a:p>
          <a:p>
            <a:pPr hangingPunct="0"/>
            <a:r>
              <a:rPr lang="es-ES" sz="1200" dirty="0" smtClean="0"/>
              <a:t>E: El tesoro no está en el cofre A.</a:t>
            </a:r>
          </a:p>
          <a:p>
            <a:endParaRPr lang="es-ES" sz="1200" dirty="0"/>
          </a:p>
        </p:txBody>
      </p:sp>
      <p:sp>
        <p:nvSpPr>
          <p:cNvPr id="10" name="9 CuadroTexto"/>
          <p:cNvSpPr txBox="1"/>
          <p:nvPr/>
        </p:nvSpPr>
        <p:spPr>
          <a:xfrm>
            <a:off x="1844824" y="4160912"/>
            <a:ext cx="3168352" cy="307777"/>
          </a:xfrm>
          <a:prstGeom prst="rect">
            <a:avLst/>
          </a:prstGeom>
          <a:noFill/>
        </p:spPr>
        <p:txBody>
          <a:bodyPr wrap="square" rtlCol="0">
            <a:spAutoFit/>
          </a:bodyPr>
          <a:lstStyle/>
          <a:p>
            <a:pPr hangingPunct="0"/>
            <a:r>
              <a:rPr lang="es-ES" sz="1400" b="1" u="sng" dirty="0" smtClean="0"/>
              <a:t>NIVEL II </a:t>
            </a:r>
            <a:r>
              <a:rPr lang="es-ES" sz="1400" b="1" dirty="0" smtClean="0"/>
              <a:t>(4º ESO y Bachillerato)</a:t>
            </a:r>
            <a:endParaRPr lang="es-ES" sz="1400" dirty="0" smtClean="0"/>
          </a:p>
        </p:txBody>
      </p:sp>
      <p:sp>
        <p:nvSpPr>
          <p:cNvPr id="11" name="10 CuadroTexto"/>
          <p:cNvSpPr txBox="1"/>
          <p:nvPr/>
        </p:nvSpPr>
        <p:spPr>
          <a:xfrm>
            <a:off x="1196752" y="4592960"/>
            <a:ext cx="5661248" cy="4154984"/>
          </a:xfrm>
          <a:prstGeom prst="rect">
            <a:avLst/>
          </a:prstGeom>
          <a:noFill/>
        </p:spPr>
        <p:txBody>
          <a:bodyPr wrap="square" rtlCol="0">
            <a:spAutoFit/>
          </a:bodyPr>
          <a:lstStyle/>
          <a:p>
            <a:pPr algn="ctr" hangingPunct="0"/>
            <a:r>
              <a:rPr lang="es-ES" sz="1200" b="1" dirty="0" smtClean="0"/>
              <a:t>¿EXISTEN LOS VAMPIROS?</a:t>
            </a:r>
          </a:p>
          <a:p>
            <a:pPr hangingPunct="0"/>
            <a:endParaRPr lang="es-ES_tradnl" sz="1200" dirty="0" smtClean="0"/>
          </a:p>
          <a:p>
            <a:pPr hangingPunct="0"/>
            <a:r>
              <a:rPr lang="es-ES_tradnl" sz="1200" dirty="0" smtClean="0"/>
              <a:t>Durante años te habrás hecho esta pregunta y por fin ahora vas a hallar la solución.</a:t>
            </a:r>
            <a:endParaRPr lang="es-ES" sz="1200" dirty="0" smtClean="0"/>
          </a:p>
          <a:p>
            <a:pPr hangingPunct="0"/>
            <a:r>
              <a:rPr lang="es-ES_tradnl" sz="1200" dirty="0" smtClean="0"/>
              <a:t> </a:t>
            </a:r>
            <a:endParaRPr lang="es-ES" sz="1200" dirty="0" smtClean="0"/>
          </a:p>
          <a:p>
            <a:pPr hangingPunct="0"/>
            <a:r>
              <a:rPr lang="es-ES_tradnl" sz="1200" dirty="0" smtClean="0"/>
              <a:t>Primero suponemos que se tarda un tiempo razonable en convertirse en vampiro después de ser mordido.</a:t>
            </a:r>
            <a:endParaRPr lang="es-ES" sz="1200" dirty="0" smtClean="0"/>
          </a:p>
          <a:p>
            <a:pPr hangingPunct="0"/>
            <a:r>
              <a:rPr lang="es-ES" sz="1200" dirty="0" smtClean="0"/>
              <a:t> </a:t>
            </a:r>
          </a:p>
          <a:p>
            <a:pPr hangingPunct="0"/>
            <a:r>
              <a:rPr lang="es-ES" sz="1200" dirty="0" smtClean="0"/>
              <a:t>Para que hubiera vampiros supongamos que hubiera existido un primer vampiro y que cada semana debiera morder a un ser humano para chupar la sangre y que éste a su vez se convirtiera en vampiro. Al cabo de una semana habría 2 vampiros, que  deberían morder a 2 personas, que a su vez se convertirían en vampiros: </a:t>
            </a:r>
          </a:p>
          <a:p>
            <a:pPr hangingPunct="0"/>
            <a:r>
              <a:rPr lang="es-ES" sz="1200" dirty="0" smtClean="0"/>
              <a:t> </a:t>
            </a:r>
          </a:p>
          <a:p>
            <a:pPr hangingPunct="0"/>
            <a:r>
              <a:rPr lang="es-ES" sz="1200" dirty="0" smtClean="0"/>
              <a:t>¿Cuántos vampiros habría en la 2ª semana? ¿y en la 3</a:t>
            </a:r>
            <a:r>
              <a:rPr lang="es-ES" sz="1200" baseline="30000" dirty="0" smtClean="0"/>
              <a:t>era</a:t>
            </a:r>
            <a:r>
              <a:rPr lang="es-ES" sz="1200" dirty="0" smtClean="0"/>
              <a:t> semana? Indica la fórmula que describe el crecimiento de los vampiros.</a:t>
            </a:r>
          </a:p>
          <a:p>
            <a:pPr hangingPunct="0"/>
            <a:r>
              <a:rPr lang="es-ES" sz="1200" dirty="0" smtClean="0"/>
              <a:t>Conforme al Centro de Programas Internacional. Oficina del Censo U.S, el total de la población en el Mundo, proyectada el 22/03/12 a las 00:00  es: </a:t>
            </a:r>
            <a:r>
              <a:rPr lang="es-ES" sz="1200" b="1" dirty="0" smtClean="0"/>
              <a:t>7.029.554.998</a:t>
            </a:r>
            <a:r>
              <a:rPr lang="es-ES" sz="1200" dirty="0" smtClean="0"/>
              <a:t>. </a:t>
            </a:r>
          </a:p>
          <a:p>
            <a:pPr hangingPunct="0"/>
            <a:r>
              <a:rPr lang="es-ES" sz="1200" dirty="0" smtClean="0"/>
              <a:t>¿Eres vampiro? ¿Lo es alguien que conoces? Por tanto contesta ¿Existen los vampiros?</a:t>
            </a:r>
          </a:p>
          <a:p>
            <a:endParaRPr lang="es-ES" sz="1200" dirty="0"/>
          </a:p>
        </p:txBody>
      </p:sp>
      <p:sp>
        <p:nvSpPr>
          <p:cNvPr id="12" name="11 CuadroTexto"/>
          <p:cNvSpPr txBox="1"/>
          <p:nvPr/>
        </p:nvSpPr>
        <p:spPr>
          <a:xfrm>
            <a:off x="332656" y="8336340"/>
            <a:ext cx="6525344" cy="1569660"/>
          </a:xfrm>
          <a:prstGeom prst="rect">
            <a:avLst/>
          </a:prstGeom>
          <a:noFill/>
        </p:spPr>
        <p:txBody>
          <a:bodyPr wrap="square" rtlCol="0">
            <a:spAutoFit/>
          </a:bodyPr>
          <a:lstStyle/>
          <a:p>
            <a:pPr algn="ctr" hangingPunct="0"/>
            <a:r>
              <a:rPr lang="es-ES" sz="1200" b="1" u="sng" dirty="0" smtClean="0"/>
              <a:t>ADIVINA EL/LA MATEMÁTIC@</a:t>
            </a:r>
            <a:endParaRPr lang="es-ES" sz="1200" b="1" dirty="0" smtClean="0"/>
          </a:p>
          <a:p>
            <a:pPr hangingPunct="0"/>
            <a:r>
              <a:rPr lang="es-ES" sz="1200" dirty="0" smtClean="0"/>
              <a:t> </a:t>
            </a:r>
          </a:p>
          <a:p>
            <a:pPr hangingPunct="0"/>
            <a:r>
              <a:rPr lang="es-ES" sz="1200" dirty="0" smtClean="0"/>
              <a:t>Pista : Este matemático, aficionado a escribir sus teoremas en los márgenes de los libros que leía, anotó en uno de ellos un teorema del cual dijo que conocía la demostración pero que el margen era demasiado pequeño para contenerla.</a:t>
            </a:r>
          </a:p>
          <a:p>
            <a:pPr hangingPunct="0"/>
            <a:r>
              <a:rPr lang="es-ES" sz="1200" dirty="0" smtClean="0"/>
              <a:t> </a:t>
            </a:r>
          </a:p>
          <a:p>
            <a:pPr hangingPunct="0"/>
            <a:r>
              <a:rPr lang="es-ES" sz="1200" dirty="0" smtClean="0"/>
              <a:t>Indica el matemático y el teorema del que se trata. ¿Está demostrado en la actualidad?</a:t>
            </a:r>
          </a:p>
          <a:p>
            <a:endParaRPr lang="es-ES" sz="1200" dirty="0"/>
          </a:p>
        </p:txBody>
      </p:sp>
      <p:sp>
        <p:nvSpPr>
          <p:cNvPr id="14" name="13 Marcador de número de diapositiva"/>
          <p:cNvSpPr>
            <a:spLocks noGrp="1"/>
          </p:cNvSpPr>
          <p:nvPr>
            <p:ph type="sldNum" sz="quarter" idx="12"/>
          </p:nvPr>
        </p:nvSpPr>
        <p:spPr/>
        <p:txBody>
          <a:bodyPr/>
          <a:lstStyle/>
          <a:p>
            <a:fld id="{53FF9DDD-FA5F-4E02-AC28-2693DAB04EF4}" type="slidenum">
              <a:rPr lang="es-ES" smtClean="0"/>
              <a:pPr/>
              <a:t>18</a:t>
            </a:fld>
            <a:endParaRPr lang="es-E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832648" cy="461665"/>
          </a:xfrm>
          <a:prstGeom prst="rect">
            <a:avLst/>
          </a:prstGeom>
          <a:noFill/>
        </p:spPr>
        <p:txBody>
          <a:bodyPr wrap="square" rtlCol="0">
            <a:spAutoFit/>
          </a:bodyPr>
          <a:lstStyle/>
          <a:p>
            <a:r>
              <a:rPr lang="es-ES" sz="2400" dirty="0" smtClean="0">
                <a:solidFill>
                  <a:srgbClr val="C00000"/>
                </a:solidFill>
                <a:latin typeface="+mj-lt"/>
              </a:rPr>
              <a:t>Sencillamente una palabra</a:t>
            </a:r>
            <a:endParaRPr lang="es-ES" sz="2400" dirty="0">
              <a:solidFill>
                <a:srgbClr val="C00000"/>
              </a:solidFill>
              <a:latin typeface="+mj-lt"/>
            </a:endParaRPr>
          </a:p>
        </p:txBody>
      </p:sp>
      <p:cxnSp>
        <p:nvCxnSpPr>
          <p:cNvPr id="9" name="8 Conector recto"/>
          <p:cNvCxnSpPr/>
          <p:nvPr/>
        </p:nvCxnSpPr>
        <p:spPr>
          <a:xfrm>
            <a:off x="764704" y="776536"/>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2"/>
          </p:nvPr>
        </p:nvSpPr>
        <p:spPr/>
        <p:txBody>
          <a:bodyPr/>
          <a:lstStyle/>
          <a:p>
            <a:fld id="{53FF9DDD-FA5F-4E02-AC28-2693DAB04EF4}" type="slidenum">
              <a:rPr lang="es-ES" smtClean="0"/>
              <a:pPr/>
              <a:t>1</a:t>
            </a:fld>
            <a:endParaRPr lang="es-ES"/>
          </a:p>
        </p:txBody>
      </p:sp>
      <p:sp>
        <p:nvSpPr>
          <p:cNvPr id="7" name="6 CuadroTexto"/>
          <p:cNvSpPr txBox="1"/>
          <p:nvPr/>
        </p:nvSpPr>
        <p:spPr>
          <a:xfrm>
            <a:off x="1340768" y="1784648"/>
            <a:ext cx="5040560" cy="6647974"/>
          </a:xfrm>
          <a:prstGeom prst="rect">
            <a:avLst/>
          </a:prstGeom>
          <a:blipFill>
            <a:blip r:embed="rId3" cstate="print"/>
            <a:tile tx="0" ty="0" sx="100000" sy="100000" flip="none" algn="tl"/>
          </a:blipFill>
        </p:spPr>
        <p:txBody>
          <a:bodyPr wrap="square" rtlCol="0">
            <a:spAutoFit/>
          </a:bodyPr>
          <a:lstStyle/>
          <a:p>
            <a:r>
              <a:rPr lang="es-ES_tradnl" sz="1200" dirty="0" smtClean="0"/>
              <a:t>	Sencillamente </a:t>
            </a:r>
            <a:r>
              <a:rPr lang="es-ES_tradnl" sz="1200" dirty="0" smtClean="0"/>
              <a:t>una palabra. Esdrújula o proparoxítona, musical, líquida y que suena bien. Una palabra que evoca la transformación, el devenir, la promesa, la eclosión y el renacimiento en hermosura. </a:t>
            </a:r>
            <a:endParaRPr lang="es-ES" sz="1200" dirty="0" smtClean="0"/>
          </a:p>
          <a:p>
            <a:r>
              <a:rPr lang="es-ES_tradnl" sz="1200" i="1" dirty="0" smtClean="0"/>
              <a:t>	Crisálida</a:t>
            </a:r>
            <a:r>
              <a:rPr lang="es-ES_tradnl" sz="1200" dirty="0" smtClean="0"/>
              <a:t> </a:t>
            </a:r>
            <a:r>
              <a:rPr lang="es-ES_tradnl" sz="1200" dirty="0" smtClean="0"/>
              <a:t>es la palabra. El nombre de nuestra revista del I.E.S. Leopoldo Cano, renovada después de su época de </a:t>
            </a:r>
            <a:r>
              <a:rPr lang="es-ES_tradnl" sz="1200" i="1" dirty="0" err="1" smtClean="0"/>
              <a:t>cocooning</a:t>
            </a:r>
            <a:r>
              <a:rPr lang="es-ES_tradnl" sz="1200" dirty="0" smtClean="0"/>
              <a:t>, como dicen los anglófonos, después de una época de barbecho, como se diría también en Castilla. Época de reflexión y de descanso, que ha favorecido a nuestra publicación la manera de eclosionar transformada. </a:t>
            </a:r>
            <a:endParaRPr lang="es-ES" sz="1200" dirty="0" smtClean="0"/>
          </a:p>
          <a:p>
            <a:r>
              <a:rPr lang="es-ES_tradnl" sz="1200" dirty="0" smtClean="0"/>
              <a:t>El I.E.S. Leopoldo Cano ha cumplido 44 años ya de trabajo continuo educando a generaciones de alumnos del barrio de Pajarillos y de Valladolid. Ha llegado el momento de la renovación. La recesión de estos últimos tiempos obliga a las personas  que trabajamos en Educación a plantearnos nuevas vías de acceso al conocimiento. </a:t>
            </a:r>
            <a:endParaRPr lang="es-ES_tradnl" sz="1200" dirty="0" smtClean="0"/>
          </a:p>
          <a:p>
            <a:r>
              <a:rPr lang="es-ES_tradnl" sz="1200" dirty="0" smtClean="0"/>
              <a:t>	</a:t>
            </a:r>
            <a:endParaRPr lang="es-ES_tradnl" sz="1200" dirty="0" smtClean="0"/>
          </a:p>
          <a:p>
            <a:r>
              <a:rPr lang="es-ES_tradnl" sz="1200" dirty="0" smtClean="0"/>
              <a:t>	</a:t>
            </a:r>
            <a:r>
              <a:rPr lang="es-ES_tradnl" sz="1200" dirty="0" smtClean="0"/>
              <a:t>Utilizamos </a:t>
            </a:r>
            <a:r>
              <a:rPr lang="es-ES_tradnl" sz="1200" dirty="0" smtClean="0"/>
              <a:t>las tecnologías al tiempo que rescatamos la más humana de las cualidades: la palabra. Con ella expresamos nuestras emociones, resolvemos nuestros problemas, aprendemos, nos comunicamos. La actividad educativa debe centrarse en el aprendizaje por medio de la palabra. </a:t>
            </a:r>
            <a:endParaRPr lang="es-ES" sz="1200" dirty="0" smtClean="0"/>
          </a:p>
          <a:p>
            <a:endParaRPr lang="es-ES_tradnl" sz="1200" dirty="0" smtClean="0"/>
          </a:p>
          <a:p>
            <a:r>
              <a:rPr lang="es-ES_tradnl" sz="1200" dirty="0" smtClean="0"/>
              <a:t>	</a:t>
            </a:r>
            <a:r>
              <a:rPr lang="es-ES_tradnl" sz="1200" dirty="0" smtClean="0"/>
              <a:t>Por </a:t>
            </a:r>
            <a:r>
              <a:rPr lang="es-ES_tradnl" sz="1200" dirty="0" smtClean="0"/>
              <a:t>ello, a punto ya de terminar el fructífero año escolar, mi deseo para el verano es la palabra, reavivada en la comunicación con los amigos, cercanos y lejanos (Internet, </a:t>
            </a:r>
            <a:r>
              <a:rPr lang="es-ES_tradnl" sz="1200" dirty="0" err="1" smtClean="0"/>
              <a:t>Facebook</a:t>
            </a:r>
            <a:r>
              <a:rPr lang="es-ES_tradnl" sz="1200" dirty="0" smtClean="0"/>
              <a:t>, </a:t>
            </a:r>
            <a:r>
              <a:rPr lang="es-ES_tradnl" sz="1200" dirty="0" err="1" smtClean="0"/>
              <a:t>Twitter</a:t>
            </a:r>
            <a:r>
              <a:rPr lang="es-ES_tradnl" sz="1200" dirty="0" smtClean="0"/>
              <a:t>, </a:t>
            </a:r>
            <a:r>
              <a:rPr lang="es-ES_tradnl" sz="1200" dirty="0" err="1" smtClean="0"/>
              <a:t>Tuenti</a:t>
            </a:r>
            <a:r>
              <a:rPr lang="es-ES_tradnl" sz="1200" dirty="0" smtClean="0"/>
              <a:t>…) con la familia, pero también con la escritura y con la lectura. </a:t>
            </a:r>
            <a:endParaRPr lang="es-ES" sz="1200" dirty="0" smtClean="0"/>
          </a:p>
          <a:p>
            <a:endParaRPr lang="es-ES_tradnl" sz="1200" dirty="0" smtClean="0"/>
          </a:p>
          <a:p>
            <a:r>
              <a:rPr lang="es-ES_tradnl" sz="1200" dirty="0" smtClean="0"/>
              <a:t>	</a:t>
            </a:r>
            <a:r>
              <a:rPr lang="es-ES_tradnl" sz="1200" dirty="0" smtClean="0"/>
              <a:t>La </a:t>
            </a:r>
            <a:r>
              <a:rPr lang="es-ES_tradnl" sz="1200" dirty="0" smtClean="0"/>
              <a:t>eclosión de esta </a:t>
            </a:r>
            <a:r>
              <a:rPr lang="es-ES_tradnl" sz="1200" i="1" dirty="0" smtClean="0"/>
              <a:t>Crisálida</a:t>
            </a:r>
            <a:r>
              <a:rPr lang="es-ES_tradnl" sz="1200" dirty="0" smtClean="0"/>
              <a:t>, nuestra revista, es un momento de celebración. Agradezcamos a todo el equipo que ha trabajado en ella su dedicación y su amor a las palabras escritas en distintas lenguas. Que sea nuestra </a:t>
            </a:r>
            <a:r>
              <a:rPr lang="es-ES_tradnl" sz="1200" i="1" dirty="0" smtClean="0"/>
              <a:t>Crisálida</a:t>
            </a:r>
            <a:r>
              <a:rPr lang="es-ES_tradnl" sz="1200" dirty="0" smtClean="0"/>
              <a:t> el preludio de un verano divertido, descansado y animado con los colores de esas hermosas mariposas voladoras que se llaman libros. </a:t>
            </a:r>
            <a:endParaRPr lang="es-ES_tradnl" sz="1200" dirty="0" smtClean="0"/>
          </a:p>
          <a:p>
            <a:endParaRPr lang="es-ES_tradnl" sz="1200" dirty="0" smtClean="0"/>
          </a:p>
          <a:p>
            <a:pPr algn="r"/>
            <a:r>
              <a:rPr lang="es-ES_tradnl" sz="1200" dirty="0" smtClean="0"/>
              <a:t>	Evangelina Álvarez de </a:t>
            </a:r>
            <a:r>
              <a:rPr lang="es-ES_tradnl" sz="1200" dirty="0" err="1" smtClean="0"/>
              <a:t>Eulate</a:t>
            </a:r>
            <a:r>
              <a:rPr lang="es-ES_tradnl" sz="1200" dirty="0" smtClean="0"/>
              <a:t>, directora</a:t>
            </a:r>
            <a:endParaRPr lang="es-ES" sz="1200" dirty="0" smtClean="0"/>
          </a:p>
          <a:p>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256584" cy="461665"/>
          </a:xfrm>
          <a:prstGeom prst="rect">
            <a:avLst/>
          </a:prstGeom>
          <a:noFill/>
        </p:spPr>
        <p:txBody>
          <a:bodyPr wrap="square" rtlCol="0">
            <a:spAutoFit/>
          </a:bodyPr>
          <a:lstStyle/>
          <a:p>
            <a:r>
              <a:rPr lang="es-ES" sz="2400" dirty="0" smtClean="0">
                <a:solidFill>
                  <a:srgbClr val="C00000"/>
                </a:solidFill>
                <a:latin typeface="+mj-lt"/>
              </a:rPr>
              <a:t>Geisha, por Marta </a:t>
            </a:r>
            <a:r>
              <a:rPr lang="es-ES" sz="2400" dirty="0" err="1" smtClean="0">
                <a:solidFill>
                  <a:srgbClr val="C00000"/>
                </a:solidFill>
                <a:latin typeface="+mj-lt"/>
              </a:rPr>
              <a:t>Valdezate</a:t>
            </a:r>
            <a:r>
              <a:rPr lang="es-ES" sz="2400" dirty="0" smtClean="0">
                <a:solidFill>
                  <a:srgbClr val="C00000"/>
                </a:solidFill>
                <a:latin typeface="+mj-lt"/>
              </a:rPr>
              <a:t>, antigua alumna</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3" cstate="print"/>
          <a:srcRect/>
          <a:stretch>
            <a:fillRect/>
          </a:stretch>
        </p:blipFill>
        <p:spPr bwMode="auto">
          <a:xfrm>
            <a:off x="600387" y="825897"/>
            <a:ext cx="6257613" cy="9080103"/>
          </a:xfrm>
          <a:prstGeom prst="rect">
            <a:avLst/>
          </a:prstGeom>
          <a:noFill/>
          <a:ln w="9525">
            <a:noFill/>
            <a:miter lim="800000"/>
            <a:headEnd/>
            <a:tailEnd/>
          </a:ln>
        </p:spPr>
      </p:pic>
      <p:sp>
        <p:nvSpPr>
          <p:cNvPr id="7" name="6 CuadroTexto"/>
          <p:cNvSpPr txBox="1"/>
          <p:nvPr/>
        </p:nvSpPr>
        <p:spPr>
          <a:xfrm rot="5400000">
            <a:off x="4402043" y="6654763"/>
            <a:ext cx="3157588" cy="1754326"/>
          </a:xfrm>
          <a:prstGeom prst="rect">
            <a:avLst/>
          </a:prstGeom>
          <a:noFill/>
        </p:spPr>
        <p:txBody>
          <a:bodyPr wrap="square" rtlCol="0">
            <a:spAutoFit/>
          </a:bodyPr>
          <a:lstStyle/>
          <a:p>
            <a:r>
              <a:rPr lang="es-ES" dirty="0" smtClean="0">
                <a:solidFill>
                  <a:schemeClr val="accent6">
                    <a:lumMod val="25000"/>
                  </a:schemeClr>
                </a:solidFill>
              </a:rPr>
              <a:t>Marta realizó este dibujo cuando ya había perdido la vista completamente, una prueba de superación que debería hacernos reflexionar a todos.</a:t>
            </a:r>
            <a:endParaRPr lang="es-ES" dirty="0">
              <a:solidFill>
                <a:schemeClr val="accent6">
                  <a:lumMod val="25000"/>
                </a:schemeClr>
              </a:solidFill>
            </a:endParaRPr>
          </a:p>
        </p:txBody>
      </p:sp>
      <p:sp>
        <p:nvSpPr>
          <p:cNvPr id="8" name="7 Marcador de número de diapositiva"/>
          <p:cNvSpPr>
            <a:spLocks noGrp="1"/>
          </p:cNvSpPr>
          <p:nvPr>
            <p:ph type="sldNum" sz="quarter" idx="12"/>
          </p:nvPr>
        </p:nvSpPr>
        <p:spPr/>
        <p:txBody>
          <a:bodyPr/>
          <a:lstStyle/>
          <a:p>
            <a:fld id="{53FF9DDD-FA5F-4E02-AC28-2693DAB04EF4}" type="slidenum">
              <a:rPr lang="es-ES" smtClean="0"/>
              <a:pPr/>
              <a:t>19</a:t>
            </a:fld>
            <a:endParaRPr lang="es-E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830997"/>
          </a:xfrm>
          <a:prstGeom prst="rect">
            <a:avLst/>
          </a:prstGeom>
          <a:noFill/>
        </p:spPr>
        <p:txBody>
          <a:bodyPr wrap="square" rtlCol="0">
            <a:spAutoFit/>
          </a:bodyPr>
          <a:lstStyle/>
          <a:p>
            <a:r>
              <a:rPr lang="es-ES" sz="2400" dirty="0" smtClean="0">
                <a:solidFill>
                  <a:srgbClr val="C00000"/>
                </a:solidFill>
                <a:latin typeface="+mj-lt"/>
              </a:rPr>
              <a:t>La </a:t>
            </a:r>
            <a:r>
              <a:rPr lang="es-ES" sz="2400" dirty="0" err="1" smtClean="0">
                <a:solidFill>
                  <a:srgbClr val="C00000"/>
                </a:solidFill>
                <a:latin typeface="+mj-lt"/>
              </a:rPr>
              <a:t>Chandeleur</a:t>
            </a:r>
            <a:r>
              <a:rPr lang="es-ES" sz="2400" dirty="0" smtClean="0">
                <a:solidFill>
                  <a:srgbClr val="C00000"/>
                </a:solidFill>
                <a:latin typeface="+mj-lt"/>
              </a:rPr>
              <a:t>, por Anabel Martín</a:t>
            </a:r>
          </a:p>
          <a:p>
            <a:r>
              <a:rPr lang="es-ES" sz="2400" dirty="0" smtClean="0">
                <a:solidFill>
                  <a:srgbClr val="C00000"/>
                </a:solidFill>
                <a:latin typeface="+mj-lt"/>
              </a:rPr>
              <a:t>					</a:t>
            </a:r>
            <a:r>
              <a:rPr lang="es-ES" sz="1400" dirty="0" smtClean="0">
                <a:solidFill>
                  <a:schemeClr val="accent6">
                    <a:lumMod val="25000"/>
                  </a:schemeClr>
                </a:solidFill>
                <a:latin typeface="+mj-lt"/>
              </a:rPr>
              <a:t>A mis alumnos</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1556792" y="992560"/>
            <a:ext cx="4968552" cy="1107996"/>
          </a:xfrm>
          <a:prstGeom prst="rect">
            <a:avLst/>
          </a:prstGeom>
          <a:noFill/>
        </p:spPr>
        <p:txBody>
          <a:bodyPr wrap="square" rtlCol="0">
            <a:spAutoFit/>
          </a:bodyPr>
          <a:lstStyle/>
          <a:p>
            <a:r>
              <a:rPr lang="fr-FR" sz="1200" dirty="0" smtClean="0"/>
              <a:t>Avec ce petit mot, je veux vérifier vos connaissances en français. Si vous comprenez bien, je suis contente. J’ai bien travaillé avec vous pendant toute l’année et je crois que vous savez bien vous exprimer en français.</a:t>
            </a:r>
            <a:endParaRPr lang="es-ES" sz="1200" dirty="0" smtClean="0"/>
          </a:p>
          <a:p>
            <a:endParaRPr lang="es-ES" dirty="0"/>
          </a:p>
        </p:txBody>
      </p:sp>
      <p:pic>
        <p:nvPicPr>
          <p:cNvPr id="2050" name="Imagen 1"/>
          <p:cNvPicPr>
            <a:picLocks noChangeAspect="1" noChangeArrowheads="1"/>
          </p:cNvPicPr>
          <p:nvPr/>
        </p:nvPicPr>
        <p:blipFill>
          <a:blip r:embed="rId3" cstate="print"/>
          <a:srcRect/>
          <a:stretch>
            <a:fillRect/>
          </a:stretch>
        </p:blipFill>
        <p:spPr bwMode="auto">
          <a:xfrm>
            <a:off x="260648" y="1856655"/>
            <a:ext cx="3096344" cy="2057505"/>
          </a:xfrm>
          <a:prstGeom prst="rect">
            <a:avLst/>
          </a:prstGeom>
          <a:noFill/>
          <a:ln w="9525">
            <a:noFill/>
            <a:miter lim="800000"/>
            <a:headEnd/>
            <a:tailEnd/>
          </a:ln>
        </p:spPr>
      </p:pic>
      <p:sp>
        <p:nvSpPr>
          <p:cNvPr id="11" name="10 CuadroTexto"/>
          <p:cNvSpPr txBox="1"/>
          <p:nvPr/>
        </p:nvSpPr>
        <p:spPr>
          <a:xfrm>
            <a:off x="3429000" y="2072680"/>
            <a:ext cx="3240360" cy="1292662"/>
          </a:xfrm>
          <a:prstGeom prst="rect">
            <a:avLst/>
          </a:prstGeom>
          <a:noFill/>
        </p:spPr>
        <p:txBody>
          <a:bodyPr wrap="square" rtlCol="0">
            <a:spAutoFit/>
          </a:bodyPr>
          <a:lstStyle/>
          <a:p>
            <a:r>
              <a:rPr lang="fr-FR" sz="1200" dirty="0" smtClean="0"/>
              <a:t>Vous avez connu une autre culture avec des coutumes différentes à celles d’Espagne. </a:t>
            </a:r>
            <a:endParaRPr lang="es-ES" sz="1200" dirty="0" smtClean="0"/>
          </a:p>
          <a:p>
            <a:r>
              <a:rPr lang="fr-FR" sz="1200" dirty="0" smtClean="0"/>
              <a:t> </a:t>
            </a:r>
            <a:endParaRPr lang="es-ES" sz="1200" dirty="0" smtClean="0"/>
          </a:p>
          <a:p>
            <a:r>
              <a:rPr lang="fr-FR" sz="1200" dirty="0" smtClean="0"/>
              <a:t>Maintenant, c’est à vous de continuer à découvrir la FRANCE.</a:t>
            </a:r>
            <a:endParaRPr lang="es-ES" sz="1200" dirty="0" smtClean="0"/>
          </a:p>
          <a:p>
            <a:endParaRPr lang="es-ES" dirty="0"/>
          </a:p>
        </p:txBody>
      </p:sp>
      <p:pic>
        <p:nvPicPr>
          <p:cNvPr id="2053" name="Imagen 2"/>
          <p:cNvPicPr>
            <a:picLocks noChangeAspect="1" noChangeArrowheads="1"/>
          </p:cNvPicPr>
          <p:nvPr/>
        </p:nvPicPr>
        <p:blipFill>
          <a:blip r:embed="rId4" cstate="print"/>
          <a:srcRect/>
          <a:stretch>
            <a:fillRect/>
          </a:stretch>
        </p:blipFill>
        <p:spPr bwMode="auto">
          <a:xfrm>
            <a:off x="3386060" y="3440832"/>
            <a:ext cx="3358544" cy="2232248"/>
          </a:xfrm>
          <a:prstGeom prst="rect">
            <a:avLst/>
          </a:prstGeom>
          <a:noFill/>
          <a:ln w="9525">
            <a:noFill/>
            <a:miter lim="800000"/>
            <a:headEnd/>
            <a:tailEnd/>
          </a:ln>
        </p:spPr>
      </p:pic>
      <p:sp>
        <p:nvSpPr>
          <p:cNvPr id="13" name="12 CuadroTexto"/>
          <p:cNvSpPr txBox="1"/>
          <p:nvPr/>
        </p:nvSpPr>
        <p:spPr>
          <a:xfrm>
            <a:off x="188640" y="4304929"/>
            <a:ext cx="3024336" cy="2031325"/>
          </a:xfrm>
          <a:prstGeom prst="rect">
            <a:avLst/>
          </a:prstGeom>
          <a:noFill/>
        </p:spPr>
        <p:txBody>
          <a:bodyPr wrap="square" rtlCol="0">
            <a:spAutoFit/>
          </a:bodyPr>
          <a:lstStyle/>
          <a:p>
            <a:r>
              <a:rPr lang="es-ES_tradnl" sz="1200" dirty="0" smtClean="0"/>
              <a:t>Aprender para poder pasar un examen, creo que no es la única meta de un estudiante. Pero aprender para saber, para descubrir, para comparar con lo que conozco, eso sí vale la pena. Al menos eso pienso yo, que como profesora de idioma, pretendo que lleguéis a comprender lo que os dicen y cómo no, a haceros entender por los que os escuchan. </a:t>
            </a:r>
            <a:endParaRPr lang="es-ES" sz="1200" dirty="0" smtClean="0"/>
          </a:p>
          <a:p>
            <a:endParaRPr lang="es-ES" dirty="0"/>
          </a:p>
        </p:txBody>
      </p:sp>
      <p:pic>
        <p:nvPicPr>
          <p:cNvPr id="2054" name="Imagen 3"/>
          <p:cNvPicPr>
            <a:picLocks noChangeAspect="1" noChangeArrowheads="1"/>
          </p:cNvPicPr>
          <p:nvPr/>
        </p:nvPicPr>
        <p:blipFill>
          <a:blip r:embed="rId5" cstate="print"/>
          <a:srcRect/>
          <a:stretch>
            <a:fillRect/>
          </a:stretch>
        </p:blipFill>
        <p:spPr bwMode="auto">
          <a:xfrm>
            <a:off x="260648" y="6177136"/>
            <a:ext cx="3359138" cy="2232248"/>
          </a:xfrm>
          <a:prstGeom prst="rect">
            <a:avLst/>
          </a:prstGeom>
          <a:noFill/>
          <a:ln w="9525">
            <a:noFill/>
            <a:miter lim="800000"/>
            <a:headEnd/>
            <a:tailEnd/>
          </a:ln>
        </p:spPr>
      </p:pic>
      <p:sp>
        <p:nvSpPr>
          <p:cNvPr id="15" name="14 CuadroTexto"/>
          <p:cNvSpPr txBox="1"/>
          <p:nvPr/>
        </p:nvSpPr>
        <p:spPr>
          <a:xfrm>
            <a:off x="3645024" y="5817096"/>
            <a:ext cx="2996952" cy="2677656"/>
          </a:xfrm>
          <a:prstGeom prst="rect">
            <a:avLst/>
          </a:prstGeom>
          <a:noFill/>
        </p:spPr>
        <p:txBody>
          <a:bodyPr wrap="square" rtlCol="0">
            <a:spAutoFit/>
          </a:bodyPr>
          <a:lstStyle/>
          <a:p>
            <a:r>
              <a:rPr lang="es-ES_tradnl" sz="1200" dirty="0" smtClean="0"/>
              <a:t>Por eso, a lo largo del curso, he intentado, no solo que aprendierais reglas de gramática sino que supierais que también hay una cultura y una civilización. Puede que nos guste  o no ,pero ahí está. A través de diversas actividades, he querido que descubrierais esa forma de vivir en ese país que tenemos al lado: Francia. Yo lo descubrí y me encantó. Esta es la razón por la que quiero que os sintáis atraídos  por esa otra cultura de nuestro país vecino y que lo vayáis descubriendo a través de lo que os presento.  </a:t>
            </a:r>
            <a:endParaRPr lang="es-ES" sz="1200" dirty="0"/>
          </a:p>
        </p:txBody>
      </p:sp>
      <p:sp>
        <p:nvSpPr>
          <p:cNvPr id="16" name="15 CuadroTexto"/>
          <p:cNvSpPr txBox="1"/>
          <p:nvPr/>
        </p:nvSpPr>
        <p:spPr>
          <a:xfrm>
            <a:off x="809328" y="8625408"/>
            <a:ext cx="6048672" cy="1280592"/>
          </a:xfrm>
          <a:prstGeom prst="rect">
            <a:avLst/>
          </a:prstGeom>
          <a:noFill/>
        </p:spPr>
        <p:txBody>
          <a:bodyPr wrap="square" rtlCol="0">
            <a:spAutoFit/>
          </a:bodyPr>
          <a:lstStyle/>
          <a:p>
            <a:r>
              <a:rPr lang="es-ES_tradnl" sz="1200" dirty="0" smtClean="0"/>
              <a:t>Y sobre todo lo que me encantaría es poder transmitir el mismo entusiasmo e ilusión que yo tuve al ir descubriendo poco a poco tantas cosas nuevas y diferentes a lo que yo conocía. A veces en las clases, me contáis vuestros problemas, inquietudes e incluso miedos a lo que os puede ocurrir. Compartir eso con vosotros, hace que me transforme en uno más del grupo y forme parte de vuestro mundo.</a:t>
            </a:r>
            <a:endParaRPr lang="es-ES" sz="1200" dirty="0" smtClean="0"/>
          </a:p>
          <a:p>
            <a:endParaRPr lang="es-ES" dirty="0"/>
          </a:p>
        </p:txBody>
      </p:sp>
      <p:sp>
        <p:nvSpPr>
          <p:cNvPr id="14" name="13 Marcador de número de diapositiva"/>
          <p:cNvSpPr>
            <a:spLocks noGrp="1"/>
          </p:cNvSpPr>
          <p:nvPr>
            <p:ph type="sldNum" sz="quarter" idx="12"/>
          </p:nvPr>
        </p:nvSpPr>
        <p:spPr/>
        <p:txBody>
          <a:bodyPr/>
          <a:lstStyle/>
          <a:p>
            <a:fld id="{53FF9DDD-FA5F-4E02-AC28-2693DAB04EF4}" type="slidenum">
              <a:rPr lang="es-ES" smtClean="0"/>
              <a:pPr/>
              <a:t>20</a:t>
            </a:fld>
            <a:endParaRPr lang="es-E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830997"/>
          </a:xfrm>
          <a:prstGeom prst="rect">
            <a:avLst/>
          </a:prstGeom>
          <a:noFill/>
        </p:spPr>
        <p:txBody>
          <a:bodyPr wrap="square" rtlCol="0">
            <a:spAutoFit/>
          </a:bodyPr>
          <a:lstStyle/>
          <a:p>
            <a:r>
              <a:rPr lang="es-ES" sz="2400" dirty="0" smtClean="0">
                <a:solidFill>
                  <a:srgbClr val="C00000"/>
                </a:solidFill>
                <a:latin typeface="+mj-lt"/>
              </a:rPr>
              <a:t>La </a:t>
            </a:r>
            <a:r>
              <a:rPr lang="es-ES" sz="2400" dirty="0" err="1" smtClean="0">
                <a:solidFill>
                  <a:srgbClr val="C00000"/>
                </a:solidFill>
                <a:latin typeface="+mj-lt"/>
              </a:rPr>
              <a:t>Chandeleur</a:t>
            </a:r>
            <a:r>
              <a:rPr lang="es-ES" sz="2400" dirty="0" smtClean="0">
                <a:solidFill>
                  <a:srgbClr val="C00000"/>
                </a:solidFill>
                <a:latin typeface="+mj-lt"/>
              </a:rPr>
              <a:t>, por Anabel Martín</a:t>
            </a:r>
          </a:p>
          <a:p>
            <a:r>
              <a:rPr lang="es-ES" sz="2400" dirty="0" smtClean="0">
                <a:solidFill>
                  <a:srgbClr val="C00000"/>
                </a:solidFill>
                <a:latin typeface="+mj-lt"/>
              </a:rPr>
              <a:t>					</a:t>
            </a:r>
            <a:r>
              <a:rPr lang="es-ES" sz="1400" dirty="0" smtClean="0">
                <a:solidFill>
                  <a:schemeClr val="accent6">
                    <a:lumMod val="25000"/>
                  </a:schemeClr>
                </a:solidFill>
                <a:latin typeface="+mj-lt"/>
              </a:rPr>
              <a:t>A mis alumnos</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3545632" y="992560"/>
            <a:ext cx="3312368" cy="2677656"/>
          </a:xfrm>
          <a:prstGeom prst="rect">
            <a:avLst/>
          </a:prstGeom>
          <a:noFill/>
        </p:spPr>
        <p:txBody>
          <a:bodyPr wrap="square" rtlCol="0">
            <a:spAutoFit/>
          </a:bodyPr>
          <a:lstStyle/>
          <a:p>
            <a:r>
              <a:rPr lang="fr-FR" sz="1200" dirty="0" smtClean="0"/>
              <a:t>Le 2 février, c ´est la </a:t>
            </a:r>
            <a:r>
              <a:rPr lang="fr-FR" sz="1200" dirty="0" err="1" smtClean="0"/>
              <a:t>chandeleur,appellée</a:t>
            </a:r>
            <a:r>
              <a:rPr lang="fr-FR" sz="1200" dirty="0" smtClean="0"/>
              <a:t> aussi la Fête des Chandelles. Tous les </a:t>
            </a:r>
            <a:r>
              <a:rPr lang="fr-FR" sz="1200" dirty="0" err="1" smtClean="0"/>
              <a:t>ans,la</a:t>
            </a:r>
            <a:r>
              <a:rPr lang="fr-FR" sz="1200" dirty="0" smtClean="0"/>
              <a:t> tradition veut que l´on cuisine plein de délicieuses crêpes à déguster avec la famille et </a:t>
            </a:r>
            <a:r>
              <a:rPr lang="fr-FR" sz="1200" dirty="0" err="1" smtClean="0"/>
              <a:t>copains.Mais</a:t>
            </a:r>
            <a:r>
              <a:rPr lang="fr-FR" sz="1200" dirty="0" smtClean="0"/>
              <a:t> d´où vient cette bonne tradition? La Chandeleur, autrefois “ </a:t>
            </a:r>
            <a:r>
              <a:rPr lang="fr-FR" sz="1200" dirty="0" err="1" smtClean="0"/>
              <a:t>Chandeleuse</a:t>
            </a:r>
            <a:r>
              <a:rPr lang="fr-FR" sz="1200" dirty="0" smtClean="0"/>
              <a:t>”, se fête le 2 février, soit 40 jours après </a:t>
            </a:r>
            <a:r>
              <a:rPr lang="fr-FR" sz="1200" dirty="0" err="1" smtClean="0"/>
              <a:t>Nöel</a:t>
            </a:r>
            <a:r>
              <a:rPr lang="fr-FR" sz="1200" dirty="0" smtClean="0"/>
              <a:t>. Son nom vient du mot “</a:t>
            </a:r>
            <a:r>
              <a:rPr lang="fr-FR" sz="1200" dirty="0" err="1" smtClean="0"/>
              <a:t>chandelle”.Sa</a:t>
            </a:r>
            <a:r>
              <a:rPr lang="fr-FR" sz="1200" dirty="0" smtClean="0"/>
              <a:t> forme et sa couleur évoque le Soleil enfin de retour après la nuit de l´hiver . On dit aussi que le pape Gélase </a:t>
            </a:r>
            <a:r>
              <a:rPr lang="fr-FR" sz="1200" dirty="0" err="1" smtClean="0"/>
              <a:t>1er,qui</a:t>
            </a:r>
            <a:r>
              <a:rPr lang="fr-FR" sz="1200" dirty="0" smtClean="0"/>
              <a:t> christianisa la chandeleur, </a:t>
            </a:r>
            <a:r>
              <a:rPr lang="fr-FR" sz="1200" dirty="0" err="1" smtClean="0"/>
              <a:t>reconfortait</a:t>
            </a:r>
            <a:r>
              <a:rPr lang="fr-FR" sz="1200" dirty="0" smtClean="0"/>
              <a:t> les pèlerins arrivés à Rome avec des crêpes. Elle protège en outre la récolte de la moisissure et le foyer du malheur. </a:t>
            </a:r>
            <a:endParaRPr lang="es-ES" dirty="0"/>
          </a:p>
        </p:txBody>
      </p:sp>
      <p:sp>
        <p:nvSpPr>
          <p:cNvPr id="13" name="12 CuadroTexto"/>
          <p:cNvSpPr txBox="1"/>
          <p:nvPr/>
        </p:nvSpPr>
        <p:spPr>
          <a:xfrm>
            <a:off x="188640" y="3584848"/>
            <a:ext cx="3024336" cy="2123658"/>
          </a:xfrm>
          <a:prstGeom prst="rect">
            <a:avLst/>
          </a:prstGeom>
          <a:noFill/>
        </p:spPr>
        <p:txBody>
          <a:bodyPr wrap="square" rtlCol="0">
            <a:spAutoFit/>
          </a:bodyPr>
          <a:lstStyle/>
          <a:p>
            <a:r>
              <a:rPr lang="fr-FR" sz="1200" dirty="0" smtClean="0"/>
              <a:t>De nombreux proverbes en </a:t>
            </a:r>
            <a:r>
              <a:rPr lang="fr-FR" sz="1200" dirty="0" err="1" smtClean="0"/>
              <a:t>temoignent</a:t>
            </a:r>
            <a:r>
              <a:rPr lang="fr-FR" sz="1200" dirty="0" smtClean="0"/>
              <a:t> : “ Si point ne veut de blé </a:t>
            </a:r>
            <a:r>
              <a:rPr lang="fr-FR" sz="1200" dirty="0" err="1" smtClean="0"/>
              <a:t>carbonneux,mange</a:t>
            </a:r>
            <a:r>
              <a:rPr lang="fr-FR" sz="1200" dirty="0" smtClean="0"/>
              <a:t> des crêpes à la Chandeleur.”   </a:t>
            </a:r>
            <a:r>
              <a:rPr lang="es-ES_tradnl" sz="1200" dirty="0" smtClean="0"/>
              <a:t>Llevamos a clase </a:t>
            </a:r>
            <a:r>
              <a:rPr lang="es-ES_tradnl" sz="1200" dirty="0" err="1" smtClean="0"/>
              <a:t>crêpes</a:t>
            </a:r>
            <a:r>
              <a:rPr lang="es-ES_tradnl" sz="1200" dirty="0" smtClean="0"/>
              <a:t> que habíamos preparado en casa. Allí ,las pudimos degustar. Durante la semana anterior a la fiesta de La </a:t>
            </a:r>
            <a:r>
              <a:rPr lang="es-ES_tradnl" sz="1200" dirty="0" err="1" smtClean="0"/>
              <a:t>Chandeleur</a:t>
            </a:r>
            <a:r>
              <a:rPr lang="es-ES_tradnl" sz="1200" dirty="0" smtClean="0"/>
              <a:t> habíamos trabajado en clase en qué consistía esa fiesta y cómo se preparaba la masa para hacerlas. Por eso, os di la receta y así de esta forma algunos las pudisteis preparar en vuestras casas. </a:t>
            </a:r>
            <a:endParaRPr lang="es-ES" dirty="0"/>
          </a:p>
        </p:txBody>
      </p:sp>
      <p:sp>
        <p:nvSpPr>
          <p:cNvPr id="15" name="14 CuadroTexto"/>
          <p:cNvSpPr txBox="1"/>
          <p:nvPr/>
        </p:nvSpPr>
        <p:spPr>
          <a:xfrm>
            <a:off x="3861048" y="6177136"/>
            <a:ext cx="2996952" cy="2123658"/>
          </a:xfrm>
          <a:prstGeom prst="rect">
            <a:avLst/>
          </a:prstGeom>
          <a:noFill/>
        </p:spPr>
        <p:txBody>
          <a:bodyPr wrap="square" rtlCol="0">
            <a:spAutoFit/>
          </a:bodyPr>
          <a:lstStyle/>
          <a:p>
            <a:r>
              <a:rPr lang="es-ES_tradnl" sz="1200" dirty="0" smtClean="0"/>
              <a:t>No era muy difícil, aunque sí laborioso. Tan solo  harina, huevos, sal leche y azúcar  son los ingredientes para elaborar la masa. Luego en clase, cada uno las rellenaba con chocolate, mermelada, nata, azúcar….A este tipo de </a:t>
            </a:r>
            <a:r>
              <a:rPr lang="es-ES_tradnl" sz="1200" dirty="0" err="1" smtClean="0"/>
              <a:t>crêpes</a:t>
            </a:r>
            <a:r>
              <a:rPr lang="es-ES_tradnl" sz="1200" dirty="0" smtClean="0"/>
              <a:t> se las llama </a:t>
            </a:r>
            <a:r>
              <a:rPr lang="es-ES_tradnl" sz="1200" dirty="0" err="1" smtClean="0"/>
              <a:t>sucrées.Si</a:t>
            </a:r>
            <a:r>
              <a:rPr lang="es-ES_tradnl" sz="1200" dirty="0" smtClean="0"/>
              <a:t> se rellenan con jamón ,champiñón, queso , u otro tipo de ingrediente salado serían </a:t>
            </a:r>
            <a:r>
              <a:rPr lang="es-ES_tradnl" sz="1200" dirty="0" err="1" smtClean="0"/>
              <a:t>crêpes</a:t>
            </a:r>
            <a:r>
              <a:rPr lang="es-ES_tradnl" sz="1200" dirty="0" smtClean="0"/>
              <a:t> </a:t>
            </a:r>
            <a:r>
              <a:rPr lang="es-ES_tradnl" sz="1200" dirty="0" err="1" smtClean="0"/>
              <a:t>salées.Es</a:t>
            </a:r>
            <a:r>
              <a:rPr lang="es-ES_tradnl" sz="1200" dirty="0" smtClean="0"/>
              <a:t> uno de la platos gastronómicos típicos de la región de BRETAÑA. </a:t>
            </a:r>
            <a:endParaRPr lang="es-ES" sz="1200" dirty="0"/>
          </a:p>
        </p:txBody>
      </p:sp>
      <p:sp>
        <p:nvSpPr>
          <p:cNvPr id="16" name="15 CuadroTexto"/>
          <p:cNvSpPr txBox="1"/>
          <p:nvPr/>
        </p:nvSpPr>
        <p:spPr>
          <a:xfrm>
            <a:off x="809328" y="8625408"/>
            <a:ext cx="6048672" cy="1015663"/>
          </a:xfrm>
          <a:prstGeom prst="rect">
            <a:avLst/>
          </a:prstGeom>
          <a:noFill/>
        </p:spPr>
        <p:txBody>
          <a:bodyPr wrap="square" rtlCol="0">
            <a:spAutoFit/>
          </a:bodyPr>
          <a:lstStyle/>
          <a:p>
            <a:r>
              <a:rPr lang="es-ES_tradnl" sz="1200" dirty="0" smtClean="0"/>
              <a:t>El día de La </a:t>
            </a:r>
            <a:r>
              <a:rPr lang="es-ES_tradnl" sz="1200" dirty="0" err="1" smtClean="0"/>
              <a:t>Chandeleur</a:t>
            </a:r>
            <a:r>
              <a:rPr lang="es-ES_tradnl" sz="1200" dirty="0" smtClean="0"/>
              <a:t> degustamos les </a:t>
            </a:r>
            <a:r>
              <a:rPr lang="es-ES_tradnl" sz="1200" dirty="0" err="1" smtClean="0"/>
              <a:t>crêpes</a:t>
            </a:r>
            <a:r>
              <a:rPr lang="es-ES_tradnl" sz="1200" dirty="0" smtClean="0"/>
              <a:t> y conocimos el origen y celebración de esa fiesta y cómo no, nos divertimos. Por eso, si he conseguido transmitiros ese entusiasmo por aprender una lengua extranjera, objetivo conseguido por mi parte.</a:t>
            </a:r>
            <a:endParaRPr lang="es-ES" sz="1200" dirty="0" smtClean="0"/>
          </a:p>
          <a:p>
            <a:r>
              <a:rPr lang="es-ES_tradnl" sz="1200" dirty="0" smtClean="0"/>
              <a:t> </a:t>
            </a:r>
            <a:endParaRPr lang="es-ES" sz="1200" dirty="0" smtClean="0"/>
          </a:p>
          <a:p>
            <a:r>
              <a:rPr lang="es-ES_tradnl" sz="1200" dirty="0" smtClean="0"/>
              <a:t>Con cariño para mis alumnos, ANABEL</a:t>
            </a:r>
            <a:endParaRPr lang="es-ES" sz="1200" dirty="0"/>
          </a:p>
        </p:txBody>
      </p:sp>
      <p:pic>
        <p:nvPicPr>
          <p:cNvPr id="55298" name="Imagen 4"/>
          <p:cNvPicPr>
            <a:picLocks noChangeAspect="1" noChangeArrowheads="1"/>
          </p:cNvPicPr>
          <p:nvPr/>
        </p:nvPicPr>
        <p:blipFill>
          <a:blip r:embed="rId3" cstate="print"/>
          <a:srcRect/>
          <a:stretch>
            <a:fillRect/>
          </a:stretch>
        </p:blipFill>
        <p:spPr bwMode="auto">
          <a:xfrm>
            <a:off x="0" y="1136576"/>
            <a:ext cx="3357657" cy="2232248"/>
          </a:xfrm>
          <a:prstGeom prst="rect">
            <a:avLst/>
          </a:prstGeom>
          <a:noFill/>
          <a:ln w="9525">
            <a:noFill/>
            <a:miter lim="800000"/>
            <a:headEnd/>
            <a:tailEnd/>
          </a:ln>
        </p:spPr>
      </p:pic>
      <p:pic>
        <p:nvPicPr>
          <p:cNvPr id="55299" name="Imagen 5"/>
          <p:cNvPicPr>
            <a:picLocks noChangeAspect="1" noChangeArrowheads="1"/>
          </p:cNvPicPr>
          <p:nvPr/>
        </p:nvPicPr>
        <p:blipFill>
          <a:blip r:embed="rId4" cstate="print"/>
          <a:srcRect/>
          <a:stretch>
            <a:fillRect/>
          </a:stretch>
        </p:blipFill>
        <p:spPr bwMode="auto">
          <a:xfrm>
            <a:off x="3284984" y="3728864"/>
            <a:ext cx="3249737" cy="2160240"/>
          </a:xfrm>
          <a:prstGeom prst="rect">
            <a:avLst/>
          </a:prstGeom>
          <a:noFill/>
          <a:ln w="9525">
            <a:noFill/>
            <a:miter lim="800000"/>
            <a:headEnd/>
            <a:tailEnd/>
          </a:ln>
        </p:spPr>
      </p:pic>
      <p:pic>
        <p:nvPicPr>
          <p:cNvPr id="55300" name="Imagen 6"/>
          <p:cNvPicPr>
            <a:picLocks noChangeAspect="1" noChangeArrowheads="1"/>
          </p:cNvPicPr>
          <p:nvPr/>
        </p:nvPicPr>
        <p:blipFill>
          <a:blip r:embed="rId5" cstate="print"/>
          <a:srcRect/>
          <a:stretch>
            <a:fillRect/>
          </a:stretch>
        </p:blipFill>
        <p:spPr bwMode="auto">
          <a:xfrm>
            <a:off x="188640" y="5961112"/>
            <a:ext cx="3659858" cy="2432865"/>
          </a:xfrm>
          <a:prstGeom prst="rect">
            <a:avLst/>
          </a:prstGeom>
          <a:noFill/>
          <a:ln w="9525">
            <a:noFill/>
            <a:miter lim="800000"/>
            <a:headEnd/>
            <a:tailEnd/>
          </a:ln>
        </p:spPr>
      </p:pic>
      <p:sp>
        <p:nvSpPr>
          <p:cNvPr id="12" name="11 Marcador de número de diapositiva"/>
          <p:cNvSpPr>
            <a:spLocks noGrp="1"/>
          </p:cNvSpPr>
          <p:nvPr>
            <p:ph type="sldNum" sz="quarter" idx="12"/>
          </p:nvPr>
        </p:nvSpPr>
        <p:spPr/>
        <p:txBody>
          <a:bodyPr/>
          <a:lstStyle/>
          <a:p>
            <a:fld id="{53FF9DDD-FA5F-4E02-AC28-2693DAB04EF4}" type="slidenum">
              <a:rPr lang="es-ES" smtClean="0"/>
              <a:pPr/>
              <a:t>21</a:t>
            </a:fld>
            <a:endParaRPr lang="es-E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Viaje a Francia: </a:t>
            </a:r>
            <a:r>
              <a:rPr lang="es-ES" sz="2400" dirty="0" err="1" smtClean="0">
                <a:solidFill>
                  <a:srgbClr val="C00000"/>
                </a:solidFill>
                <a:latin typeface="+mj-lt"/>
              </a:rPr>
              <a:t>Pont_L’Abée</a:t>
            </a:r>
            <a:r>
              <a:rPr lang="es-ES" sz="2400" dirty="0" smtClean="0">
                <a:solidFill>
                  <a:srgbClr val="C00000"/>
                </a:solidFill>
                <a:latin typeface="+mj-lt"/>
              </a:rPr>
              <a:t> 2012</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764704" y="992560"/>
            <a:ext cx="6093296" cy="3046988"/>
          </a:xfrm>
          <a:prstGeom prst="rect">
            <a:avLst/>
          </a:prstGeom>
          <a:noFill/>
        </p:spPr>
        <p:txBody>
          <a:bodyPr wrap="square" rtlCol="0">
            <a:spAutoFit/>
          </a:bodyPr>
          <a:lstStyle/>
          <a:p>
            <a:r>
              <a:rPr lang="es-ES" sz="1200" b="1" u="sng" dirty="0" smtClean="0"/>
              <a:t>INTRODUCCIÓN.</a:t>
            </a:r>
            <a:endParaRPr lang="es-ES" sz="1200" dirty="0" smtClean="0"/>
          </a:p>
          <a:p>
            <a:endParaRPr lang="es-ES" sz="1200" dirty="0" smtClean="0"/>
          </a:p>
          <a:p>
            <a:r>
              <a:rPr lang="es-ES" sz="1200" dirty="0" smtClean="0"/>
              <a:t>A través de estos pequeños documentos  queremos mostraros lo que vivimos en el viaje y compartir también con vosotros nuestra bonita experiencia en Francia junto a otros compañeros europeos con los que convivimos en Pont-</a:t>
            </a:r>
            <a:r>
              <a:rPr lang="es-ES" sz="1200" dirty="0" err="1" smtClean="0"/>
              <a:t>L’Abbé</a:t>
            </a:r>
            <a:r>
              <a:rPr lang="es-ES" sz="1200" dirty="0" smtClean="0"/>
              <a:t> durante una semana.</a:t>
            </a:r>
          </a:p>
          <a:p>
            <a:r>
              <a:rPr lang="es-ES" sz="1200" dirty="0" smtClean="0"/>
              <a:t>Cada uno de los participantes en el viaje, expone una experiencia vivida allí para que conozcáis nuestra aventura francesa.</a:t>
            </a:r>
          </a:p>
          <a:p>
            <a:r>
              <a:rPr lang="es-ES_tradnl" sz="1200" dirty="0" smtClean="0"/>
              <a:t>Hemos realizado diversas actividades, en interiores, como en un castillo, y en exteriores, en la playa, por ejemplo. Queremos transmitiros nuestro entusiasmo al conocer todas estas nuevas cosas y por eso os presentamos algunas de estas actividades. Hemos elegido las más interesantes y las más divertidas. Una de ellas es el día que practicamos surf. Otra ,la excusión a la ciudad de </a:t>
            </a:r>
            <a:r>
              <a:rPr lang="es-ES_tradnl" sz="1200" dirty="0" err="1" smtClean="0"/>
              <a:t>Quimper</a:t>
            </a:r>
            <a:r>
              <a:rPr lang="es-ES_tradnl" sz="1200" dirty="0" smtClean="0"/>
              <a:t>. Y la tercera la visita al museo </a:t>
            </a:r>
            <a:r>
              <a:rPr lang="es-ES_tradnl" sz="1200" dirty="0" err="1" smtClean="0"/>
              <a:t>Bigouden</a:t>
            </a:r>
            <a:r>
              <a:rPr lang="es-ES_tradnl" sz="1200" dirty="0" smtClean="0"/>
              <a:t> .Aquí ,aparte de ver todo el interior del castillo, nos enseñaron a hacer una muñequita típica bretona con abalorios. Por supuesto, os contamos parte de la visita. Lo que más nos sorprendió, que  como veréis también os sorprenderá a vosotros, los lectores. La forma en la que aquella gente vivía….</a:t>
            </a:r>
            <a:endParaRPr lang="es-ES" sz="1200" dirty="0"/>
          </a:p>
        </p:txBody>
      </p:sp>
      <p:sp>
        <p:nvSpPr>
          <p:cNvPr id="13" name="12 CuadroTexto"/>
          <p:cNvSpPr txBox="1"/>
          <p:nvPr/>
        </p:nvSpPr>
        <p:spPr>
          <a:xfrm>
            <a:off x="2708920" y="4088904"/>
            <a:ext cx="4149080" cy="3231654"/>
          </a:xfrm>
          <a:prstGeom prst="rect">
            <a:avLst/>
          </a:prstGeom>
          <a:noFill/>
        </p:spPr>
        <p:txBody>
          <a:bodyPr wrap="square" rtlCol="0">
            <a:spAutoFit/>
          </a:bodyPr>
          <a:lstStyle/>
          <a:p>
            <a:r>
              <a:rPr lang="es-ES" sz="1200" b="1" u="sng" dirty="0" smtClean="0"/>
              <a:t>LA CRIÉE LE 23 AVRIL.</a:t>
            </a:r>
            <a:endParaRPr lang="es-ES" sz="1200" dirty="0" smtClean="0"/>
          </a:p>
          <a:p>
            <a:r>
              <a:rPr lang="fr-FR" sz="1200" b="1" dirty="0" smtClean="0"/>
              <a:t>Marta.</a:t>
            </a:r>
            <a:endParaRPr lang="es-ES" sz="1200" dirty="0" smtClean="0"/>
          </a:p>
          <a:p>
            <a:r>
              <a:rPr lang="es-ES" sz="1200" b="1" dirty="0" smtClean="0"/>
              <a:t> </a:t>
            </a:r>
            <a:endParaRPr lang="es-ES" sz="1200" dirty="0" smtClean="0"/>
          </a:p>
          <a:p>
            <a:r>
              <a:rPr lang="fr-FR" sz="1200" dirty="0" smtClean="0"/>
              <a:t>Cela a été une visite incroyable avec des volumes impressionnants et des espèces de grands fonds. Nous avons </a:t>
            </a:r>
            <a:r>
              <a:rPr lang="fr-FR" sz="1200" dirty="0" err="1" smtClean="0"/>
              <a:t>asisté</a:t>
            </a:r>
            <a:r>
              <a:rPr lang="fr-FR" sz="1200" dirty="0" smtClean="0"/>
              <a:t> en direct à la vente du poisson frais.</a:t>
            </a:r>
            <a:endParaRPr lang="es-ES" sz="1200" dirty="0" smtClean="0"/>
          </a:p>
          <a:p>
            <a:r>
              <a:rPr lang="fr-FR" sz="1200" dirty="0" err="1" smtClean="0"/>
              <a:t>Nuestra</a:t>
            </a:r>
            <a:r>
              <a:rPr lang="fr-FR" sz="1200" dirty="0" smtClean="0"/>
              <a:t> primera visita : </a:t>
            </a:r>
            <a:r>
              <a:rPr lang="fr-FR" sz="1200" dirty="0" err="1" smtClean="0"/>
              <a:t>HaliOtika</a:t>
            </a:r>
            <a:r>
              <a:rPr lang="fr-FR" sz="1200" dirty="0" smtClean="0"/>
              <a:t>, la Cité de la Pêche. </a:t>
            </a:r>
            <a:r>
              <a:rPr lang="fr-FR" sz="1200" dirty="0" err="1" smtClean="0"/>
              <a:t>Ésto</a:t>
            </a:r>
            <a:r>
              <a:rPr lang="fr-FR" sz="1200" dirty="0" smtClean="0"/>
              <a:t> es un Centre de Découverte de la pêche en mer. </a:t>
            </a:r>
            <a:endParaRPr lang="es-ES" sz="1200" dirty="0" smtClean="0"/>
          </a:p>
          <a:p>
            <a:r>
              <a:rPr lang="es-ES" sz="1200" dirty="0" smtClean="0"/>
              <a:t>Nos mostraron cómo colocaban todo lo pescado en el mar que estaba   expuesto en la lonja. Allí lo vendían y vimos cómo se realizaba la compra del pescado recién llegado del mar. Además nos explicaron muchas cosas sobre el pescado y nos dieron a probar tres tipos diferentes, aunque este pescado ya estaba cocido. También nos mostraron diferentes tipos de pescado que tenían en una bandeja para vender y lo pudimos coger para comprobar el tacto y el peso.</a:t>
            </a:r>
            <a:endParaRPr lang="es-ES" sz="1200" dirty="0"/>
          </a:p>
        </p:txBody>
      </p:sp>
      <p:sp>
        <p:nvSpPr>
          <p:cNvPr id="16" name="15 CuadroTexto"/>
          <p:cNvSpPr txBox="1"/>
          <p:nvPr/>
        </p:nvSpPr>
        <p:spPr>
          <a:xfrm>
            <a:off x="2708920" y="7329264"/>
            <a:ext cx="4149080" cy="2492990"/>
          </a:xfrm>
          <a:prstGeom prst="rect">
            <a:avLst/>
          </a:prstGeom>
          <a:noFill/>
        </p:spPr>
        <p:txBody>
          <a:bodyPr wrap="square" rtlCol="0">
            <a:spAutoFit/>
          </a:bodyPr>
          <a:lstStyle/>
          <a:p>
            <a:r>
              <a:rPr lang="fr-FR" sz="1200" b="1" u="sng" dirty="0" smtClean="0"/>
              <a:t>LA TORCHE. LE 24 AVRIL. SURF SUR LA PLAGE DE LA TORCHE.</a:t>
            </a:r>
            <a:endParaRPr lang="es-ES" sz="1200" dirty="0" smtClean="0"/>
          </a:p>
          <a:p>
            <a:r>
              <a:rPr lang="fr-FR" sz="1200" b="1" dirty="0" err="1" smtClean="0"/>
              <a:t>Kalina</a:t>
            </a:r>
            <a:r>
              <a:rPr lang="fr-FR" sz="1200" b="1" dirty="0" smtClean="0"/>
              <a:t>, Cristina y </a:t>
            </a:r>
            <a:r>
              <a:rPr lang="fr-FR" sz="1200" b="1" dirty="0" err="1" smtClean="0"/>
              <a:t>Verónica</a:t>
            </a:r>
            <a:r>
              <a:rPr lang="fr-FR" sz="1200" b="1" dirty="0" smtClean="0"/>
              <a:t>.</a:t>
            </a:r>
            <a:endParaRPr lang="es-ES" sz="1200" dirty="0" smtClean="0"/>
          </a:p>
          <a:p>
            <a:endParaRPr lang="fr-FR" sz="1200" dirty="0" smtClean="0"/>
          </a:p>
          <a:p>
            <a:r>
              <a:rPr lang="fr-FR" sz="1200" dirty="0" smtClean="0"/>
              <a:t>Le 24 avril nous sommes allés à la plage de la Torche. La météo était bonne et il faisait beau, seulement il y a eu un peu de vent. Ce pour ça qu'on a fait du surf. C ´est un sport nautique, d´origine polynésienne, qui consiste à se déplacer sur des vagues ,  debout sur une planche. Des moniteurs de surf nous ont donné à chacun vêtements de surf, selon la taille et nous nous sommes habillés  dans une salle. Ensuite, ils nous ont donné à chacun une planche de surf. </a:t>
            </a:r>
            <a:endParaRPr lang="es-ES" sz="1200" dirty="0"/>
          </a:p>
        </p:txBody>
      </p:sp>
      <p:pic>
        <p:nvPicPr>
          <p:cNvPr id="56322" name="Picture 2" descr="IMG_1053"/>
          <p:cNvPicPr>
            <a:picLocks noChangeAspect="1" noChangeArrowheads="1"/>
          </p:cNvPicPr>
          <p:nvPr/>
        </p:nvPicPr>
        <p:blipFill>
          <a:blip r:embed="rId3" cstate="print"/>
          <a:srcRect/>
          <a:stretch>
            <a:fillRect/>
          </a:stretch>
        </p:blipFill>
        <p:spPr bwMode="auto">
          <a:xfrm rot="20022956">
            <a:off x="-159838" y="4497284"/>
            <a:ext cx="2628900" cy="1966912"/>
          </a:xfrm>
          <a:prstGeom prst="rect">
            <a:avLst/>
          </a:prstGeom>
          <a:noFill/>
        </p:spPr>
      </p:pic>
      <p:pic>
        <p:nvPicPr>
          <p:cNvPr id="56323" name="Picture 3" descr="IMG_1086"/>
          <p:cNvPicPr>
            <a:picLocks noChangeAspect="1" noChangeArrowheads="1"/>
          </p:cNvPicPr>
          <p:nvPr/>
        </p:nvPicPr>
        <p:blipFill>
          <a:blip r:embed="rId4" cstate="print"/>
          <a:srcRect/>
          <a:stretch>
            <a:fillRect/>
          </a:stretch>
        </p:blipFill>
        <p:spPr bwMode="auto">
          <a:xfrm rot="20114885">
            <a:off x="-225885" y="7020235"/>
            <a:ext cx="2760663" cy="2065338"/>
          </a:xfrm>
          <a:prstGeom prst="rect">
            <a:avLst/>
          </a:prstGeom>
          <a:noFill/>
        </p:spPr>
      </p:pic>
      <p:sp>
        <p:nvSpPr>
          <p:cNvPr id="11" name="10 Marcador de número de diapositiva"/>
          <p:cNvSpPr>
            <a:spLocks noGrp="1"/>
          </p:cNvSpPr>
          <p:nvPr>
            <p:ph type="sldNum" sz="quarter" idx="12"/>
          </p:nvPr>
        </p:nvSpPr>
        <p:spPr/>
        <p:txBody>
          <a:bodyPr/>
          <a:lstStyle/>
          <a:p>
            <a:fld id="{53FF9DDD-FA5F-4E02-AC28-2693DAB04EF4}" type="slidenum">
              <a:rPr lang="es-ES" smtClean="0"/>
              <a:pPr/>
              <a:t>22</a:t>
            </a:fld>
            <a:endParaRPr lang="es-E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Viaje a Francia: </a:t>
            </a:r>
            <a:r>
              <a:rPr lang="es-ES" sz="2400" dirty="0" err="1" smtClean="0">
                <a:solidFill>
                  <a:srgbClr val="C00000"/>
                </a:solidFill>
                <a:latin typeface="+mj-lt"/>
              </a:rPr>
              <a:t>Pont_L’Abée</a:t>
            </a:r>
            <a:r>
              <a:rPr lang="es-ES" sz="2400" dirty="0" smtClean="0">
                <a:solidFill>
                  <a:srgbClr val="C00000"/>
                </a:solidFill>
                <a:latin typeface="+mj-lt"/>
              </a:rPr>
              <a:t> 2012</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764704" y="992560"/>
            <a:ext cx="6093296" cy="830997"/>
          </a:xfrm>
          <a:prstGeom prst="rect">
            <a:avLst/>
          </a:prstGeom>
          <a:noFill/>
        </p:spPr>
        <p:txBody>
          <a:bodyPr wrap="square" rtlCol="0">
            <a:spAutoFit/>
          </a:bodyPr>
          <a:lstStyle/>
          <a:p>
            <a:r>
              <a:rPr lang="fr-FR" sz="1200" dirty="0" smtClean="0"/>
              <a:t>Quand nous sommes arrivés sur la plage, les moniteurs nous  ont expliqué comment tenir la planche, comment se coucher sur elle et comment se tenir debout. Après nous sommes allés dans l'eau pendant 1 heure et on a essayé de faire comme ils nous ont  expliqué ; c’était difficile, mais nous avons un très bon souvenir de ce moment.  </a:t>
            </a:r>
            <a:endParaRPr lang="es-ES" sz="1200" dirty="0"/>
          </a:p>
        </p:txBody>
      </p:sp>
      <p:sp>
        <p:nvSpPr>
          <p:cNvPr id="13" name="12 CuadroTexto"/>
          <p:cNvSpPr txBox="1"/>
          <p:nvPr/>
        </p:nvSpPr>
        <p:spPr>
          <a:xfrm>
            <a:off x="0" y="1928664"/>
            <a:ext cx="4149080" cy="1754326"/>
          </a:xfrm>
          <a:prstGeom prst="rect">
            <a:avLst/>
          </a:prstGeom>
          <a:noFill/>
        </p:spPr>
        <p:txBody>
          <a:bodyPr wrap="square" rtlCol="0">
            <a:spAutoFit/>
          </a:bodyPr>
          <a:lstStyle/>
          <a:p>
            <a:r>
              <a:rPr lang="es-ES_tradnl" sz="1200" b="1" dirty="0" smtClean="0"/>
              <a:t>SURF.</a:t>
            </a:r>
            <a:endParaRPr lang="es-ES" sz="1200" dirty="0" smtClean="0"/>
          </a:p>
          <a:p>
            <a:endParaRPr lang="es-ES_tradnl" sz="1200" dirty="0" smtClean="0"/>
          </a:p>
          <a:p>
            <a:r>
              <a:rPr lang="es-ES_tradnl" sz="1200" dirty="0" smtClean="0"/>
              <a:t>El segundo día de nuestra estancia en Pont </a:t>
            </a:r>
            <a:r>
              <a:rPr lang="es-ES_tradnl" sz="1200" dirty="0" err="1" smtClean="0"/>
              <a:t>l’Abbé</a:t>
            </a:r>
            <a:r>
              <a:rPr lang="es-ES_tradnl" sz="1200" dirty="0" smtClean="0"/>
              <a:t> fue muy divertido porque fuimos a la playa para hacer surf. Aunque había unos 13 grados y hacía viento </a:t>
            </a:r>
            <a:r>
              <a:rPr lang="es-ES_tradnl" sz="1200" dirty="0" err="1" smtClean="0"/>
              <a:t>Kalina</a:t>
            </a:r>
            <a:r>
              <a:rPr lang="es-ES_tradnl" sz="1200" dirty="0" smtClean="0"/>
              <a:t>, Vero y yo intentamos hacer surf. Cuando me metí al agua no sentía los pies pero el cuerpo lo tenía calentito gracias al traje de neopreno, solo conseguí ponerme de pie en la tabla dos segundos pero fue una gran experiencia. </a:t>
            </a:r>
            <a:endParaRPr lang="es-ES" sz="1200" dirty="0"/>
          </a:p>
        </p:txBody>
      </p:sp>
      <p:pic>
        <p:nvPicPr>
          <p:cNvPr id="57346" name="Picture 2" descr="IMG_1094"/>
          <p:cNvPicPr>
            <a:picLocks noChangeAspect="1" noChangeArrowheads="1"/>
          </p:cNvPicPr>
          <p:nvPr/>
        </p:nvPicPr>
        <p:blipFill>
          <a:blip r:embed="rId3" cstate="print"/>
          <a:srcRect/>
          <a:stretch>
            <a:fillRect/>
          </a:stretch>
        </p:blipFill>
        <p:spPr bwMode="auto">
          <a:xfrm>
            <a:off x="4149080" y="1928664"/>
            <a:ext cx="2514600" cy="1884362"/>
          </a:xfrm>
          <a:prstGeom prst="rect">
            <a:avLst/>
          </a:prstGeom>
          <a:noFill/>
        </p:spPr>
      </p:pic>
      <p:pic>
        <p:nvPicPr>
          <p:cNvPr id="57347" name="Picture 3" descr="DSCN3041"/>
          <p:cNvPicPr>
            <a:picLocks noChangeAspect="1" noChangeArrowheads="1"/>
          </p:cNvPicPr>
          <p:nvPr/>
        </p:nvPicPr>
        <p:blipFill>
          <a:blip r:embed="rId4" cstate="print"/>
          <a:srcRect/>
          <a:stretch>
            <a:fillRect/>
          </a:stretch>
        </p:blipFill>
        <p:spPr bwMode="auto">
          <a:xfrm>
            <a:off x="0" y="3728864"/>
            <a:ext cx="2743200" cy="2057400"/>
          </a:xfrm>
          <a:prstGeom prst="rect">
            <a:avLst/>
          </a:prstGeom>
          <a:noFill/>
        </p:spPr>
      </p:pic>
      <p:pic>
        <p:nvPicPr>
          <p:cNvPr id="57348" name="Picture 4" descr="IMG_1112"/>
          <p:cNvPicPr>
            <a:picLocks noChangeAspect="1" noChangeArrowheads="1"/>
          </p:cNvPicPr>
          <p:nvPr/>
        </p:nvPicPr>
        <p:blipFill>
          <a:blip r:embed="rId5" cstate="print"/>
          <a:srcRect/>
          <a:stretch>
            <a:fillRect/>
          </a:stretch>
        </p:blipFill>
        <p:spPr bwMode="auto">
          <a:xfrm>
            <a:off x="2348880" y="4088904"/>
            <a:ext cx="2857500" cy="2152650"/>
          </a:xfrm>
          <a:prstGeom prst="rect">
            <a:avLst/>
          </a:prstGeom>
          <a:noFill/>
        </p:spPr>
      </p:pic>
      <p:pic>
        <p:nvPicPr>
          <p:cNvPr id="57349" name="Picture 5" descr="IMG_1102"/>
          <p:cNvPicPr>
            <a:picLocks noChangeArrowheads="1"/>
          </p:cNvPicPr>
          <p:nvPr/>
        </p:nvPicPr>
        <p:blipFill>
          <a:blip r:embed="rId6" cstate="print"/>
          <a:srcRect/>
          <a:stretch>
            <a:fillRect/>
          </a:stretch>
        </p:blipFill>
        <p:spPr bwMode="auto">
          <a:xfrm>
            <a:off x="4800600" y="5313040"/>
            <a:ext cx="2057400" cy="2514600"/>
          </a:xfrm>
          <a:prstGeom prst="rect">
            <a:avLst/>
          </a:prstGeom>
          <a:noFill/>
        </p:spPr>
      </p:pic>
      <p:sp>
        <p:nvSpPr>
          <p:cNvPr id="16" name="15 CuadroTexto"/>
          <p:cNvSpPr txBox="1"/>
          <p:nvPr/>
        </p:nvSpPr>
        <p:spPr>
          <a:xfrm>
            <a:off x="0" y="6305014"/>
            <a:ext cx="5013176" cy="3600986"/>
          </a:xfrm>
          <a:prstGeom prst="rect">
            <a:avLst/>
          </a:prstGeom>
          <a:solidFill>
            <a:schemeClr val="bg1"/>
          </a:solidFill>
        </p:spPr>
        <p:txBody>
          <a:bodyPr wrap="square" rtlCol="0">
            <a:spAutoFit/>
          </a:bodyPr>
          <a:lstStyle/>
          <a:p>
            <a:r>
              <a:rPr lang="es-ES_tradnl" sz="1200" b="1" u="sng" dirty="0" smtClean="0"/>
              <a:t>25 DE ABRIL. </a:t>
            </a:r>
            <a:r>
              <a:rPr lang="es-ES" sz="1200" b="1" u="sng" dirty="0" smtClean="0"/>
              <a:t>VISITA GUIADA A QUIMPER</a:t>
            </a:r>
            <a:endParaRPr lang="es-ES" sz="1200" dirty="0" smtClean="0"/>
          </a:p>
          <a:p>
            <a:r>
              <a:rPr lang="es-ES_tradnl" sz="1200" b="1" dirty="0" smtClean="0"/>
              <a:t>David y Aroa.</a:t>
            </a:r>
            <a:endParaRPr lang="es-ES" sz="1200" dirty="0" smtClean="0"/>
          </a:p>
          <a:p>
            <a:endParaRPr lang="es-ES" sz="1200" dirty="0" smtClean="0"/>
          </a:p>
          <a:p>
            <a:r>
              <a:rPr lang="es-ES" sz="1200" dirty="0" smtClean="0"/>
              <a:t>Día de excursión a la ciudad de </a:t>
            </a:r>
            <a:r>
              <a:rPr lang="es-ES" sz="1200" dirty="0" err="1" smtClean="0"/>
              <a:t>Quimper</a:t>
            </a:r>
            <a:r>
              <a:rPr lang="es-ES" sz="1200" dirty="0" smtClean="0"/>
              <a:t>. </a:t>
            </a:r>
          </a:p>
          <a:p>
            <a:r>
              <a:rPr lang="es-ES" sz="1200" dirty="0" smtClean="0"/>
              <a:t>En </a:t>
            </a:r>
            <a:r>
              <a:rPr lang="es-ES" sz="1200" dirty="0" err="1" smtClean="0"/>
              <a:t>Quimper</a:t>
            </a:r>
            <a:r>
              <a:rPr lang="es-ES" sz="1200" dirty="0" smtClean="0"/>
              <a:t> nada más llegar bajamos del autobús y estaba lloviendo. </a:t>
            </a:r>
          </a:p>
          <a:p>
            <a:r>
              <a:rPr lang="es-ES" sz="1200" dirty="0" smtClean="0"/>
              <a:t>Rápidamente fuimos a la casa consistorial donde un guía nos enseñó la parte mas bonita y antigua de la ciudad. Había casas muy antiguas y de colores chillones, que tenían un sistema muy bueno para evitar que la madera de la fachada se estropease. Consistía en que la fachada tenía una cierta inclinación hacia el interior de arriba a abajo para que el agua no incidiese directamente en las paredes y de esta forma avanzaban terreno hacia la calle y hacían sus casas más grandes. Pero llegó un momento en el que se prohibió este avance porque si en una casa se declaraba un incendio, el fuego se propagaba de casa en casa ya que estaban muy juntas. Cuando terminó la visita volvimos a la casa consistorial donde Aroa y yo construimos con ayuda del guía una pequeña catedral de madera a escala de la que anteriormente habíamos visto en la visita. </a:t>
            </a:r>
          </a:p>
          <a:p>
            <a:endParaRPr lang="es-ES" sz="1200" dirty="0"/>
          </a:p>
        </p:txBody>
      </p:sp>
      <p:sp>
        <p:nvSpPr>
          <p:cNvPr id="14" name="13 Rectángulo"/>
          <p:cNvSpPr/>
          <p:nvPr/>
        </p:nvSpPr>
        <p:spPr>
          <a:xfrm rot="2195555">
            <a:off x="5117138" y="4342102"/>
            <a:ext cx="1988840" cy="523220"/>
          </a:xfrm>
          <a:prstGeom prst="rect">
            <a:avLst/>
          </a:prstGeom>
          <a:noFill/>
        </p:spPr>
        <p:txBody>
          <a:bodyPr wrap="square" lIns="91440" tIns="45720" rIns="91440" bIns="45720">
            <a:spAutoFit/>
          </a:bodyPr>
          <a:lstStyle/>
          <a:p>
            <a:pPr algn="ctr"/>
            <a:r>
              <a:rPr lang="es-ES" sz="2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QUIMPER</a:t>
            </a:r>
            <a:endParaRPr lang="es-E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5" name="14 Marcador de número de diapositiva"/>
          <p:cNvSpPr>
            <a:spLocks noGrp="1"/>
          </p:cNvSpPr>
          <p:nvPr>
            <p:ph type="sldNum" sz="quarter" idx="12"/>
          </p:nvPr>
        </p:nvSpPr>
        <p:spPr/>
        <p:txBody>
          <a:bodyPr/>
          <a:lstStyle/>
          <a:p>
            <a:fld id="{53FF9DDD-FA5F-4E02-AC28-2693DAB04EF4}" type="slidenum">
              <a:rPr lang="es-ES" smtClean="0"/>
              <a:pPr/>
              <a:t>23</a:t>
            </a:fld>
            <a:endParaRPr lang="es-E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Viaje a Francia: </a:t>
            </a:r>
            <a:r>
              <a:rPr lang="es-ES" sz="2400" dirty="0" err="1" smtClean="0">
                <a:solidFill>
                  <a:srgbClr val="C00000"/>
                </a:solidFill>
                <a:latin typeface="+mj-lt"/>
              </a:rPr>
              <a:t>Pont_L’Abée</a:t>
            </a:r>
            <a:r>
              <a:rPr lang="es-ES" sz="2400" dirty="0" smtClean="0">
                <a:solidFill>
                  <a:srgbClr val="C00000"/>
                </a:solidFill>
                <a:latin typeface="+mj-lt"/>
              </a:rPr>
              <a:t> 2012</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3284984" y="1640632"/>
            <a:ext cx="3573016" cy="7848302"/>
          </a:xfrm>
          <a:prstGeom prst="rect">
            <a:avLst/>
          </a:prstGeom>
          <a:noFill/>
        </p:spPr>
        <p:txBody>
          <a:bodyPr wrap="square" rtlCol="0">
            <a:spAutoFit/>
          </a:bodyPr>
          <a:lstStyle/>
          <a:p>
            <a:r>
              <a:rPr lang="es-ES" sz="1200" b="1" u="sng" dirty="0" smtClean="0"/>
              <a:t>27 DE ABRIL. MUSÉE BIGOUDEN.</a:t>
            </a:r>
            <a:endParaRPr lang="es-ES" sz="1200" dirty="0" smtClean="0"/>
          </a:p>
          <a:p>
            <a:r>
              <a:rPr lang="es-ES" sz="1200" b="1" dirty="0" smtClean="0"/>
              <a:t>Anabel.</a:t>
            </a:r>
            <a:endParaRPr lang="es-ES" sz="1200" dirty="0" smtClean="0"/>
          </a:p>
          <a:p>
            <a:r>
              <a:rPr lang="fr-FR" sz="1200" dirty="0" smtClean="0"/>
              <a:t>Au cœur du Château de </a:t>
            </a:r>
            <a:r>
              <a:rPr lang="fr-FR" sz="1200" dirty="0" err="1" smtClean="0"/>
              <a:t>Pont-L’Abbé</a:t>
            </a:r>
            <a:r>
              <a:rPr lang="fr-FR" sz="1200" dirty="0" smtClean="0"/>
              <a:t>, le Musée Bigouden nous propose un voyage haut en couleurs, au fil de ses collections de mobilier, de coiffes et de costumes somptueusement brodés… Un parcours pour comprendre la société traditionnelle du Pays Bigouden… et d’ailleurs. </a:t>
            </a:r>
            <a:endParaRPr lang="es-ES" sz="1200" dirty="0" smtClean="0"/>
          </a:p>
          <a:p>
            <a:r>
              <a:rPr lang="fr-FR" sz="1200" b="1" dirty="0" smtClean="0"/>
              <a:t> </a:t>
            </a:r>
            <a:endParaRPr lang="es-ES" sz="1200" dirty="0" smtClean="0"/>
          </a:p>
          <a:p>
            <a:r>
              <a:rPr lang="fr-FR" sz="1200" b="1" dirty="0" smtClean="0"/>
              <a:t> </a:t>
            </a:r>
            <a:endParaRPr lang="es-ES" sz="1200" dirty="0" smtClean="0"/>
          </a:p>
          <a:p>
            <a:r>
              <a:rPr lang="fr-FR" sz="1200" b="1" dirty="0" smtClean="0"/>
              <a:t> </a:t>
            </a:r>
            <a:endParaRPr lang="es-ES" sz="1200" dirty="0" smtClean="0"/>
          </a:p>
          <a:p>
            <a:r>
              <a:rPr lang="es-ES_tradnl" sz="1200" b="1" dirty="0" smtClean="0"/>
              <a:t>MUSEO BIGOUDEN.</a:t>
            </a:r>
            <a:endParaRPr lang="es-ES" sz="1200" dirty="0" smtClean="0"/>
          </a:p>
          <a:p>
            <a:r>
              <a:rPr lang="es-ES" sz="1200" b="1" dirty="0" smtClean="0"/>
              <a:t>Cristina. </a:t>
            </a:r>
            <a:endParaRPr lang="es-ES" sz="1200" dirty="0" smtClean="0"/>
          </a:p>
          <a:p>
            <a:r>
              <a:rPr lang="es-ES_tradnl" sz="1200" dirty="0" smtClean="0"/>
              <a:t>Es el último día de nuestra estancia en Pont </a:t>
            </a:r>
            <a:r>
              <a:rPr lang="es-ES_tradnl" sz="1200" dirty="0" err="1" smtClean="0"/>
              <a:t>l’Abbé</a:t>
            </a:r>
            <a:r>
              <a:rPr lang="es-ES_tradnl" sz="1200" dirty="0" smtClean="0"/>
              <a:t>. Fuimos el grupo de los rumanos, polacos y españoles al museo </a:t>
            </a:r>
            <a:r>
              <a:rPr lang="es-ES_tradnl" sz="1200" dirty="0" err="1" smtClean="0"/>
              <a:t>Bigouden</a:t>
            </a:r>
            <a:r>
              <a:rPr lang="es-ES_tradnl" sz="1200" dirty="0" smtClean="0"/>
              <a:t>. </a:t>
            </a:r>
            <a:endParaRPr lang="es-ES" sz="1200" dirty="0" smtClean="0"/>
          </a:p>
          <a:p>
            <a:r>
              <a:rPr lang="es-ES_tradnl" sz="1200" dirty="0" smtClean="0"/>
              <a:t> </a:t>
            </a:r>
            <a:endParaRPr lang="es-ES" sz="1200" dirty="0" smtClean="0"/>
          </a:p>
          <a:p>
            <a:r>
              <a:rPr lang="es-ES_tradnl" sz="1200" dirty="0" smtClean="0"/>
              <a:t>Para comenzar hicimos un taller en el que nos enseñaron a hacer con abalorios una pequeña figura con el traje típico de la zona. Después visitamos el museo y vimos las ‘</a:t>
            </a:r>
            <a:r>
              <a:rPr lang="es-ES_tradnl" sz="1200" dirty="0" err="1" smtClean="0"/>
              <a:t>coiffes</a:t>
            </a:r>
            <a:r>
              <a:rPr lang="es-ES_tradnl" sz="1200" dirty="0" smtClean="0"/>
              <a:t>’, los sombreros típicos de Bretaña. </a:t>
            </a:r>
            <a:endParaRPr lang="es-ES" sz="1200" dirty="0" smtClean="0"/>
          </a:p>
          <a:p>
            <a:r>
              <a:rPr lang="es-ES_tradnl" sz="1200" dirty="0" smtClean="0"/>
              <a:t> </a:t>
            </a:r>
            <a:endParaRPr lang="es-ES" sz="1200" dirty="0" smtClean="0"/>
          </a:p>
          <a:p>
            <a:r>
              <a:rPr lang="es-ES_tradnl" sz="1200" dirty="0" smtClean="0"/>
              <a:t>Nos enseñaron los muebles y su evolución durante la historia. Al principio nos dijeron que la gente dormía sentada porque no había espacio en la casa y que los bebés dormían en el armario para estar a salvo de los animales, ya que estaban sueltos por la casa. Para evitar que las gallinas les picasen y los cerdos les mordiesen, metían a los bebés en camas pero empotradas en los armarios, como un cajón. </a:t>
            </a:r>
            <a:endParaRPr lang="es-ES" sz="1200" dirty="0" smtClean="0"/>
          </a:p>
          <a:p>
            <a:r>
              <a:rPr lang="es-ES_tradnl" sz="1200" dirty="0" smtClean="0"/>
              <a:t> </a:t>
            </a:r>
            <a:endParaRPr lang="es-ES" sz="1200" dirty="0" smtClean="0"/>
          </a:p>
          <a:p>
            <a:r>
              <a:rPr lang="es-ES_tradnl" sz="1200" dirty="0" smtClean="0"/>
              <a:t> </a:t>
            </a:r>
            <a:endParaRPr lang="es-ES" sz="1200" dirty="0" smtClean="0"/>
          </a:p>
          <a:p>
            <a:r>
              <a:rPr lang="es-ES_tradnl" sz="1200" dirty="0" smtClean="0"/>
              <a:t> </a:t>
            </a:r>
            <a:endParaRPr lang="es-ES" sz="1200" dirty="0" smtClean="0"/>
          </a:p>
          <a:p>
            <a:r>
              <a:rPr lang="es-ES_tradnl" sz="1200" dirty="0" smtClean="0"/>
              <a:t>Nos enseñaron también una mesa grande y nos explicaron porque no podían pasar los bebes por encima de ella. Era porque en ella mataban a los animales, exponían a los difuntos y las mujeres daban a luz encima. Pasar al bebé sobre la mesa significaría algún maleficio y eso que esta era la mesa en la que se reunían para comer. </a:t>
            </a:r>
            <a:endParaRPr lang="es-ES" sz="1200" dirty="0"/>
          </a:p>
        </p:txBody>
      </p:sp>
      <p:pic>
        <p:nvPicPr>
          <p:cNvPr id="58370" name="Picture 2" descr="IMG_1108"/>
          <p:cNvPicPr>
            <a:picLocks noChangeAspect="1" noChangeArrowheads="1"/>
          </p:cNvPicPr>
          <p:nvPr/>
        </p:nvPicPr>
        <p:blipFill>
          <a:blip r:embed="rId3" cstate="print"/>
          <a:srcRect/>
          <a:stretch>
            <a:fillRect/>
          </a:stretch>
        </p:blipFill>
        <p:spPr bwMode="auto">
          <a:xfrm>
            <a:off x="764704" y="992560"/>
            <a:ext cx="2532063" cy="1897063"/>
          </a:xfrm>
          <a:prstGeom prst="rect">
            <a:avLst/>
          </a:prstGeom>
          <a:noFill/>
        </p:spPr>
      </p:pic>
      <p:pic>
        <p:nvPicPr>
          <p:cNvPr id="58371" name="Picture 3" descr="IMG_1167"/>
          <p:cNvPicPr>
            <a:picLocks noChangeAspect="1" noChangeArrowheads="1"/>
          </p:cNvPicPr>
          <p:nvPr/>
        </p:nvPicPr>
        <p:blipFill>
          <a:blip r:embed="rId4" cstate="print"/>
          <a:srcRect/>
          <a:stretch>
            <a:fillRect/>
          </a:stretch>
        </p:blipFill>
        <p:spPr bwMode="auto">
          <a:xfrm>
            <a:off x="404664" y="2720752"/>
            <a:ext cx="2176463" cy="1625600"/>
          </a:xfrm>
          <a:prstGeom prst="rect">
            <a:avLst/>
          </a:prstGeom>
          <a:noFill/>
        </p:spPr>
      </p:pic>
      <p:pic>
        <p:nvPicPr>
          <p:cNvPr id="58372" name="Picture 4" descr="IMG_1161"/>
          <p:cNvPicPr>
            <a:picLocks noChangeAspect="1" noChangeArrowheads="1"/>
          </p:cNvPicPr>
          <p:nvPr/>
        </p:nvPicPr>
        <p:blipFill>
          <a:blip r:embed="rId5" cstate="print"/>
          <a:srcRect/>
          <a:stretch>
            <a:fillRect/>
          </a:stretch>
        </p:blipFill>
        <p:spPr bwMode="auto">
          <a:xfrm>
            <a:off x="1124744" y="4160912"/>
            <a:ext cx="2057400" cy="1546225"/>
          </a:xfrm>
          <a:prstGeom prst="rect">
            <a:avLst/>
          </a:prstGeom>
          <a:noFill/>
        </p:spPr>
      </p:pic>
      <p:pic>
        <p:nvPicPr>
          <p:cNvPr id="58373" name="Picture 5" descr="IMG_1166"/>
          <p:cNvPicPr>
            <a:picLocks noChangeAspect="1" noChangeArrowheads="1"/>
          </p:cNvPicPr>
          <p:nvPr/>
        </p:nvPicPr>
        <p:blipFill>
          <a:blip r:embed="rId6" cstate="print"/>
          <a:srcRect t="27885" b="23315"/>
          <a:stretch>
            <a:fillRect/>
          </a:stretch>
        </p:blipFill>
        <p:spPr bwMode="auto">
          <a:xfrm>
            <a:off x="0" y="5673080"/>
            <a:ext cx="2189163" cy="800100"/>
          </a:xfrm>
          <a:prstGeom prst="rect">
            <a:avLst/>
          </a:prstGeom>
          <a:noFill/>
        </p:spPr>
      </p:pic>
      <p:pic>
        <p:nvPicPr>
          <p:cNvPr id="58374" name="Picture 6" descr="DSCN3092"/>
          <p:cNvPicPr>
            <a:picLocks noChangeAspect="1" noChangeArrowheads="1"/>
          </p:cNvPicPr>
          <p:nvPr/>
        </p:nvPicPr>
        <p:blipFill>
          <a:blip r:embed="rId7" cstate="print"/>
          <a:srcRect/>
          <a:stretch>
            <a:fillRect/>
          </a:stretch>
        </p:blipFill>
        <p:spPr bwMode="auto">
          <a:xfrm>
            <a:off x="764704" y="6465168"/>
            <a:ext cx="2400300" cy="1800225"/>
          </a:xfrm>
          <a:prstGeom prst="rect">
            <a:avLst/>
          </a:prstGeom>
          <a:noFill/>
        </p:spPr>
      </p:pic>
      <p:pic>
        <p:nvPicPr>
          <p:cNvPr id="58375" name="Picture 7" descr="DSCN3094"/>
          <p:cNvPicPr>
            <a:picLocks noChangeAspect="1" noChangeArrowheads="1"/>
          </p:cNvPicPr>
          <p:nvPr/>
        </p:nvPicPr>
        <p:blipFill>
          <a:blip r:embed="rId8" cstate="print"/>
          <a:srcRect/>
          <a:stretch>
            <a:fillRect/>
          </a:stretch>
        </p:blipFill>
        <p:spPr bwMode="auto">
          <a:xfrm>
            <a:off x="260648" y="8018462"/>
            <a:ext cx="2514600" cy="1887538"/>
          </a:xfrm>
          <a:prstGeom prst="rect">
            <a:avLst/>
          </a:prstGeom>
          <a:noFill/>
        </p:spPr>
      </p:pic>
      <p:sp>
        <p:nvSpPr>
          <p:cNvPr id="18" name="17 Rectángulo"/>
          <p:cNvSpPr/>
          <p:nvPr/>
        </p:nvSpPr>
        <p:spPr>
          <a:xfrm>
            <a:off x="3140968" y="992560"/>
            <a:ext cx="3140968" cy="523220"/>
          </a:xfrm>
          <a:prstGeom prst="rect">
            <a:avLst/>
          </a:prstGeom>
          <a:noFill/>
        </p:spPr>
        <p:txBody>
          <a:bodyPr wrap="square" lIns="91440" tIns="45720" rIns="91440" bIns="45720">
            <a:spAutoFit/>
          </a:bodyPr>
          <a:lstStyle/>
          <a:p>
            <a:pPr algn="ctr"/>
            <a:r>
              <a:rPr lang="es-ES" sz="28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Musée</a:t>
            </a:r>
            <a:r>
              <a:rPr lang="es-E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s-ES" sz="28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Bigouden</a:t>
            </a:r>
            <a:endParaRPr lang="es-E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12 Marcador de número de diapositiva"/>
          <p:cNvSpPr>
            <a:spLocks noGrp="1"/>
          </p:cNvSpPr>
          <p:nvPr>
            <p:ph type="sldNum" sz="quarter" idx="12"/>
          </p:nvPr>
        </p:nvSpPr>
        <p:spPr/>
        <p:txBody>
          <a:bodyPr/>
          <a:lstStyle/>
          <a:p>
            <a:fld id="{53FF9DDD-FA5F-4E02-AC28-2693DAB04EF4}" type="slidenum">
              <a:rPr lang="es-ES" smtClean="0"/>
              <a:pPr/>
              <a:t>24</a:t>
            </a:fld>
            <a:endParaRPr lang="es-E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IMG_1070"/>
          <p:cNvPicPr>
            <a:picLocks noChangeAspect="1" noChangeArrowheads="1"/>
          </p:cNvPicPr>
          <p:nvPr/>
        </p:nvPicPr>
        <p:blipFill>
          <a:blip r:embed="rId3" cstate="print"/>
          <a:srcRect/>
          <a:stretch>
            <a:fillRect/>
          </a:stretch>
        </p:blipFill>
        <p:spPr bwMode="auto">
          <a:xfrm>
            <a:off x="0" y="0"/>
            <a:ext cx="6858000" cy="5143500"/>
          </a:xfrm>
          <a:prstGeom prst="rect">
            <a:avLst/>
          </a:prstGeom>
          <a:noFill/>
        </p:spPr>
      </p:pic>
      <p:pic>
        <p:nvPicPr>
          <p:cNvPr id="59395" name="Picture 3"/>
          <p:cNvPicPr>
            <a:picLocks noChangeAspect="1" noChangeArrowheads="1"/>
          </p:cNvPicPr>
          <p:nvPr/>
        </p:nvPicPr>
        <p:blipFill>
          <a:blip r:embed="rId4" cstate="print"/>
          <a:srcRect/>
          <a:stretch>
            <a:fillRect/>
          </a:stretch>
        </p:blipFill>
        <p:spPr bwMode="auto">
          <a:xfrm>
            <a:off x="0" y="5097016"/>
            <a:ext cx="6858000" cy="4808984"/>
          </a:xfrm>
          <a:prstGeom prst="rect">
            <a:avLst/>
          </a:prstGeom>
          <a:noFill/>
          <a:ln w="9525">
            <a:noFill/>
            <a:miter lim="800000"/>
            <a:headEnd/>
            <a:tailEnd/>
          </a:ln>
        </p:spPr>
      </p:pic>
      <p:sp>
        <p:nvSpPr>
          <p:cNvPr id="14" name="13 CuadroTexto"/>
          <p:cNvSpPr txBox="1"/>
          <p:nvPr/>
        </p:nvSpPr>
        <p:spPr>
          <a:xfrm rot="19345398">
            <a:off x="186574" y="4944602"/>
            <a:ext cx="6899068" cy="923330"/>
          </a:xfrm>
          <a:prstGeom prst="rect">
            <a:avLst/>
          </a:prstGeom>
          <a:noFill/>
        </p:spPr>
        <p:txBody>
          <a:bodyPr wrap="square" rtlCol="0">
            <a:spAutoFit/>
          </a:bodyPr>
          <a:lstStyle/>
          <a:p>
            <a:r>
              <a:rPr lang="es-ES_tradnl" dirty="0" smtClean="0">
                <a:solidFill>
                  <a:schemeClr val="accent6">
                    <a:lumMod val="50000"/>
                  </a:schemeClr>
                </a:solidFill>
              </a:rPr>
              <a:t>Esperamos haber compartido con </a:t>
            </a:r>
            <a:r>
              <a:rPr lang="es-ES_tradnl" dirty="0" smtClean="0">
                <a:solidFill>
                  <a:schemeClr val="bg1"/>
                </a:solidFill>
              </a:rPr>
              <a:t>vosotros nuestra ilusión al </a:t>
            </a:r>
            <a:r>
              <a:rPr lang="es-ES_tradnl" dirty="0" smtClean="0">
                <a:solidFill>
                  <a:schemeClr val="accent6">
                    <a:lumMod val="50000"/>
                  </a:schemeClr>
                </a:solidFill>
              </a:rPr>
              <a:t>descubrir sitios nuevos y maravillosos </a:t>
            </a:r>
            <a:r>
              <a:rPr lang="es-ES_tradnl" dirty="0" smtClean="0">
                <a:solidFill>
                  <a:schemeClr val="bg1"/>
                </a:solidFill>
              </a:rPr>
              <a:t>del país vecino, Francia. </a:t>
            </a:r>
            <a:endParaRPr lang="es-ES" dirty="0" smtClean="0">
              <a:solidFill>
                <a:schemeClr val="bg1"/>
              </a:solidFill>
            </a:endParaRPr>
          </a:p>
          <a:p>
            <a:endParaRPr lang="es-ES" dirty="0">
              <a:solidFill>
                <a:schemeClr val="bg1"/>
              </a:solidFill>
            </a:endParaRPr>
          </a:p>
        </p:txBody>
      </p:sp>
      <p:sp>
        <p:nvSpPr>
          <p:cNvPr id="6" name="5 Marcador de número de diapositiva"/>
          <p:cNvSpPr>
            <a:spLocks noGrp="1"/>
          </p:cNvSpPr>
          <p:nvPr>
            <p:ph type="sldNum" sz="quarter" idx="12"/>
          </p:nvPr>
        </p:nvSpPr>
        <p:spPr/>
        <p:txBody>
          <a:bodyPr/>
          <a:lstStyle/>
          <a:p>
            <a:fld id="{53FF9DDD-FA5F-4E02-AC28-2693DAB04EF4}" type="slidenum">
              <a:rPr lang="es-ES" smtClean="0"/>
              <a:pPr/>
              <a:t>25</a:t>
            </a:fld>
            <a:endParaRPr lang="es-E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La revolución internauta, por Estefanía, 2º Bach</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548680" y="1134368"/>
            <a:ext cx="2880320" cy="8771632"/>
          </a:xfrm>
          <a:prstGeom prst="rect">
            <a:avLst/>
          </a:prstGeom>
          <a:noFill/>
        </p:spPr>
        <p:txBody>
          <a:bodyPr wrap="square" rtlCol="0">
            <a:spAutoFit/>
          </a:bodyPr>
          <a:lstStyle/>
          <a:p>
            <a:r>
              <a:rPr lang="es-ES_tradnl" sz="1200" dirty="0" smtClean="0"/>
              <a:t>	Vivimos en una era  en la  que los medios de comunicación, Internet y las nuevas tecnologías suponen un gran avance para las personas y las sociedades contemporáneas, ya que esto nos permite acceder a mucha información, comunicarnos, documentarnos y muchas cosas más; sobre todo gracias a la creación de la Web 2.0 que supuso un gran avance para Internet, dando un giro a este gran invento y comenzando así la creación de redes sociales, plataformas de comunicación. Pero ¿Qué son las redes sociales? ¿Cual es su origen?   ¿Qué consecuencias positivas y negativas están provocando?</a:t>
            </a:r>
            <a:endParaRPr lang="es-ES" sz="1200" dirty="0" smtClean="0"/>
          </a:p>
          <a:p>
            <a:r>
              <a:rPr lang="es-ES_tradnl" sz="1200" dirty="0" smtClean="0"/>
              <a:t> </a:t>
            </a:r>
            <a:endParaRPr lang="es-ES" sz="1200" dirty="0" smtClean="0"/>
          </a:p>
          <a:p>
            <a:r>
              <a:rPr lang="es-ES_tradnl" sz="1200" dirty="0" smtClean="0"/>
              <a:t>	Las redes sociales son estructuras sociales formadas de grupos de personas que están conectadas por uno o muchos tipos de relaciones, que pueden ser de parentesco, o de amistad, que se basan en compartir conocimiento o intereses comunes. El origen de las redes sociales se remonta a los años 1994-1995  cuando algunas páginas Web de Internet añadieron la posibilidad de escribir comentarios en foros con la creación de la Web 2.0. Pero a pesar de  su existencia,  no se modernizaron hasta que en 2004 se crea </a:t>
            </a:r>
            <a:r>
              <a:rPr lang="es-ES_tradnl" sz="1200" i="1" dirty="0" err="1" smtClean="0"/>
              <a:t>Facebook</a:t>
            </a:r>
            <a:r>
              <a:rPr lang="es-ES_tradnl" sz="1200" dirty="0" smtClean="0"/>
              <a:t>  una de las redes sociales más popular, ya que se extiende por casi todos los países. </a:t>
            </a:r>
            <a:r>
              <a:rPr lang="es-ES_tradnl" sz="1200" i="1" dirty="0" err="1" smtClean="0"/>
              <a:t>Facebook</a:t>
            </a:r>
            <a:r>
              <a:rPr lang="es-ES_tradnl" sz="1200" dirty="0" smtClean="0"/>
              <a:t> alcanza los 800 millones de usuarios frente a otras redes como </a:t>
            </a:r>
            <a:r>
              <a:rPr lang="es-ES_tradnl" sz="1200" i="1" dirty="0" err="1" smtClean="0"/>
              <a:t>Myspace</a:t>
            </a:r>
            <a:r>
              <a:rPr lang="es-ES_tradnl" sz="1200" dirty="0" smtClean="0"/>
              <a:t> por ejemplo con 260 millones , </a:t>
            </a:r>
            <a:r>
              <a:rPr lang="es-ES_tradnl" sz="1200" i="1" dirty="0" err="1" smtClean="0"/>
              <a:t>Twitter</a:t>
            </a:r>
            <a:r>
              <a:rPr lang="es-ES_tradnl" sz="1200" dirty="0" smtClean="0"/>
              <a:t> con 200 millones y </a:t>
            </a:r>
            <a:r>
              <a:rPr lang="es-ES_tradnl" sz="1200" i="1" dirty="0" err="1" smtClean="0"/>
              <a:t>Friendster</a:t>
            </a:r>
            <a:r>
              <a:rPr lang="es-ES_tradnl" sz="1200" dirty="0" smtClean="0"/>
              <a:t>, con apenas 90 millones.  Todas las redes sociales tienen un uso común que es la comunicación de las personas, ya sean amigos, familiares, conocidos o personas desconocidas con las que sin más se empieza a mantener un contacto gracias a este invento. </a:t>
            </a:r>
            <a:endParaRPr lang="es-ES" sz="1200" dirty="0" smtClean="0"/>
          </a:p>
          <a:p>
            <a:endParaRPr lang="es-ES" sz="1200" dirty="0"/>
          </a:p>
        </p:txBody>
      </p:sp>
      <p:sp>
        <p:nvSpPr>
          <p:cNvPr id="17" name="16 CuadroTexto"/>
          <p:cNvSpPr txBox="1"/>
          <p:nvPr/>
        </p:nvSpPr>
        <p:spPr>
          <a:xfrm>
            <a:off x="3861048" y="1208584"/>
            <a:ext cx="2780928" cy="8402300"/>
          </a:xfrm>
          <a:prstGeom prst="rect">
            <a:avLst/>
          </a:prstGeom>
          <a:noFill/>
        </p:spPr>
        <p:txBody>
          <a:bodyPr wrap="square" rtlCol="0">
            <a:spAutoFit/>
          </a:bodyPr>
          <a:lstStyle/>
          <a:p>
            <a:r>
              <a:rPr lang="es-ES_tradnl" sz="1200" dirty="0" smtClean="0"/>
              <a:t>La utilización como usuario de una red social tiene muchas ventajas al igual que inconvenientes. Algunas de las ventajas que nos ofrecen estas plataformas pueden ser las siguientes: Las redes sociales promueven mucha publicidad lo que favorece a las empresas de este ámbito y a las personas que encuentran lo que quieren mediante esta publicidad. La comunidad virtual favorece la socialización entre las personas ya sea entre amigos o entre gente nueva dispuesta a conocer y encontrar a más personas. También nos informa, pues a través de la interactividad se divulgan multitud de noticias e informaciones que muchas veces nos son útiles. Estas plataformas son promovedoras incluso de campañas electorales como por ejemplo la que hizo </a:t>
            </a:r>
            <a:r>
              <a:rPr lang="es-ES_tradnl" sz="1200" dirty="0" err="1" smtClean="0"/>
              <a:t>Obama</a:t>
            </a:r>
            <a:r>
              <a:rPr lang="es-ES_tradnl" sz="1200" dirty="0" smtClean="0"/>
              <a:t> antes de subir al poder,  facilitándole así el acceso a la Casa Blanca. Asimismo mediante las redes sociales se puede encontrar trabajo también lo cual es muy positivo sobre todo en este momento de recesión económica que se está atravesando. Hay muchos elementos positivos en estas páginas Web como ya he comentado antes; suponiendo un importante motor de la comunicación y de la socialización entre las personas, de ahí el nombre “redes sociales”. Pero como todo, la comunidad virtual tiene sus inconvenientes; por ejemplo convivir con una persona es algo constructivo que sirve para aprender multitud de cosas pero también nos supone tiempo de dedicación, hay que seguir unas normas e incluso muchas veces ceder para no tener conflictos entre ambos etcétera.</a:t>
            </a:r>
            <a:endParaRPr lang="es-ES" sz="1200" dirty="0"/>
          </a:p>
        </p:txBody>
      </p:sp>
      <p:cxnSp>
        <p:nvCxnSpPr>
          <p:cNvPr id="20" name="19 Conector recto"/>
          <p:cNvCxnSpPr/>
          <p:nvPr/>
        </p:nvCxnSpPr>
        <p:spPr>
          <a:xfrm>
            <a:off x="3645024" y="992560"/>
            <a:ext cx="0" cy="8496944"/>
          </a:xfrm>
          <a:prstGeom prst="line">
            <a:avLst/>
          </a:prstGeom>
        </p:spPr>
        <p:style>
          <a:lnRef idx="2">
            <a:schemeClr val="dk1"/>
          </a:lnRef>
          <a:fillRef idx="0">
            <a:schemeClr val="dk1"/>
          </a:fillRef>
          <a:effectRef idx="1">
            <a:schemeClr val="dk1"/>
          </a:effectRef>
          <a:fontRef idx="minor">
            <a:schemeClr val="tx1"/>
          </a:fontRef>
        </p:style>
      </p:cxnSp>
      <p:sp>
        <p:nvSpPr>
          <p:cNvPr id="8" name="7 Marcador de número de diapositiva"/>
          <p:cNvSpPr>
            <a:spLocks noGrp="1"/>
          </p:cNvSpPr>
          <p:nvPr>
            <p:ph type="sldNum" sz="quarter" idx="12"/>
          </p:nvPr>
        </p:nvSpPr>
        <p:spPr/>
        <p:txBody>
          <a:bodyPr/>
          <a:lstStyle/>
          <a:p>
            <a:fld id="{53FF9DDD-FA5F-4E02-AC28-2693DAB04EF4}" type="slidenum">
              <a:rPr lang="es-ES" smtClean="0"/>
              <a:pPr/>
              <a:t>26</a:t>
            </a:fld>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692696" y="2504728"/>
            <a:ext cx="2880320" cy="6924973"/>
          </a:xfrm>
          <a:prstGeom prst="rect">
            <a:avLst/>
          </a:prstGeom>
          <a:noFill/>
        </p:spPr>
        <p:txBody>
          <a:bodyPr wrap="square" rtlCol="0">
            <a:spAutoFit/>
          </a:bodyPr>
          <a:lstStyle/>
          <a:p>
            <a:r>
              <a:rPr lang="es-ES_tradnl" sz="1200" dirty="0" smtClean="0"/>
              <a:t>	Lo mismo pasa con las redes sociales que aparentemente son muy atractivas en lo que respecta a sus consecuencias positivas pero también tienen su parte no totalmente positiva, al menos plantearnos serios interrogantes. ¿Realmente somos conscientes de lo que supone hacerse una cuenta en una red social de Internet , creemos estar bien informados o nos arriesgamos y sin más nos inscribimos en esa cuenta? En todos los documentos que se nos dan para firmar por ciertas empresas  siempre hay una letra pequeña que muchas veces no solemos leer y jugamos todas nuestras cartas sin saber realmente qué va a pasar después. Con las redes sociales ocurre lo mismo, en el momento que damos a “aceptar” hemos firmado un contrato con esa red social y ya no hay marcha atrás, ya que la mayoría de las veces no leemos ni sabemos qué estamos aceptando. En ese mismo momento empezamos a hacer un uso inadecuado de esa plataforma ya que sin saber sus consecuencias negativas nos lanzamos y creamos nuestra cuenta. Creemos que con esa red social vamos a desarrollar una comunicación con otras personas pero a veces esa comunicación no es la más adecuada y mediante este tipo de páginas en las que hay Chat y muchas vías y canales para que se produzca se pueden sufrir amenazas, insultos e incluso acoso psicológico. </a:t>
            </a:r>
            <a:endParaRPr lang="es-ES" sz="1200" dirty="0"/>
          </a:p>
        </p:txBody>
      </p:sp>
      <p:sp>
        <p:nvSpPr>
          <p:cNvPr id="17" name="16 CuadroTexto"/>
          <p:cNvSpPr txBox="1"/>
          <p:nvPr/>
        </p:nvSpPr>
        <p:spPr>
          <a:xfrm>
            <a:off x="3861048" y="1134368"/>
            <a:ext cx="2780928" cy="8771632"/>
          </a:xfrm>
          <a:prstGeom prst="rect">
            <a:avLst/>
          </a:prstGeom>
          <a:noFill/>
        </p:spPr>
        <p:txBody>
          <a:bodyPr wrap="square" rtlCol="0">
            <a:spAutoFit/>
          </a:bodyPr>
          <a:lstStyle/>
          <a:p>
            <a:r>
              <a:rPr lang="es-ES_tradnl" sz="1200" dirty="0" smtClean="0"/>
              <a:t>	Ese acoso se puede convertir en algo más grave, si de manera ingenua se publica en ellas los lugares que uno frecuenta, las horas y los sitios adonde se va, etcétera. Además hay que saber con quién se está hablando y no fiarse, si se duda de quién está al otro lado, ya que Internet es un medio al que puede acceder cualquiera fácilmente y la usurpación de identidad esta a la orden del día. Las fotos también pueden suponer un inconveniente, ya que cuando se cuelga una foto en Internet uno se arriesga a que cualquier persona la vea y pueda hacer con esa foto lo que ella quiera; porque aunque pensemos que nuestras fotos no están al alcance de todos, que están nada más al alcance de las personas que queramos, eso no es cierto y en el momento que aparece en Internet, es uso de todo el que quiera y que tenga un poco de idea de manipularla y de poder acceder a ella. Todo esto evidentemente no ocurre siempre pero no significa que no pueda ocurrir ya que cada vez aparecen más noticias relacionadas con este tema y las consecuencias que esto produce.</a:t>
            </a:r>
            <a:endParaRPr lang="es-ES" sz="1200" dirty="0" smtClean="0"/>
          </a:p>
          <a:p>
            <a:r>
              <a:rPr lang="es-ES_tradnl" sz="1200" dirty="0" smtClean="0"/>
              <a:t> </a:t>
            </a:r>
            <a:endParaRPr lang="es-ES" sz="1200" dirty="0" smtClean="0"/>
          </a:p>
          <a:p>
            <a:r>
              <a:rPr lang="es-ES_tradnl" sz="1200" dirty="0" smtClean="0"/>
              <a:t>	Ser usuario de una red social no es nada malo en sí, sino todo lo contrario, pues es algo interesante y constructivo en el ámbito social e incluso personal, pero siempre hay que saber cómo utilizar estas  páginas Web al igual que muchas otras. Como se suele decir todo es bueno pero con precaución. Tomarse una copa de vino en las comidas es bueno pero tomarse cuatro día tras día acaba haciendo daño. Con las redes sociales ocurre lo mismo y abusar de su uso puede acabar haciendo daño así que precaución, amigo internauta.</a:t>
            </a:r>
            <a:endParaRPr lang="es-ES" sz="1200" dirty="0"/>
          </a:p>
        </p:txBody>
      </p:sp>
      <p:cxnSp>
        <p:nvCxnSpPr>
          <p:cNvPr id="20" name="19 Conector recto"/>
          <p:cNvCxnSpPr/>
          <p:nvPr/>
        </p:nvCxnSpPr>
        <p:spPr>
          <a:xfrm>
            <a:off x="3645024" y="992560"/>
            <a:ext cx="0" cy="8496944"/>
          </a:xfrm>
          <a:prstGeom prst="line">
            <a:avLst/>
          </a:prstGeom>
        </p:spPr>
        <p:style>
          <a:lnRef idx="2">
            <a:schemeClr val="dk1"/>
          </a:lnRef>
          <a:fillRef idx="0">
            <a:schemeClr val="dk1"/>
          </a:fillRef>
          <a:effectRef idx="1">
            <a:schemeClr val="dk1"/>
          </a:effectRef>
          <a:fontRef idx="minor">
            <a:schemeClr val="tx1"/>
          </a:fontRef>
        </p:style>
      </p:cxnSp>
      <p:pic>
        <p:nvPicPr>
          <p:cNvPr id="69634" name="Picture 2"/>
          <p:cNvPicPr>
            <a:picLocks noChangeAspect="1" noChangeArrowheads="1"/>
          </p:cNvPicPr>
          <p:nvPr/>
        </p:nvPicPr>
        <p:blipFill>
          <a:blip r:embed="rId3" cstate="print"/>
          <a:srcRect/>
          <a:stretch>
            <a:fillRect/>
          </a:stretch>
        </p:blipFill>
        <p:spPr bwMode="auto">
          <a:xfrm>
            <a:off x="1268760" y="776536"/>
            <a:ext cx="1867842" cy="1619830"/>
          </a:xfrm>
          <a:prstGeom prst="rect">
            <a:avLst/>
          </a:prstGeom>
          <a:noFill/>
          <a:ln w="9525">
            <a:noFill/>
            <a:miter lim="800000"/>
            <a:headEnd/>
            <a:tailEnd/>
          </a:ln>
        </p:spPr>
      </p:pic>
      <p:sp>
        <p:nvSpPr>
          <p:cNvPr id="10" name="9 Marcador de número de diapositiva"/>
          <p:cNvSpPr>
            <a:spLocks noGrp="1"/>
          </p:cNvSpPr>
          <p:nvPr>
            <p:ph type="sldNum" sz="quarter" idx="12"/>
          </p:nvPr>
        </p:nvSpPr>
        <p:spPr/>
        <p:txBody>
          <a:bodyPr/>
          <a:lstStyle/>
          <a:p>
            <a:fld id="{53FF9DDD-FA5F-4E02-AC28-2693DAB04EF4}" type="slidenum">
              <a:rPr lang="es-ES" smtClean="0"/>
              <a:pPr/>
              <a:t>27</a:t>
            </a:fld>
            <a:endParaRPr lang="es-ES"/>
          </a:p>
        </p:txBody>
      </p:sp>
      <p:sp>
        <p:nvSpPr>
          <p:cNvPr id="4" name="3 CuadroTexto"/>
          <p:cNvSpPr txBox="1"/>
          <p:nvPr/>
        </p:nvSpPr>
        <p:spPr>
          <a:xfrm>
            <a:off x="764704" y="200472"/>
            <a:ext cx="5760640" cy="830997"/>
          </a:xfrm>
          <a:prstGeom prst="rect">
            <a:avLst/>
          </a:prstGeom>
          <a:noFill/>
        </p:spPr>
        <p:txBody>
          <a:bodyPr wrap="square" rtlCol="0">
            <a:spAutoFit/>
          </a:bodyPr>
          <a:lstStyle/>
          <a:p>
            <a:r>
              <a:rPr lang="es-ES" sz="2400" dirty="0" smtClean="0">
                <a:solidFill>
                  <a:srgbClr val="C00000"/>
                </a:solidFill>
                <a:latin typeface="+mj-lt"/>
              </a:rPr>
              <a:t>La revolución internauta, por </a:t>
            </a:r>
            <a:r>
              <a:rPr lang="es-ES" sz="2400" smtClean="0">
                <a:solidFill>
                  <a:srgbClr val="C00000"/>
                </a:solidFill>
                <a:latin typeface="+mj-lt"/>
              </a:rPr>
              <a:t>Estefanía Pérez</a:t>
            </a:r>
            <a:r>
              <a:rPr lang="es-ES" sz="2400" dirty="0" smtClean="0">
                <a:solidFill>
                  <a:srgbClr val="C00000"/>
                </a:solidFill>
                <a:latin typeface="+mj-lt"/>
              </a:rPr>
              <a:t>, 1º Bach</a:t>
            </a:r>
            <a:endParaRPr lang="es-ES" sz="1400" dirty="0">
              <a:solidFill>
                <a:schemeClr val="accent6">
                  <a:lumMod val="25000"/>
                </a:schemeClr>
              </a:solidFill>
              <a:latin typeface="+mj-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La redes sociales, por Carla Oliveros, 1º Bach</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692696" y="1136576"/>
            <a:ext cx="3024336" cy="8586966"/>
          </a:xfrm>
          <a:prstGeom prst="rect">
            <a:avLst/>
          </a:prstGeom>
          <a:blipFill>
            <a:blip r:embed="rId3" cstate="print">
              <a:duotone>
                <a:schemeClr val="bg2">
                  <a:shade val="45000"/>
                  <a:satMod val="135000"/>
                </a:schemeClr>
                <a:prstClr val="white"/>
              </a:duotone>
            </a:blip>
            <a:tile tx="0" ty="0" sx="100000" sy="100000" flip="none" algn="tl"/>
          </a:blipFill>
        </p:spPr>
        <p:txBody>
          <a:bodyPr wrap="square" rtlCol="0">
            <a:spAutoFit/>
          </a:bodyPr>
          <a:lstStyle/>
          <a:p>
            <a:r>
              <a:rPr lang="es-ES_tradnl" sz="1200" dirty="0" smtClean="0"/>
              <a:t>	Las redes sociales son un medio de comunicación muy significativo en nuestra sociedad actual que se ha ido desarrollando rápidamente en los últimos años, una manera de comunicarse con una cantidad indefinida de personas ya sean de un mismo país o del resto del mundo, y que se está convirtiendo en una herramienta muy utilizada en nuestra sociedad. Algunas de ellas sirven para relacionarnos socialmente, como </a:t>
            </a:r>
            <a:r>
              <a:rPr lang="es-ES_tradnl" sz="1200" i="1" dirty="0" err="1" smtClean="0"/>
              <a:t>Facebook</a:t>
            </a:r>
            <a:r>
              <a:rPr lang="es-ES_tradnl" sz="1200" dirty="0" smtClean="0"/>
              <a:t>, nacida en 2004, que apareció como un servicio para universitarios y en la actualidad tiene como usuarios a más de 80 millones de personas y en nuestro país aparece en el segundo puesto entre los sitios web más visitados. Pero, ante esta invasión de las redes en nuestro entorno, cabe formularnos las siguientes preguntas, ¿las redes sociales tienen inconvenientes o tan solo tienen ventajas?¿Existe un cierto peligro al utilizar estas aplicaciones?¿Quién es quién en las redes sociales? ¿Qué proyección de futuro podemos imaginar para estos poderosos canales de comunicación?</a:t>
            </a:r>
          </a:p>
          <a:p>
            <a:endParaRPr lang="es-ES_tradnl" sz="1200" dirty="0" smtClean="0"/>
          </a:p>
          <a:p>
            <a:r>
              <a:rPr lang="es-ES_tradnl" sz="1200" dirty="0" smtClean="0"/>
              <a:t>Como se puede ver, en la actualidad, esta nueva forma de comunicación se está extendiendo significativamente entre los jóvenes, produciéndose así una gran popularidad de esta forma de comunicación en todos los países. Seguro que la mayoría de personas en nuestro país sin un mínimo de conocimiento de tecnología ha oído alguna vez hablar de </a:t>
            </a:r>
            <a:r>
              <a:rPr lang="es-ES_tradnl" sz="1200" i="1" dirty="0" err="1" smtClean="0"/>
              <a:t>Facebook</a:t>
            </a:r>
            <a:r>
              <a:rPr lang="es-ES_tradnl" sz="1200" dirty="0" smtClean="0"/>
              <a:t>, o de </a:t>
            </a:r>
            <a:r>
              <a:rPr lang="es-ES_tradnl" sz="1200" i="1" dirty="0" err="1" smtClean="0"/>
              <a:t>Tuenti</a:t>
            </a:r>
            <a:r>
              <a:rPr lang="es-ES_tradnl" sz="1200" dirty="0" smtClean="0"/>
              <a:t>,... Estas palabras están constantemente en la boca de los jóvenes y pasar diariamente el tiempo en estas plataformas de Internet se ha convertido en una actividad rutinaria. Este tipo de comunicación que atrae tanto el publico joven sirve para compartir información, intereses, música, fotos... </a:t>
            </a:r>
            <a:endParaRPr lang="es-ES" sz="1200" dirty="0" smtClean="0"/>
          </a:p>
          <a:p>
            <a:endParaRPr lang="es-ES" sz="1200" dirty="0"/>
          </a:p>
        </p:txBody>
      </p:sp>
      <p:sp>
        <p:nvSpPr>
          <p:cNvPr id="17" name="16 CuadroTexto"/>
          <p:cNvSpPr txBox="1"/>
          <p:nvPr/>
        </p:nvSpPr>
        <p:spPr>
          <a:xfrm>
            <a:off x="4077072" y="1496616"/>
            <a:ext cx="2780928" cy="7663636"/>
          </a:xfrm>
          <a:prstGeom prst="rect">
            <a:avLst/>
          </a:prstGeom>
          <a:blipFill>
            <a:blip r:embed="rId3" cstate="print">
              <a:duotone>
                <a:schemeClr val="bg2">
                  <a:shade val="45000"/>
                  <a:satMod val="135000"/>
                </a:schemeClr>
                <a:prstClr val="white"/>
              </a:duotone>
            </a:blip>
            <a:tile tx="0" ty="0" sx="100000" sy="100000" flip="none" algn="tl"/>
          </a:blipFill>
        </p:spPr>
        <p:txBody>
          <a:bodyPr wrap="square" rtlCol="0">
            <a:spAutoFit/>
          </a:bodyPr>
          <a:lstStyle/>
          <a:p>
            <a:r>
              <a:rPr lang="es-ES_tradnl" sz="1200" dirty="0" smtClean="0"/>
              <a:t>También puede ser útil  para buscar amigos de tiempos pasados, así como para facilitarnos el trabajo. A muchas personas esto último les parecerá raro pero las redes sociales no solo sirven para pasar el tiempo, visitar perfiles ajenos o competir para tener el mayor numero de “amigos”, sino que también pueden constituir una herramienta muy útil para trabajar, ya que la comunicación instantánea con cualquier persona y en cualquier momento que nos ofrecen estas plataformas, nos puede ayudar a resolver, por ejemplo, cualquier problema o duda en cualquier momento, intercambiar información o compartir documentos. Dicho esto, según parece, a simple vista las redes sociales no tienen ningún inconveniente ni problema, nos ayudan a trabajar así como a recuperar el contacto con  viejos amigos, nos permiten divertirnos o informarnos, pero realmente un mal uso de las redes sociales o un mal conocimiento de su funcionamiento pueden ocasionar problemas o un cierto “peligro”. Seguramente hemos oído alguna vez en las noticias o leído, escrito en prensa, algún tipo de problema relacionado con alguna de estas plataformas; por ejemplo cómo alguna persona hablaba o chateaba con otra que decía ser un amigo pero al que realmente nunca había visto y al que sin embargo confiaba algún tipo de información de carácter personal, y finalmente no era quien decía ser. </a:t>
            </a:r>
            <a:endParaRPr lang="es-ES" sz="1200" dirty="0" smtClean="0"/>
          </a:p>
          <a:p>
            <a:r>
              <a:rPr lang="es-ES_tradnl" sz="1200" dirty="0" smtClean="0"/>
              <a:t> </a:t>
            </a:r>
            <a:endParaRPr lang="es-ES" sz="1200" dirty="0" smtClean="0"/>
          </a:p>
        </p:txBody>
      </p:sp>
      <p:cxnSp>
        <p:nvCxnSpPr>
          <p:cNvPr id="20" name="19 Conector recto"/>
          <p:cNvCxnSpPr/>
          <p:nvPr/>
        </p:nvCxnSpPr>
        <p:spPr>
          <a:xfrm>
            <a:off x="3861048" y="992560"/>
            <a:ext cx="0" cy="8496944"/>
          </a:xfrm>
          <a:prstGeom prst="line">
            <a:avLst/>
          </a:prstGeom>
        </p:spPr>
        <p:style>
          <a:lnRef idx="2">
            <a:schemeClr val="dk1"/>
          </a:lnRef>
          <a:fillRef idx="0">
            <a:schemeClr val="dk1"/>
          </a:fillRef>
          <a:effectRef idx="1">
            <a:schemeClr val="dk1"/>
          </a:effectRef>
          <a:fontRef idx="minor">
            <a:schemeClr val="tx1"/>
          </a:fontRef>
        </p:style>
      </p:cxnSp>
      <p:sp>
        <p:nvSpPr>
          <p:cNvPr id="8" name="7 Marcador de número de diapositiva"/>
          <p:cNvSpPr>
            <a:spLocks noGrp="1"/>
          </p:cNvSpPr>
          <p:nvPr>
            <p:ph type="sldNum" sz="quarter" idx="12"/>
          </p:nvPr>
        </p:nvSpPr>
        <p:spPr/>
        <p:txBody>
          <a:bodyPr/>
          <a:lstStyle/>
          <a:p>
            <a:fld id="{53FF9DDD-FA5F-4E02-AC28-2693DAB04EF4}" type="slidenum">
              <a:rPr lang="es-ES" smtClean="0"/>
              <a:pPr/>
              <a:t>28</a:t>
            </a:fld>
            <a:endParaRPr lang="es-E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2592288" cy="461665"/>
          </a:xfrm>
          <a:prstGeom prst="rect">
            <a:avLst/>
          </a:prstGeom>
          <a:noFill/>
        </p:spPr>
        <p:txBody>
          <a:bodyPr wrap="square" rtlCol="0">
            <a:spAutoFit/>
          </a:bodyPr>
          <a:lstStyle/>
          <a:p>
            <a:r>
              <a:rPr lang="es-ES" sz="2400" dirty="0" smtClean="0">
                <a:solidFill>
                  <a:srgbClr val="C00000"/>
                </a:solidFill>
                <a:latin typeface="+mj-lt"/>
              </a:rPr>
              <a:t>Índice:</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Marcador de número de diapositiva"/>
          <p:cNvSpPr>
            <a:spLocks noGrp="1"/>
          </p:cNvSpPr>
          <p:nvPr>
            <p:ph type="sldNum" sz="quarter" idx="12"/>
          </p:nvPr>
        </p:nvSpPr>
        <p:spPr/>
        <p:txBody>
          <a:bodyPr/>
          <a:lstStyle/>
          <a:p>
            <a:fld id="{53FF9DDD-FA5F-4E02-AC28-2693DAB04EF4}" type="slidenum">
              <a:rPr lang="es-ES" smtClean="0"/>
              <a:pPr/>
              <a:t>2</a:t>
            </a:fld>
            <a:endParaRPr lang="es-ES"/>
          </a:p>
        </p:txBody>
      </p:sp>
      <p:sp>
        <p:nvSpPr>
          <p:cNvPr id="7" name="6 CuadroTexto"/>
          <p:cNvSpPr txBox="1"/>
          <p:nvPr/>
        </p:nvSpPr>
        <p:spPr>
          <a:xfrm>
            <a:off x="908720" y="848544"/>
            <a:ext cx="5472608" cy="8925520"/>
          </a:xfrm>
          <a:prstGeom prst="rect">
            <a:avLst/>
          </a:prstGeom>
          <a:noFill/>
        </p:spPr>
        <p:txBody>
          <a:bodyPr wrap="square" rtlCol="0">
            <a:spAutoFit/>
          </a:bodyPr>
          <a:lstStyle/>
          <a:p>
            <a:r>
              <a:rPr lang="es-ES" sz="1400" dirty="0" smtClean="0"/>
              <a:t>3. </a:t>
            </a:r>
            <a:r>
              <a:rPr lang="es-ES" sz="1400" dirty="0" smtClean="0">
                <a:hlinkClick r:id="rId3" action="ppaction://hlinksldjump"/>
              </a:rPr>
              <a:t>1ºB, </a:t>
            </a:r>
            <a:r>
              <a:rPr lang="es-ES" sz="1400" dirty="0" err="1" smtClean="0">
                <a:hlinkClick r:id="rId3" action="ppaction://hlinksldjump"/>
              </a:rPr>
              <a:t>Sans</a:t>
            </a:r>
            <a:r>
              <a:rPr lang="es-ES" sz="1400" dirty="0" smtClean="0">
                <a:hlinkClick r:id="rId3" action="ppaction://hlinksldjump"/>
              </a:rPr>
              <a:t> </a:t>
            </a:r>
            <a:r>
              <a:rPr lang="es-ES" sz="1400" dirty="0" err="1" smtClean="0">
                <a:hlinkClick r:id="rId3" action="ppaction://hlinksldjump"/>
              </a:rPr>
              <a:t>frontières</a:t>
            </a:r>
            <a:endParaRPr lang="es-ES" sz="1400" dirty="0" smtClean="0"/>
          </a:p>
          <a:p>
            <a:endParaRPr lang="es-ES" sz="1400" dirty="0" smtClean="0"/>
          </a:p>
          <a:p>
            <a:r>
              <a:rPr lang="es-ES" sz="1400" dirty="0" smtClean="0"/>
              <a:t>6. </a:t>
            </a:r>
            <a:r>
              <a:rPr lang="es-ES" sz="1400" dirty="0" err="1" smtClean="0">
                <a:hlinkClick r:id="rId4" action="ppaction://hlinksldjump"/>
              </a:rPr>
              <a:t>Nous</a:t>
            </a:r>
            <a:r>
              <a:rPr lang="es-ES" sz="1400" dirty="0" smtClean="0">
                <a:hlinkClick r:id="rId4" action="ppaction://hlinksldjump"/>
              </a:rPr>
              <a:t> 1ºA/C !!!!!!.</a:t>
            </a:r>
            <a:r>
              <a:rPr lang="es-ES" sz="1400" dirty="0" err="1" smtClean="0">
                <a:hlinkClick r:id="rId4" action="ppaction://hlinksldjump"/>
              </a:rPr>
              <a:t>fr</a:t>
            </a:r>
            <a:endParaRPr lang="es-ES" sz="1400" dirty="0" smtClean="0"/>
          </a:p>
          <a:p>
            <a:endParaRPr lang="es-ES" sz="1400" dirty="0" smtClean="0"/>
          </a:p>
          <a:p>
            <a:r>
              <a:rPr lang="es-ES" sz="1400" dirty="0" smtClean="0"/>
              <a:t>8. </a:t>
            </a:r>
            <a:r>
              <a:rPr lang="es-ES" sz="1400" dirty="0" err="1" smtClean="0">
                <a:hlinkClick r:id="rId5" action="ppaction://hlinksldjump"/>
              </a:rPr>
              <a:t>Ici</a:t>
            </a:r>
            <a:r>
              <a:rPr lang="es-ES" sz="1400" dirty="0" smtClean="0">
                <a:hlinkClick r:id="rId5" action="ppaction://hlinksldjump"/>
              </a:rPr>
              <a:t> 2ºB</a:t>
            </a:r>
            <a:endParaRPr lang="es-ES" sz="1400" dirty="0" smtClean="0"/>
          </a:p>
          <a:p>
            <a:endParaRPr lang="es-ES" sz="1400" dirty="0" smtClean="0"/>
          </a:p>
          <a:p>
            <a:r>
              <a:rPr lang="es-ES" sz="1400" dirty="0" smtClean="0"/>
              <a:t>11. </a:t>
            </a:r>
            <a:r>
              <a:rPr lang="es-ES" sz="1400" dirty="0" err="1" smtClean="0">
                <a:hlinkClick r:id="rId6" action="ppaction://hlinksldjump"/>
              </a:rPr>
              <a:t>Twiter-crêpes</a:t>
            </a:r>
            <a:endParaRPr lang="es-ES" sz="1400" dirty="0" smtClean="0"/>
          </a:p>
          <a:p>
            <a:endParaRPr lang="es-ES" sz="1400" dirty="0" smtClean="0"/>
          </a:p>
          <a:p>
            <a:r>
              <a:rPr lang="es-ES" sz="1400" dirty="0" smtClean="0"/>
              <a:t>14. </a:t>
            </a:r>
            <a:r>
              <a:rPr lang="es-ES" sz="1400" dirty="0" smtClean="0">
                <a:hlinkClick r:id="rId7" action="ppaction://hlinksldjump"/>
              </a:rPr>
              <a:t>Mi estancia como auxiliar de francés en el IES Leopoldo Cano</a:t>
            </a:r>
            <a:endParaRPr lang="es-ES" sz="1400" dirty="0" smtClean="0"/>
          </a:p>
          <a:p>
            <a:endParaRPr lang="es-ES" sz="1400" dirty="0" smtClean="0"/>
          </a:p>
          <a:p>
            <a:r>
              <a:rPr lang="es-ES" sz="1400" dirty="0" smtClean="0"/>
              <a:t>15. </a:t>
            </a:r>
            <a:r>
              <a:rPr lang="es-ES" sz="1400" dirty="0" smtClean="0">
                <a:hlinkClick r:id="rId8" action="ppaction://hlinksldjump"/>
              </a:rPr>
              <a:t>My </a:t>
            </a:r>
            <a:r>
              <a:rPr lang="es-ES" sz="1400" dirty="0" err="1" smtClean="0">
                <a:hlinkClick r:id="rId8" action="ppaction://hlinksldjump"/>
              </a:rPr>
              <a:t>Journey</a:t>
            </a:r>
            <a:r>
              <a:rPr lang="es-ES" sz="1400" dirty="0" smtClean="0">
                <a:hlinkClick r:id="rId8" action="ppaction://hlinksldjump"/>
              </a:rPr>
              <a:t> in </a:t>
            </a:r>
            <a:r>
              <a:rPr lang="es-ES" sz="1400" dirty="0" err="1" smtClean="0">
                <a:hlinkClick r:id="rId8" action="ppaction://hlinksldjump"/>
              </a:rPr>
              <a:t>Africa</a:t>
            </a:r>
            <a:endParaRPr lang="es-ES" sz="1400" dirty="0" smtClean="0"/>
          </a:p>
          <a:p>
            <a:endParaRPr lang="es-ES" sz="1400" dirty="0" smtClean="0"/>
          </a:p>
          <a:p>
            <a:r>
              <a:rPr lang="es-ES" sz="1400" dirty="0" smtClean="0"/>
              <a:t>16. </a:t>
            </a:r>
            <a:r>
              <a:rPr lang="es-ES" sz="1400" dirty="0" smtClean="0">
                <a:hlinkClick r:id="rId9" action="ppaction://hlinksldjump"/>
              </a:rPr>
              <a:t>Olimpiada matemática. Concurso de carteles</a:t>
            </a:r>
            <a:endParaRPr lang="es-ES" sz="1400" dirty="0" smtClean="0"/>
          </a:p>
          <a:p>
            <a:endParaRPr lang="es-ES" sz="1400" dirty="0" smtClean="0"/>
          </a:p>
          <a:p>
            <a:r>
              <a:rPr lang="es-ES" sz="1400" dirty="0" smtClean="0"/>
              <a:t>17. </a:t>
            </a:r>
            <a:r>
              <a:rPr lang="es-ES" sz="1400" dirty="0" smtClean="0">
                <a:hlinkClick r:id="rId10" action="ppaction://hlinksldjump"/>
              </a:rPr>
              <a:t>64 casillas</a:t>
            </a:r>
            <a:endParaRPr lang="es-ES" sz="1400" dirty="0" smtClean="0"/>
          </a:p>
          <a:p>
            <a:endParaRPr lang="es-ES" sz="1400" dirty="0" smtClean="0"/>
          </a:p>
          <a:p>
            <a:r>
              <a:rPr lang="es-ES" sz="1400" dirty="0" smtClean="0"/>
              <a:t>18. </a:t>
            </a:r>
            <a:r>
              <a:rPr lang="es-ES" sz="1400" dirty="0" smtClean="0">
                <a:hlinkClick r:id="rId11" action="ppaction://hlinksldjump"/>
              </a:rPr>
              <a:t>Retos matemáticos</a:t>
            </a:r>
            <a:endParaRPr lang="es-ES" sz="1400" dirty="0" smtClean="0"/>
          </a:p>
          <a:p>
            <a:endParaRPr lang="es-ES" sz="1400" dirty="0" smtClean="0"/>
          </a:p>
          <a:p>
            <a:r>
              <a:rPr lang="es-ES" sz="1400" dirty="0" smtClean="0"/>
              <a:t>19. </a:t>
            </a:r>
            <a:r>
              <a:rPr lang="es-ES" sz="1400" dirty="0" smtClean="0">
                <a:hlinkClick r:id="rId12" action="ppaction://hlinksldjump"/>
              </a:rPr>
              <a:t>Geisha</a:t>
            </a:r>
            <a:endParaRPr lang="es-ES" sz="1400" dirty="0" smtClean="0"/>
          </a:p>
          <a:p>
            <a:endParaRPr lang="es-ES" sz="1400" dirty="0" smtClean="0"/>
          </a:p>
          <a:p>
            <a:r>
              <a:rPr lang="es-ES" sz="1400" dirty="0" smtClean="0"/>
              <a:t>20. </a:t>
            </a:r>
            <a:r>
              <a:rPr lang="es-ES" sz="1400" dirty="0" smtClean="0">
                <a:hlinkClick r:id="rId13" action="ppaction://hlinksldjump"/>
              </a:rPr>
              <a:t>La </a:t>
            </a:r>
            <a:r>
              <a:rPr lang="es-ES" sz="1400" dirty="0" err="1" smtClean="0">
                <a:hlinkClick r:id="rId13" action="ppaction://hlinksldjump"/>
              </a:rPr>
              <a:t>Chandeleur</a:t>
            </a:r>
            <a:endParaRPr lang="es-ES" sz="1400" dirty="0" smtClean="0"/>
          </a:p>
          <a:p>
            <a:endParaRPr lang="es-ES" sz="1400" dirty="0" smtClean="0"/>
          </a:p>
          <a:p>
            <a:r>
              <a:rPr lang="es-ES" sz="1400" dirty="0" smtClean="0"/>
              <a:t>22. </a:t>
            </a:r>
            <a:r>
              <a:rPr lang="es-ES" sz="1400" dirty="0" smtClean="0">
                <a:hlinkClick r:id="rId14" action="ppaction://hlinksldjump"/>
              </a:rPr>
              <a:t>Viaje a Francia: Pont </a:t>
            </a:r>
            <a:r>
              <a:rPr lang="es-ES" sz="1400" dirty="0" err="1" smtClean="0">
                <a:hlinkClick r:id="rId14" action="ppaction://hlinksldjump"/>
              </a:rPr>
              <a:t>L’Abée</a:t>
            </a:r>
            <a:r>
              <a:rPr lang="es-ES" sz="1400" dirty="0" smtClean="0">
                <a:hlinkClick r:id="rId14" action="ppaction://hlinksldjump"/>
              </a:rPr>
              <a:t> 2012</a:t>
            </a:r>
            <a:endParaRPr lang="es-ES" sz="1400" dirty="0" smtClean="0"/>
          </a:p>
          <a:p>
            <a:endParaRPr lang="es-ES" sz="1400" dirty="0" smtClean="0"/>
          </a:p>
          <a:p>
            <a:r>
              <a:rPr lang="es-ES" sz="1400" dirty="0" smtClean="0"/>
              <a:t>26. </a:t>
            </a:r>
            <a:r>
              <a:rPr lang="es-ES" sz="1400" dirty="0" smtClean="0">
                <a:hlinkClick r:id="rId15" action="ppaction://hlinksldjump"/>
              </a:rPr>
              <a:t>La revolución internauta</a:t>
            </a:r>
            <a:endParaRPr lang="es-ES" sz="1400" dirty="0" smtClean="0"/>
          </a:p>
          <a:p>
            <a:endParaRPr lang="es-ES" sz="1400" dirty="0" smtClean="0"/>
          </a:p>
          <a:p>
            <a:r>
              <a:rPr lang="es-ES" sz="1400" dirty="0" smtClean="0"/>
              <a:t>28. </a:t>
            </a:r>
            <a:r>
              <a:rPr lang="es-ES" sz="1400" dirty="0" smtClean="0">
                <a:hlinkClick r:id="rId16" action="ppaction://hlinksldjump"/>
              </a:rPr>
              <a:t>Las redes sociales</a:t>
            </a:r>
            <a:endParaRPr lang="es-ES" sz="1400" dirty="0" smtClean="0"/>
          </a:p>
          <a:p>
            <a:endParaRPr lang="es-ES" sz="1400" dirty="0" smtClean="0"/>
          </a:p>
          <a:p>
            <a:r>
              <a:rPr lang="es-ES" sz="1400" dirty="0" smtClean="0"/>
              <a:t>30. </a:t>
            </a:r>
            <a:r>
              <a:rPr lang="es-ES" sz="1400" dirty="0" smtClean="0">
                <a:hlinkClick r:id="rId17" action="ppaction://hlinksldjump"/>
              </a:rPr>
              <a:t>My </a:t>
            </a:r>
            <a:r>
              <a:rPr lang="es-ES" sz="1400" dirty="0" err="1" smtClean="0">
                <a:hlinkClick r:id="rId17" action="ppaction://hlinksldjump"/>
              </a:rPr>
              <a:t>trip</a:t>
            </a:r>
            <a:r>
              <a:rPr lang="es-ES" sz="1400" dirty="0" smtClean="0">
                <a:hlinkClick r:id="rId17" action="ppaction://hlinksldjump"/>
              </a:rPr>
              <a:t> </a:t>
            </a:r>
            <a:r>
              <a:rPr lang="es-ES" sz="1400" dirty="0" err="1" smtClean="0">
                <a:hlinkClick r:id="rId17" action="ppaction://hlinksldjump"/>
              </a:rPr>
              <a:t>to</a:t>
            </a:r>
            <a:r>
              <a:rPr lang="es-ES" sz="1400" dirty="0" smtClean="0">
                <a:hlinkClick r:id="rId17" action="ppaction://hlinksldjump"/>
              </a:rPr>
              <a:t> </a:t>
            </a:r>
            <a:r>
              <a:rPr lang="es-ES" sz="1400" dirty="0" err="1" smtClean="0">
                <a:hlinkClick r:id="rId17" action="ppaction://hlinksldjump"/>
              </a:rPr>
              <a:t>the</a:t>
            </a:r>
            <a:r>
              <a:rPr lang="es-ES" sz="1400" dirty="0" smtClean="0">
                <a:hlinkClick r:id="rId17" action="ppaction://hlinksldjump"/>
              </a:rPr>
              <a:t> </a:t>
            </a:r>
            <a:r>
              <a:rPr lang="es-ES" sz="1400" dirty="0" err="1" smtClean="0">
                <a:hlinkClick r:id="rId17" action="ppaction://hlinksldjump"/>
              </a:rPr>
              <a:t>Netherlands</a:t>
            </a:r>
            <a:endParaRPr lang="es-ES" sz="1400" dirty="0" smtClean="0"/>
          </a:p>
          <a:p>
            <a:endParaRPr lang="es-ES" sz="1400" dirty="0" smtClean="0"/>
          </a:p>
          <a:p>
            <a:r>
              <a:rPr lang="es-ES" sz="1400" dirty="0" smtClean="0"/>
              <a:t>31. </a:t>
            </a:r>
            <a:r>
              <a:rPr lang="es-ES" sz="1400" dirty="0" smtClean="0">
                <a:hlinkClick r:id="rId18" action="ppaction://hlinksldjump"/>
              </a:rPr>
              <a:t>Valladolid-</a:t>
            </a:r>
            <a:r>
              <a:rPr lang="es-ES" sz="1400" dirty="0" err="1" smtClean="0">
                <a:hlinkClick r:id="rId18" action="ppaction://hlinksldjump"/>
              </a:rPr>
              <a:t>Sittard</a:t>
            </a:r>
            <a:r>
              <a:rPr lang="es-ES" sz="1400" dirty="0" smtClean="0">
                <a:hlinkClick r:id="rId18" action="ppaction://hlinksldjump"/>
              </a:rPr>
              <a:t>. Nuestra experiencia en Holanda</a:t>
            </a:r>
            <a:endParaRPr lang="es-ES" sz="1400" dirty="0" smtClean="0"/>
          </a:p>
          <a:p>
            <a:endParaRPr lang="es-ES" sz="1400" dirty="0" smtClean="0"/>
          </a:p>
          <a:p>
            <a:r>
              <a:rPr lang="es-ES" sz="1400" dirty="0" smtClean="0"/>
              <a:t>33. </a:t>
            </a:r>
            <a:r>
              <a:rPr lang="es-ES" sz="1400" dirty="0" smtClean="0">
                <a:hlinkClick r:id="rId19" action="ppaction://hlinksldjump"/>
              </a:rPr>
              <a:t>4º </a:t>
            </a:r>
            <a:r>
              <a:rPr lang="es-ES" sz="1400" dirty="0" err="1" smtClean="0">
                <a:hlinkClick r:id="rId19" action="ppaction://hlinksldjump"/>
              </a:rPr>
              <a:t>Year</a:t>
            </a:r>
            <a:r>
              <a:rPr lang="es-ES" sz="1400" dirty="0" smtClean="0">
                <a:hlinkClick r:id="rId19" action="ppaction://hlinksldjump"/>
              </a:rPr>
              <a:t> </a:t>
            </a:r>
            <a:r>
              <a:rPr lang="es-ES" sz="1400" dirty="0" err="1" smtClean="0">
                <a:hlinkClick r:id="rId19" action="ppaction://hlinksldjump"/>
              </a:rPr>
              <a:t>Diversification</a:t>
            </a:r>
            <a:r>
              <a:rPr lang="es-ES" sz="1400" dirty="0" smtClean="0">
                <a:hlinkClick r:id="rId19" action="ppaction://hlinksldjump"/>
              </a:rPr>
              <a:t> </a:t>
            </a:r>
            <a:r>
              <a:rPr lang="es-ES" sz="1400" dirty="0" err="1" smtClean="0">
                <a:hlinkClick r:id="rId19" action="ppaction://hlinksldjump"/>
              </a:rPr>
              <a:t>goes</a:t>
            </a:r>
            <a:r>
              <a:rPr lang="es-ES" sz="1400" dirty="0" smtClean="0">
                <a:hlinkClick r:id="rId19" action="ppaction://hlinksldjump"/>
              </a:rPr>
              <a:t> </a:t>
            </a:r>
            <a:r>
              <a:rPr lang="es-ES" sz="1400" dirty="0" err="1" smtClean="0">
                <a:hlinkClick r:id="rId19" action="ppaction://hlinksldjump"/>
              </a:rPr>
              <a:t>around</a:t>
            </a:r>
            <a:r>
              <a:rPr lang="es-ES" sz="1400" dirty="0" smtClean="0">
                <a:hlinkClick r:id="rId19" action="ppaction://hlinksldjump"/>
              </a:rPr>
              <a:t> </a:t>
            </a:r>
            <a:r>
              <a:rPr lang="es-ES" sz="1400" dirty="0" err="1" smtClean="0">
                <a:hlinkClick r:id="rId19" action="ppaction://hlinksldjump"/>
              </a:rPr>
              <a:t>the</a:t>
            </a:r>
            <a:r>
              <a:rPr lang="es-ES" sz="1400" dirty="0" smtClean="0">
                <a:hlinkClick r:id="rId19" action="ppaction://hlinksldjump"/>
              </a:rPr>
              <a:t> </a:t>
            </a:r>
            <a:r>
              <a:rPr lang="es-ES" sz="1400" dirty="0" err="1" smtClean="0">
                <a:hlinkClick r:id="rId19" action="ppaction://hlinksldjump"/>
              </a:rPr>
              <a:t>world</a:t>
            </a:r>
            <a:endParaRPr lang="es-ES" sz="1400" dirty="0" smtClean="0"/>
          </a:p>
          <a:p>
            <a:endParaRPr lang="es-ES" sz="1400" dirty="0" smtClean="0"/>
          </a:p>
          <a:p>
            <a:r>
              <a:rPr lang="es-ES" sz="1400" dirty="0" smtClean="0"/>
              <a:t>36. </a:t>
            </a:r>
            <a:r>
              <a:rPr lang="es-ES" sz="1400" dirty="0" err="1" smtClean="0">
                <a:hlinkClick r:id="rId20" action="ppaction://hlinksldjump"/>
              </a:rPr>
              <a:t>English</a:t>
            </a:r>
            <a:r>
              <a:rPr lang="es-ES" sz="1400" dirty="0" smtClean="0">
                <a:hlinkClick r:id="rId20" action="ppaction://hlinksldjump"/>
              </a:rPr>
              <a:t> </a:t>
            </a:r>
            <a:r>
              <a:rPr lang="es-ES" sz="1400" dirty="0" err="1" smtClean="0">
                <a:hlinkClick r:id="rId20" action="ppaction://hlinksldjump"/>
              </a:rPr>
              <a:t>puzzles</a:t>
            </a:r>
            <a:endParaRPr lang="es-ES" sz="1400" dirty="0" smtClean="0"/>
          </a:p>
          <a:p>
            <a:endParaRPr lang="es-ES" sz="1400" dirty="0" smtClean="0"/>
          </a:p>
          <a:p>
            <a:r>
              <a:rPr lang="es-ES" sz="1400" dirty="0" smtClean="0"/>
              <a:t>39. </a:t>
            </a:r>
            <a:r>
              <a:rPr lang="es-ES" sz="1400" dirty="0" smtClean="0">
                <a:hlinkClick r:id="rId21" action="ppaction://hlinksldjump"/>
              </a:rPr>
              <a:t>Breve reseña jornadas de orientación</a:t>
            </a:r>
            <a:endParaRPr lang="es-ES" sz="1400" dirty="0" smtClean="0"/>
          </a:p>
          <a:p>
            <a:endParaRPr lang="es-ES" sz="1400" dirty="0" smtClean="0"/>
          </a:p>
          <a:p>
            <a:r>
              <a:rPr lang="es-ES" sz="1400" dirty="0" smtClean="0"/>
              <a:t>40. </a:t>
            </a:r>
            <a:r>
              <a:rPr lang="es-ES" sz="1400" dirty="0" smtClean="0">
                <a:hlinkClick r:id="rId22" action="ppaction://hlinksldjump"/>
              </a:rPr>
              <a:t>Reflexiones</a:t>
            </a:r>
            <a:endParaRPr lang="es-ES" sz="1400" dirty="0" smtClean="0"/>
          </a:p>
          <a:p>
            <a:endParaRPr lang="es-ES" sz="1400" dirty="0" smtClean="0"/>
          </a:p>
          <a:p>
            <a:r>
              <a:rPr lang="es-ES" sz="1400" dirty="0" smtClean="0"/>
              <a:t>41. </a:t>
            </a:r>
            <a:r>
              <a:rPr lang="es-ES" sz="1400" dirty="0" smtClean="0">
                <a:hlinkClick r:id="rId23" action="ppaction://hlinksldjump"/>
              </a:rPr>
              <a:t>Soluciones pasatiempos</a:t>
            </a:r>
            <a:endParaRPr lang="es-ES" sz="14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1" name="Picture 5"/>
          <p:cNvPicPr>
            <a:picLocks noChangeAspect="1" noChangeArrowheads="1"/>
          </p:cNvPicPr>
          <p:nvPr/>
        </p:nvPicPr>
        <p:blipFill>
          <a:blip r:embed="rId3" cstate="print"/>
          <a:srcRect/>
          <a:stretch>
            <a:fillRect/>
          </a:stretch>
        </p:blipFill>
        <p:spPr bwMode="auto">
          <a:xfrm>
            <a:off x="5577408" y="5601072"/>
            <a:ext cx="1280592" cy="1280592"/>
          </a:xfrm>
          <a:prstGeom prst="rect">
            <a:avLst/>
          </a:prstGeom>
          <a:noFill/>
          <a:ln w="9525">
            <a:noFill/>
            <a:miter lim="800000"/>
            <a:headEnd/>
            <a:tailEnd/>
          </a:ln>
        </p:spPr>
      </p:pic>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La redes sociales, por Carla Oliveros, 1º Bach</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16 CuadroTexto"/>
          <p:cNvSpPr txBox="1"/>
          <p:nvPr/>
        </p:nvSpPr>
        <p:spPr>
          <a:xfrm>
            <a:off x="1556792" y="1064568"/>
            <a:ext cx="5301208" cy="4154984"/>
          </a:xfrm>
          <a:prstGeom prst="rect">
            <a:avLst/>
          </a:prstGeom>
          <a:blipFill>
            <a:blip r:embed="rId4" cstate="print">
              <a:duotone>
                <a:schemeClr val="bg2">
                  <a:shade val="45000"/>
                  <a:satMod val="135000"/>
                </a:schemeClr>
                <a:prstClr val="white"/>
              </a:duotone>
            </a:blip>
            <a:tile tx="0" ty="0" sx="100000" sy="100000" flip="none" algn="tl"/>
          </a:blipFill>
        </p:spPr>
        <p:txBody>
          <a:bodyPr wrap="square" rtlCol="0">
            <a:spAutoFit/>
          </a:bodyPr>
          <a:lstStyle/>
          <a:p>
            <a:r>
              <a:rPr lang="es-ES_tradnl" sz="1200" dirty="0" smtClean="0"/>
              <a:t>Este tipo de problemas se pueden producir, a pesar de que al entrar en estas plataformas de Internet debemos pasar un registro previo para entrar a formar parte de ellas. En este registro aparecen diferentes apartados que debemos rellenar y en los que exponemos diferentes datos de carácter personal, que quedan grabados y guardados en la plataforma y que, si no garantizamos ningún tipo de privacidad, quedan a la vista de todos y pueden ser utilizados por los administradores de la plataforma a su voluntad. Otro problema que puede afectar a los usuarios es la suplantación de identidad por parte de otros. Aunque para entrar en una red social cada persona tiene un nombre de usuario y una contraseña, debido a los grandes avances de la tecnología, cualquier persona con los conocimientos informáticos necesarios puede averiguar nuestra contraseña o clave de acceso y suplantar nuestra identidad o acceder a ciertos datos  invadiendo así nuestra intimidad. Por otra parte, la información que exponemos no sólo puede ser utilizada por segundas o terceras personas, sino que además no sabemos a ciencia cierta cómo pueden utilizar los dueños de la plataforma nuestra información privada y todos nuestros datos personales que hemos confiado a la plataforma. Normalmente, ya sea por el tiempo que es necesario emplear o sólo por el mero aburrimiento, no se suele leer “la letra pequeña” que aparece en el registro, y directamente se aceptan las condiciones que nos ofrecen pero ¿sabemos realmente hasta qué punto pueden llegar a utilizar nuestros datos y para qué fines? </a:t>
            </a:r>
            <a:endParaRPr lang="es-ES" sz="1200" dirty="0" smtClean="0"/>
          </a:p>
        </p:txBody>
      </p:sp>
      <p:sp>
        <p:nvSpPr>
          <p:cNvPr id="7" name="6 CuadroTexto"/>
          <p:cNvSpPr txBox="1"/>
          <p:nvPr/>
        </p:nvSpPr>
        <p:spPr>
          <a:xfrm>
            <a:off x="260648" y="5601072"/>
            <a:ext cx="5301208" cy="3785652"/>
          </a:xfrm>
          <a:prstGeom prst="rect">
            <a:avLst/>
          </a:prstGeom>
          <a:blipFill>
            <a:blip r:embed="rId4" cstate="print">
              <a:duotone>
                <a:schemeClr val="bg2">
                  <a:shade val="45000"/>
                  <a:satMod val="135000"/>
                </a:schemeClr>
                <a:prstClr val="white"/>
              </a:duotone>
            </a:blip>
            <a:tile tx="0" ty="0" sx="100000" sy="100000" flip="none" algn="tl"/>
          </a:blipFill>
        </p:spPr>
        <p:txBody>
          <a:bodyPr wrap="square" rtlCol="0">
            <a:spAutoFit/>
          </a:bodyPr>
          <a:lstStyle/>
          <a:p>
            <a:r>
              <a:rPr lang="es-ES_tradnl" sz="1200" dirty="0" smtClean="0"/>
              <a:t>En mi opinión, se debería exigir a los dueños de las redes sociales un derecho a la intimidad y una protección real de nuestros datos. ¿Hasta qué punto estamos controlados? Los diferentes dirigentes de estos sitios web conocen perfectamente de qué hora a qué hora entramos, qué vemos, qué o a quién visitamos, incluso pueden acceder a nuestra diferentes conversaciones, que supuestamente son privadas. Todo esto pone de manifiesto que las redes sociales realmente no son una red privada como hacen creer, ya que ellos mismos pueden utilizar nuestros datos, fotos, y otro tipo de información de carácter personal con fines muy diversos. Por todos estos motivos, se debe tener un cuidado especial con los datos que exponemos en las redes sociales. Ante todo lo explicado anteriormente, estos canales de comunicación como son las redes sociales, en mi opinión constituyen una herramienta que puede resultar muy útil para el trabajo, para relacionarse o como entretenimiento si se hace un buen uso de ellas y de una forma responsable. Pero también debemos tener en cuenta que no todo pueden ser ventajas cuando no se conoce su funcionamiento o cuando aún conociéndolo no se tiene el cuidado necesario, y esto puede ocasionar un peligro real.  Finalmente, ante todo no debemos olvidar que todos tenemos un derecho a la intimidad y a la privacidad y éstas tienen que ser respetadas y no pueden ser vulneradas por otras personas.</a:t>
            </a:r>
            <a:endParaRPr lang="es-ES" sz="1200" dirty="0"/>
          </a:p>
        </p:txBody>
      </p:sp>
      <p:pic>
        <p:nvPicPr>
          <p:cNvPr id="70658" name="Picture 2"/>
          <p:cNvPicPr>
            <a:picLocks noChangeAspect="1" noChangeArrowheads="1"/>
          </p:cNvPicPr>
          <p:nvPr/>
        </p:nvPicPr>
        <p:blipFill>
          <a:blip r:embed="rId5" cstate="print"/>
          <a:srcRect/>
          <a:stretch>
            <a:fillRect/>
          </a:stretch>
        </p:blipFill>
        <p:spPr bwMode="auto">
          <a:xfrm>
            <a:off x="188640" y="1064568"/>
            <a:ext cx="1143570" cy="1143570"/>
          </a:xfrm>
          <a:prstGeom prst="rect">
            <a:avLst/>
          </a:prstGeom>
          <a:noFill/>
          <a:ln w="9525">
            <a:noFill/>
            <a:miter lim="800000"/>
            <a:headEnd/>
            <a:tailEnd/>
          </a:ln>
        </p:spPr>
      </p:pic>
      <p:pic>
        <p:nvPicPr>
          <p:cNvPr id="70659" name="Picture 3"/>
          <p:cNvPicPr>
            <a:picLocks noChangeAspect="1" noChangeArrowheads="1"/>
          </p:cNvPicPr>
          <p:nvPr/>
        </p:nvPicPr>
        <p:blipFill>
          <a:blip r:embed="rId6" cstate="print"/>
          <a:srcRect/>
          <a:stretch>
            <a:fillRect/>
          </a:stretch>
        </p:blipFill>
        <p:spPr bwMode="auto">
          <a:xfrm>
            <a:off x="188640" y="2504728"/>
            <a:ext cx="1354832" cy="1354832"/>
          </a:xfrm>
          <a:prstGeom prst="rect">
            <a:avLst/>
          </a:prstGeom>
          <a:noFill/>
          <a:ln w="9525">
            <a:noFill/>
            <a:miter lim="800000"/>
            <a:headEnd/>
            <a:tailEnd/>
          </a:ln>
        </p:spPr>
      </p:pic>
      <p:pic>
        <p:nvPicPr>
          <p:cNvPr id="70660" name="Picture 4"/>
          <p:cNvPicPr>
            <a:picLocks noChangeAspect="1" noChangeArrowheads="1"/>
          </p:cNvPicPr>
          <p:nvPr/>
        </p:nvPicPr>
        <p:blipFill>
          <a:blip r:embed="rId7" cstate="print"/>
          <a:srcRect/>
          <a:stretch>
            <a:fillRect/>
          </a:stretch>
        </p:blipFill>
        <p:spPr bwMode="auto">
          <a:xfrm>
            <a:off x="188640" y="4088904"/>
            <a:ext cx="1359594" cy="1359594"/>
          </a:xfrm>
          <a:prstGeom prst="rect">
            <a:avLst/>
          </a:prstGeom>
          <a:noFill/>
          <a:ln w="9525">
            <a:noFill/>
            <a:miter lim="800000"/>
            <a:headEnd/>
            <a:tailEnd/>
          </a:ln>
        </p:spPr>
      </p:pic>
      <p:pic>
        <p:nvPicPr>
          <p:cNvPr id="70662" name="Picture 6"/>
          <p:cNvPicPr>
            <a:picLocks noChangeAspect="1" noChangeArrowheads="1"/>
          </p:cNvPicPr>
          <p:nvPr/>
        </p:nvPicPr>
        <p:blipFill>
          <a:blip r:embed="rId8" cstate="print"/>
          <a:srcRect/>
          <a:stretch>
            <a:fillRect/>
          </a:stretch>
        </p:blipFill>
        <p:spPr bwMode="auto">
          <a:xfrm>
            <a:off x="5786437" y="7041232"/>
            <a:ext cx="1071563" cy="1071563"/>
          </a:xfrm>
          <a:prstGeom prst="rect">
            <a:avLst/>
          </a:prstGeom>
          <a:noFill/>
          <a:ln w="9525">
            <a:noFill/>
            <a:miter lim="800000"/>
            <a:headEnd/>
            <a:tailEnd/>
          </a:ln>
        </p:spPr>
      </p:pic>
      <p:pic>
        <p:nvPicPr>
          <p:cNvPr id="70663" name="Picture 7"/>
          <p:cNvPicPr>
            <a:picLocks noChangeAspect="1" noChangeArrowheads="1"/>
          </p:cNvPicPr>
          <p:nvPr/>
        </p:nvPicPr>
        <p:blipFill>
          <a:blip r:embed="rId9" cstate="print"/>
          <a:srcRect/>
          <a:stretch>
            <a:fillRect/>
          </a:stretch>
        </p:blipFill>
        <p:spPr bwMode="auto">
          <a:xfrm>
            <a:off x="5786437" y="8481392"/>
            <a:ext cx="1071563" cy="1071563"/>
          </a:xfrm>
          <a:prstGeom prst="rect">
            <a:avLst/>
          </a:prstGeom>
          <a:noFill/>
          <a:ln w="9525">
            <a:noFill/>
            <a:miter lim="800000"/>
            <a:headEnd/>
            <a:tailEnd/>
          </a:ln>
        </p:spPr>
      </p:pic>
      <p:sp>
        <p:nvSpPr>
          <p:cNvPr id="13" name="12 Marcador de número de diapositiva"/>
          <p:cNvSpPr>
            <a:spLocks noGrp="1"/>
          </p:cNvSpPr>
          <p:nvPr>
            <p:ph type="sldNum" sz="quarter" idx="12"/>
          </p:nvPr>
        </p:nvSpPr>
        <p:spPr/>
        <p:txBody>
          <a:bodyPr/>
          <a:lstStyle/>
          <a:p>
            <a:fld id="{53FF9DDD-FA5F-4E02-AC28-2693DAB04EF4}" type="slidenum">
              <a:rPr lang="es-ES" smtClean="0"/>
              <a:pPr/>
              <a:t>29</a:t>
            </a:fld>
            <a:endParaRPr lang="es-E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Valladolid-</a:t>
            </a:r>
            <a:r>
              <a:rPr lang="es-ES" sz="2400" dirty="0" err="1" smtClean="0">
                <a:solidFill>
                  <a:srgbClr val="C00000"/>
                </a:solidFill>
                <a:latin typeface="+mj-lt"/>
              </a:rPr>
              <a:t>Sittard</a:t>
            </a:r>
            <a:r>
              <a:rPr lang="es-ES" sz="2400" dirty="0" smtClean="0">
                <a:solidFill>
                  <a:srgbClr val="C00000"/>
                </a:solidFill>
                <a:latin typeface="+mj-lt"/>
              </a:rPr>
              <a:t>. Nuestra experiencia en Holanda</a:t>
            </a:r>
            <a:endParaRPr lang="es-ES" sz="1400" dirty="0">
              <a:solidFill>
                <a:schemeClr val="accent6">
                  <a:lumMod val="25000"/>
                </a:schemeClr>
              </a:solidFill>
              <a:latin typeface="+mj-lt"/>
            </a:endParaRPr>
          </a:p>
        </p:txBody>
      </p:sp>
      <p:cxnSp>
        <p:nvCxnSpPr>
          <p:cNvPr id="9" name="8 Conector recto"/>
          <p:cNvCxnSpPr/>
          <p:nvPr/>
        </p:nvCxnSpPr>
        <p:spPr>
          <a:xfrm>
            <a:off x="692696" y="920552"/>
            <a:ext cx="6165304"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724227" y="1032172"/>
            <a:ext cx="5976664" cy="8586966"/>
          </a:xfrm>
          <a:prstGeom prst="rect">
            <a:avLst/>
          </a:prstGeom>
          <a:noFill/>
          <a:ln w="12700" cap="sq" cmpd="dbl">
            <a:solidFill>
              <a:schemeClr val="tx1"/>
            </a:solidFill>
          </a:ln>
        </p:spPr>
        <p:txBody>
          <a:bodyPr wrap="square" rtlCol="0">
            <a:spAutoFit/>
          </a:bodyPr>
          <a:lstStyle/>
          <a:p>
            <a:r>
              <a:rPr lang="en-US" sz="1200" b="1" dirty="0" smtClean="0"/>
              <a:t>MY TRIP TO THE NETHERLANDS, by Irene </a:t>
            </a:r>
            <a:r>
              <a:rPr lang="en-US" sz="1200" b="1" dirty="0" err="1" smtClean="0"/>
              <a:t>Calle</a:t>
            </a:r>
            <a:r>
              <a:rPr lang="en-US" sz="1200" b="1" dirty="0" smtClean="0"/>
              <a:t> (1º Bach)</a:t>
            </a:r>
            <a:endParaRPr lang="es-ES" sz="1200" dirty="0" smtClean="0"/>
          </a:p>
          <a:p>
            <a:endParaRPr lang="en-US" sz="1200" dirty="0" smtClean="0"/>
          </a:p>
          <a:p>
            <a:r>
              <a:rPr lang="en-US" sz="1200" dirty="0" smtClean="0"/>
              <a:t>	Trips are exhausting to me, but this time I was so excited that I couldn't sleep.</a:t>
            </a:r>
            <a:endParaRPr lang="es-ES" sz="1200" dirty="0" smtClean="0"/>
          </a:p>
          <a:p>
            <a:r>
              <a:rPr lang="en-US" sz="1200" dirty="0" smtClean="0"/>
              <a:t>	When we arrived at the airport, our exchanges were waiting for us and we went by bus to </a:t>
            </a:r>
            <a:r>
              <a:rPr lang="en-US" sz="1200" dirty="0" err="1" smtClean="0"/>
              <a:t>Trevianum</a:t>
            </a:r>
            <a:r>
              <a:rPr lang="en-US" sz="1200" dirty="0" smtClean="0"/>
              <a:t> Secondary School, where our families took us to the place that would be our home for seven days.</a:t>
            </a:r>
            <a:endParaRPr lang="es-ES" sz="1200" dirty="0" smtClean="0"/>
          </a:p>
          <a:p>
            <a:r>
              <a:rPr lang="en-US" sz="1200" dirty="0" smtClean="0"/>
              <a:t>On Monday we visited the school. It is huge, with a lot of classrooms and meeting places. There is only one for all </a:t>
            </a:r>
            <a:r>
              <a:rPr lang="en-US" sz="1200" dirty="0" err="1" smtClean="0"/>
              <a:t>Sittard</a:t>
            </a:r>
            <a:r>
              <a:rPr lang="en-US" sz="1200" dirty="0" smtClean="0"/>
              <a:t>. We attended special lessons where teachers talked to us about The </a:t>
            </a:r>
            <a:r>
              <a:rPr lang="en-US" sz="1200" dirty="0" err="1" smtClean="0"/>
              <a:t>Netherlans</a:t>
            </a:r>
            <a:r>
              <a:rPr lang="en-US" sz="1200" dirty="0" smtClean="0"/>
              <a:t> and its history and did some singing in the music classroom. </a:t>
            </a:r>
            <a:endParaRPr lang="es-ES" sz="1200" dirty="0" smtClean="0"/>
          </a:p>
          <a:p>
            <a:r>
              <a:rPr lang="en-US" sz="1200" dirty="0" smtClean="0"/>
              <a:t>	On Tuesday we went to Amsterdam, one of the most beautiful cities I've seen. After visiting the Van Gogh museum, we made a boat trip where we could see some of the most important buildings, like Anna Frank's house. Then we had free time and we visited “De </a:t>
            </a:r>
            <a:r>
              <a:rPr lang="en-US" sz="1200" dirty="0" err="1" smtClean="0"/>
              <a:t>Wallen</a:t>
            </a:r>
            <a:r>
              <a:rPr lang="en-US" sz="1200" dirty="0" smtClean="0"/>
              <a:t>”, where coffee shops, brothels and exotic shops are. That is “the well known suburb” of Amsterdam city. We could also see a little bit of typically Dutch weather... It had been raining all day, but this couldn't destroy our adventure spirit. </a:t>
            </a:r>
            <a:endParaRPr lang="es-ES" sz="1200" dirty="0" smtClean="0"/>
          </a:p>
          <a:p>
            <a:r>
              <a:rPr lang="en-US" sz="1200" dirty="0" smtClean="0"/>
              <a:t>	On Wednesday, after revising our presentations, we went to </a:t>
            </a:r>
            <a:r>
              <a:rPr lang="en-US" sz="1200" dirty="0" err="1" smtClean="0"/>
              <a:t>Aagen</a:t>
            </a:r>
            <a:r>
              <a:rPr lang="en-US" sz="1200" dirty="0" smtClean="0"/>
              <a:t> to see a really beautiful historical place: Old </a:t>
            </a:r>
            <a:r>
              <a:rPr lang="en-US" sz="1200" dirty="0" err="1" smtClean="0"/>
              <a:t>Aagen</a:t>
            </a:r>
            <a:r>
              <a:rPr lang="en-US" sz="1200" dirty="0" smtClean="0"/>
              <a:t> Cathedral. It was built by 	Charlemagne and all I can say is that pictures don't make it justice. In the evening, we had dinner at school with all families and the others groups, Polish, Italian and Canary people. To finish this wonderful day, we made our presentations, quite nervous, I should say.</a:t>
            </a:r>
            <a:endParaRPr lang="es-ES" sz="1200" dirty="0" smtClean="0"/>
          </a:p>
          <a:p>
            <a:r>
              <a:rPr lang="en-US" sz="1200" dirty="0" smtClean="0"/>
              <a:t>	On Thursday, we took the bus to go to Maastricht, where we visited the Caves which were excavated to extract lime stone and later to escape from French soldiers during the French Invasions. With their temperature and humidity a man can survive only for twenty hours. We saw what we it feels like by turning off the lights and walking in the dark. It was a chilling experience. Afterwards we made a tour around the city. It's a very picturesque place. </a:t>
            </a:r>
            <a:endParaRPr lang="es-ES" sz="1200" dirty="0" smtClean="0"/>
          </a:p>
          <a:p>
            <a:r>
              <a:rPr lang="en-US" sz="1200" dirty="0" smtClean="0"/>
              <a:t>	On Friday we said goodbye to the other groups and we went to visit the point where the limit of Belgium, Denmark and Holland come together. The most interesting visit of the day for me was the American cemetery. It is a tribute to the American soldiers who died fighting against the </a:t>
            </a:r>
            <a:r>
              <a:rPr lang="en-US" sz="1200" dirty="0" err="1" smtClean="0"/>
              <a:t>nazi</a:t>
            </a:r>
            <a:r>
              <a:rPr lang="en-US" sz="1200" dirty="0" smtClean="0"/>
              <a:t> army who was invading Holland. I found it r</a:t>
            </a:r>
            <a:r>
              <a:rPr lang="es-ES" sz="1200" dirty="0" err="1" smtClean="0"/>
              <a:t>eally</a:t>
            </a:r>
            <a:r>
              <a:rPr lang="es-ES" sz="1200" dirty="0" smtClean="0"/>
              <a:t> </a:t>
            </a:r>
            <a:r>
              <a:rPr lang="es-ES" sz="1200" dirty="0" err="1" smtClean="0"/>
              <a:t>impressing</a:t>
            </a:r>
            <a:r>
              <a:rPr lang="es-ES" sz="1200" dirty="0" smtClean="0"/>
              <a:t>.</a:t>
            </a:r>
          </a:p>
          <a:p>
            <a:r>
              <a:rPr lang="en-US" sz="1200" dirty="0" smtClean="0"/>
              <a:t>	Saturday was the day with families. Some people went climbing and some others prepared the barbeque for the afternoon, after which we went to a club. </a:t>
            </a:r>
            <a:endParaRPr lang="es-ES" sz="1200" dirty="0" smtClean="0"/>
          </a:p>
          <a:p>
            <a:r>
              <a:rPr lang="en-US" sz="1200" dirty="0" smtClean="0"/>
              <a:t>	Sunday was the saddest day. We spent some time in Brussels, and after that we went to the airport with our exchanges. We said goodbye to them with a lot of sadness. It was a very special time and we will never forget them. We arrived to </a:t>
            </a:r>
            <a:r>
              <a:rPr lang="en-US" sz="1200" dirty="0" err="1" smtClean="0"/>
              <a:t>Chamartin</a:t>
            </a:r>
            <a:r>
              <a:rPr lang="en-US" sz="1200" dirty="0" smtClean="0"/>
              <a:t> by a miracle, because our fly took off with around twenty minutes of delay. So did our bags and so did the Underground trains. Solution: Eleven students and two teachers running in a long line all the way into </a:t>
            </a:r>
            <a:r>
              <a:rPr lang="en-US" sz="1200" dirty="0" err="1" smtClean="0"/>
              <a:t>Chamartin</a:t>
            </a:r>
            <a:r>
              <a:rPr lang="en-US" sz="1200" dirty="0" smtClean="0"/>
              <a:t> station to take the train on time. It was a really funny adventure in the end!. We arrived home very happy to see our families again.</a:t>
            </a:r>
            <a:endParaRPr lang="es-ES" sz="1200" dirty="0" smtClean="0"/>
          </a:p>
          <a:p>
            <a:endParaRPr lang="es-ES" sz="1200" dirty="0"/>
          </a:p>
        </p:txBody>
      </p:sp>
      <p:pic>
        <p:nvPicPr>
          <p:cNvPr id="3074" name="Picture 2"/>
          <p:cNvPicPr>
            <a:picLocks noChangeAspect="1" noChangeArrowheads="1"/>
          </p:cNvPicPr>
          <p:nvPr/>
        </p:nvPicPr>
        <p:blipFill>
          <a:blip r:embed="rId3" cstate="print"/>
          <a:srcRect/>
          <a:stretch>
            <a:fillRect/>
          </a:stretch>
        </p:blipFill>
        <p:spPr bwMode="auto">
          <a:xfrm rot="19908707">
            <a:off x="103802" y="440228"/>
            <a:ext cx="875801" cy="659386"/>
          </a:xfrm>
          <a:prstGeom prst="rect">
            <a:avLst/>
          </a:prstGeom>
          <a:noFill/>
          <a:ln w="9525">
            <a:noFill/>
            <a:miter lim="800000"/>
            <a:headEnd/>
            <a:tailEnd/>
          </a:ln>
        </p:spPr>
      </p:pic>
      <p:sp>
        <p:nvSpPr>
          <p:cNvPr id="7" name="6 Marcador de número de diapositiva"/>
          <p:cNvSpPr>
            <a:spLocks noGrp="1"/>
          </p:cNvSpPr>
          <p:nvPr>
            <p:ph type="sldNum" sz="quarter" idx="12"/>
          </p:nvPr>
        </p:nvSpPr>
        <p:spPr/>
        <p:txBody>
          <a:bodyPr/>
          <a:lstStyle/>
          <a:p>
            <a:fld id="{53FF9DDD-FA5F-4E02-AC28-2693DAB04EF4}" type="slidenum">
              <a:rPr lang="es-ES" smtClean="0"/>
              <a:pPr/>
              <a:t>30</a:t>
            </a:fld>
            <a:endParaRPr lang="es-E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Valladolid-</a:t>
            </a:r>
            <a:r>
              <a:rPr lang="es-ES" sz="2400" dirty="0" err="1" smtClean="0">
                <a:solidFill>
                  <a:srgbClr val="C00000"/>
                </a:solidFill>
                <a:latin typeface="+mj-lt"/>
              </a:rPr>
              <a:t>Sittard</a:t>
            </a:r>
            <a:r>
              <a:rPr lang="es-ES" sz="2400" dirty="0" smtClean="0">
                <a:solidFill>
                  <a:srgbClr val="C00000"/>
                </a:solidFill>
                <a:latin typeface="+mj-lt"/>
              </a:rPr>
              <a:t>. Nuestra experiencia en Holanda</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692696" y="992560"/>
            <a:ext cx="6165304" cy="2677656"/>
          </a:xfrm>
          <a:prstGeom prst="rect">
            <a:avLst/>
          </a:prstGeom>
          <a:noFill/>
        </p:spPr>
        <p:txBody>
          <a:bodyPr wrap="square" rtlCol="0">
            <a:spAutoFit/>
          </a:bodyPr>
          <a:lstStyle/>
          <a:p>
            <a:r>
              <a:rPr lang="es-ES" sz="1200" b="1" dirty="0" smtClean="0"/>
              <a:t>Problemas con la lengua.</a:t>
            </a:r>
            <a:endParaRPr lang="es-ES" sz="1200" dirty="0" smtClean="0"/>
          </a:p>
          <a:p>
            <a:r>
              <a:rPr lang="es-ES" sz="1200" dirty="0" smtClean="0"/>
              <a:t>Durante nuestra estancia en Holanda, hemos tenido que poner en práctica todos nuestros conocimientos del inglés, y dado que los míos eran muy escasos he tenido que usar métodos como el traductor del móvil o pedir a algún compañero que tradujera por mí, pero aun así, por muchos problemas que haya tenido, al final por señas o hablando estilo indio, como por ejemplo utilizando los verbos sin conjugar o cosas, así he conseguido mantener algunas pequeñas relaciones, las cuales han sido suficientes para poder estar allí a gusto en casi todo momento. </a:t>
            </a:r>
          </a:p>
          <a:p>
            <a:r>
              <a:rPr lang="es-ES" sz="1200" dirty="0" smtClean="0"/>
              <a:t>Me hubiera gustado poder comunicarme mejor, pero no ha sido posible y poco a poco, con cada intercambio que hago me doy cuenta de que es muy importante saber idiomas, sobre todo el inglés, porque es un idioma que en todos los sitios se sabe hablar y se estudia.</a:t>
            </a:r>
          </a:p>
          <a:p>
            <a:endParaRPr lang="en-US" sz="1200" dirty="0" smtClean="0"/>
          </a:p>
          <a:p>
            <a:r>
              <a:rPr lang="en-US" sz="1200" dirty="0" smtClean="0"/>
              <a:t>			</a:t>
            </a:r>
            <a:r>
              <a:rPr lang="es-ES" sz="1200" dirty="0" smtClean="0"/>
              <a:t>Juan González </a:t>
            </a:r>
            <a:r>
              <a:rPr lang="es-ES" sz="1200" dirty="0" err="1" smtClean="0"/>
              <a:t>Orjuela</a:t>
            </a:r>
            <a:r>
              <a:rPr lang="es-ES" sz="1200" dirty="0" smtClean="0"/>
              <a:t> (1º Bach)</a:t>
            </a:r>
            <a:r>
              <a:rPr lang="en-US" sz="1200" dirty="0" smtClean="0"/>
              <a:t>	</a:t>
            </a:r>
            <a:endParaRPr lang="es-ES" sz="1200" dirty="0"/>
          </a:p>
        </p:txBody>
      </p:sp>
      <p:pic>
        <p:nvPicPr>
          <p:cNvPr id="1026" name="Picture 2" descr="C:\Documents and Settings\Agustin\Mis documentos\Revista\revista Celia para Agustín\Fotos viaje a Holanda\Amsterdam_grupo_17_04_12.JPG"/>
          <p:cNvPicPr>
            <a:picLocks noChangeAspect="1" noChangeArrowheads="1"/>
          </p:cNvPicPr>
          <p:nvPr/>
        </p:nvPicPr>
        <p:blipFill>
          <a:blip r:embed="rId3" cstate="print"/>
          <a:srcRect/>
          <a:stretch>
            <a:fillRect/>
          </a:stretch>
        </p:blipFill>
        <p:spPr bwMode="auto">
          <a:xfrm>
            <a:off x="-1" y="3728864"/>
            <a:ext cx="3840643" cy="2880319"/>
          </a:xfrm>
          <a:prstGeom prst="rect">
            <a:avLst/>
          </a:prstGeom>
          <a:noFill/>
        </p:spPr>
      </p:pic>
      <p:sp>
        <p:nvSpPr>
          <p:cNvPr id="6" name="5 CuadroTexto"/>
          <p:cNvSpPr txBox="1"/>
          <p:nvPr/>
        </p:nvSpPr>
        <p:spPr>
          <a:xfrm>
            <a:off x="4005064" y="4232920"/>
            <a:ext cx="2664296" cy="5447645"/>
          </a:xfrm>
          <a:prstGeom prst="rect">
            <a:avLst/>
          </a:prstGeom>
          <a:noFill/>
        </p:spPr>
        <p:txBody>
          <a:bodyPr wrap="square" rtlCol="0">
            <a:spAutoFit/>
          </a:bodyPr>
          <a:lstStyle/>
          <a:p>
            <a:r>
              <a:rPr lang="es-ES_tradnl" sz="1200" b="1" dirty="0" smtClean="0"/>
              <a:t>El Barrio Rojo.</a:t>
            </a:r>
            <a:endParaRPr lang="es-ES" sz="1200" dirty="0" smtClean="0"/>
          </a:p>
          <a:p>
            <a:r>
              <a:rPr lang="es-ES_tradnl" sz="1200" dirty="0" smtClean="0"/>
              <a:t>En Ámsterdam encontramos un barrio llamado el Barrio Rojo, el cual es conocido por su erotismo y por el cannabis, ya que sus calles están repletas de “</a:t>
            </a:r>
            <a:r>
              <a:rPr lang="es-ES_tradnl" sz="1200" dirty="0" err="1" smtClean="0"/>
              <a:t>coffee</a:t>
            </a:r>
            <a:r>
              <a:rPr lang="es-ES_tradnl" sz="1200" dirty="0" smtClean="0"/>
              <a:t>-shops”, “</a:t>
            </a:r>
            <a:r>
              <a:rPr lang="es-ES_tradnl" sz="1200" dirty="0" err="1" smtClean="0"/>
              <a:t>sexshops</a:t>
            </a:r>
            <a:r>
              <a:rPr lang="es-ES_tradnl" sz="1200" dirty="0" smtClean="0"/>
              <a:t>” y escaparates con mujeres de compañía. Estos escaparates no están a simple vista sino que se encuentran en calles estrechas en un ambiente menos transitado. Allí la gente de la ciudad  lo ve normal, pero a los turistas les resulta curioso y diferente. Si vas a Ámsterdam debes visitarlo ya que es conocido en el mundo y no puedes ir a esta ciudad sin haberlo visto con tus propios ojos. No te quedes con lo que te puedan contar. También por el Barrio Rojo pasan los canales lo cual hace una vista aún más agradable. Os recomiendo que lo visitéis. Yo he estado allí y la verdad es que volvería encantado, fue una experiencia maravillosa que no olvidaré.</a:t>
            </a:r>
            <a:endParaRPr lang="es-ES" sz="1200" dirty="0" smtClean="0"/>
          </a:p>
          <a:p>
            <a:r>
              <a:rPr lang="es-ES_tradnl" sz="1200" dirty="0" smtClean="0"/>
              <a:t> </a:t>
            </a:r>
            <a:endParaRPr lang="es-ES" sz="1200" dirty="0" smtClean="0"/>
          </a:p>
          <a:p>
            <a:r>
              <a:rPr lang="es-ES_tradnl" sz="1200" dirty="0" smtClean="0"/>
              <a:t>                  Luis Miguel Cano Criado (1ºBach)</a:t>
            </a:r>
            <a:endParaRPr lang="es-ES" sz="1200" dirty="0" smtClean="0"/>
          </a:p>
        </p:txBody>
      </p:sp>
      <p:pic>
        <p:nvPicPr>
          <p:cNvPr id="1027" name="Picture 3" descr="C:\Documents and Settings\Agustin\Mis documentos\Revista\revista Celia para Agustín\Fotos viaje a Holanda\Canales_bicis.JPG"/>
          <p:cNvPicPr>
            <a:picLocks noChangeAspect="1" noChangeArrowheads="1"/>
          </p:cNvPicPr>
          <p:nvPr/>
        </p:nvPicPr>
        <p:blipFill>
          <a:blip r:embed="rId4" cstate="print"/>
          <a:srcRect/>
          <a:stretch>
            <a:fillRect/>
          </a:stretch>
        </p:blipFill>
        <p:spPr bwMode="auto">
          <a:xfrm>
            <a:off x="0" y="6681192"/>
            <a:ext cx="3861048" cy="2895621"/>
          </a:xfrm>
          <a:prstGeom prst="rect">
            <a:avLst/>
          </a:prstGeom>
          <a:noFill/>
        </p:spPr>
      </p:pic>
      <p:sp>
        <p:nvSpPr>
          <p:cNvPr id="10" name="9 Marcador de número de diapositiva"/>
          <p:cNvSpPr>
            <a:spLocks noGrp="1"/>
          </p:cNvSpPr>
          <p:nvPr>
            <p:ph type="sldNum" sz="quarter" idx="12"/>
          </p:nvPr>
        </p:nvSpPr>
        <p:spPr/>
        <p:txBody>
          <a:bodyPr/>
          <a:lstStyle/>
          <a:p>
            <a:fld id="{53FF9DDD-FA5F-4E02-AC28-2693DAB04EF4}" type="slidenum">
              <a:rPr lang="es-ES" smtClean="0"/>
              <a:pPr/>
              <a:t>31</a:t>
            </a:fld>
            <a:endParaRPr lang="es-E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Valladolid-</a:t>
            </a:r>
            <a:r>
              <a:rPr lang="es-ES" sz="2400" dirty="0" err="1" smtClean="0">
                <a:solidFill>
                  <a:srgbClr val="C00000"/>
                </a:solidFill>
                <a:latin typeface="+mj-lt"/>
              </a:rPr>
              <a:t>Sittard</a:t>
            </a:r>
            <a:r>
              <a:rPr lang="es-ES" sz="2400" dirty="0" smtClean="0">
                <a:solidFill>
                  <a:srgbClr val="C00000"/>
                </a:solidFill>
                <a:latin typeface="+mj-lt"/>
              </a:rPr>
              <a:t>. Nuestra experiencia en Holanda</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2420888" y="992560"/>
            <a:ext cx="4437112" cy="3600986"/>
          </a:xfrm>
          <a:prstGeom prst="rect">
            <a:avLst/>
          </a:prstGeom>
          <a:noFill/>
        </p:spPr>
        <p:txBody>
          <a:bodyPr wrap="square" rtlCol="0">
            <a:spAutoFit/>
          </a:bodyPr>
          <a:lstStyle/>
          <a:p>
            <a:r>
              <a:rPr lang="es-ES" sz="1200" b="1" dirty="0" smtClean="0"/>
              <a:t>La buena comunicación.</a:t>
            </a:r>
            <a:endParaRPr lang="es-ES" sz="1200" dirty="0" smtClean="0"/>
          </a:p>
          <a:p>
            <a:r>
              <a:rPr lang="es-ES" sz="1200" dirty="0" smtClean="0"/>
              <a:t>Una de las cosas más sorprendentes de este viaje de intercambio a </a:t>
            </a:r>
            <a:r>
              <a:rPr lang="es-ES" sz="1200" dirty="0" err="1" smtClean="0"/>
              <a:t>Sittard</a:t>
            </a:r>
            <a:r>
              <a:rPr lang="es-ES" sz="1200" dirty="0" smtClean="0"/>
              <a:t> (Holanda) ha sido el nivel de lenguas extranjeras que tienen los holandeses. Supongo que esto estará condicionado por el hecho de que su idioma se habla exclusivamente en su país y se ven obligados a comunicarse con el resto. En mi caso la familia que me ha acogido hablaba conmigo en inglés principalmente, con un nivel bastante fluido, y el hermano mayor de  mi correspondiente hablaba español, por lo que he podido entenderme bien con la familia. ¡Incluso su abuela hablaba inglés! Me ha llamado mucho la atención que cuando preguntábamos a alguien por alguna dirección, lo primero que nos decían era “¿Qué idiomas hablas, para poder entendernos?”</a:t>
            </a:r>
          </a:p>
          <a:p>
            <a:r>
              <a:rPr lang="es-ES" sz="1200" dirty="0" smtClean="0"/>
              <a:t>Ver la importancia que tiene en otros países el desenvolverse en idiomas extranjeros es una experiencia muy enriquecedora y de la que debemos aprender. </a:t>
            </a:r>
          </a:p>
          <a:p>
            <a:r>
              <a:rPr lang="es-ES" sz="1200" dirty="0" smtClean="0"/>
              <a:t> </a:t>
            </a:r>
          </a:p>
          <a:p>
            <a:r>
              <a:rPr lang="es-ES" sz="1200" dirty="0" smtClean="0"/>
              <a:t>		Delia Arias </a:t>
            </a:r>
            <a:r>
              <a:rPr lang="es-ES" sz="1200" dirty="0" err="1" smtClean="0"/>
              <a:t>Sinovas</a:t>
            </a:r>
            <a:r>
              <a:rPr lang="es-ES" sz="1200" dirty="0" smtClean="0"/>
              <a:t>, (2º de Bach)</a:t>
            </a:r>
            <a:endParaRPr lang="es-ES" sz="1200" dirty="0"/>
          </a:p>
        </p:txBody>
      </p:sp>
      <p:sp>
        <p:nvSpPr>
          <p:cNvPr id="6" name="5 CuadroTexto"/>
          <p:cNvSpPr txBox="1"/>
          <p:nvPr/>
        </p:nvSpPr>
        <p:spPr>
          <a:xfrm>
            <a:off x="0" y="7329264"/>
            <a:ext cx="6858000" cy="2492990"/>
          </a:xfrm>
          <a:prstGeom prst="rect">
            <a:avLst/>
          </a:prstGeom>
          <a:noFill/>
        </p:spPr>
        <p:txBody>
          <a:bodyPr wrap="square" rtlCol="0">
            <a:spAutoFit/>
          </a:bodyPr>
          <a:lstStyle/>
          <a:p>
            <a:r>
              <a:rPr lang="es-ES" sz="1200" b="1" dirty="0" smtClean="0"/>
              <a:t>Valoración.</a:t>
            </a:r>
            <a:endParaRPr lang="es-ES" sz="1200" dirty="0" smtClean="0"/>
          </a:p>
          <a:p>
            <a:r>
              <a:rPr lang="es-ES" sz="1200" dirty="0" smtClean="0"/>
              <a:t>En definitiva, este intercambio con Holanda nos ha enseñado muchas cosas. Hemos descubierto una tierra muy arraigada a su cultura y a sus tradiciones, una tierra en la que hemos experimentado estilos de vida distintos y en la que una vez más teníamos que respetar unas costumbres que distaban de las nuestras.</a:t>
            </a:r>
          </a:p>
          <a:p>
            <a:r>
              <a:rPr lang="es-ES" sz="1200" dirty="0" smtClean="0"/>
              <a:t>Sin embargo este intercambio ha significado conocer ciudades, visitar lugares pero sobre todo volver a nuestro país con amistades y momentos inolvidables, tanto con el grupo de holandeses como con el resto de grupos de otros países con los que coincidimos allí. Son unos lazos muy fuertes los que ahora mantenemos con ellos y de alguna manera haremos lo posible para mantener el contacto a pesar de la distancia; y, si cabe decir, para vernos una vez más y rememorar momentos de felicidad de aquel intercambio que hicimos allá por el año 2012. Te queremos, Holanda.</a:t>
            </a:r>
          </a:p>
          <a:p>
            <a:r>
              <a:rPr lang="es-ES" sz="1200" dirty="0" smtClean="0"/>
              <a:t> 				                  Diego Montero Calvo. (2º Bach)</a:t>
            </a:r>
            <a:endParaRPr lang="es-ES" sz="1200" dirty="0"/>
          </a:p>
        </p:txBody>
      </p:sp>
      <p:pic>
        <p:nvPicPr>
          <p:cNvPr id="2050" name="Picture 2" descr="C:\Documents and Settings\Agustin\Mis documentos\Revista\revista Celia para Agustín\Fotos viaje a Holanda\Colmado_exterior Zaanse Schans.JPG"/>
          <p:cNvPicPr>
            <a:picLocks noChangeAspect="1" noChangeArrowheads="1"/>
          </p:cNvPicPr>
          <p:nvPr/>
        </p:nvPicPr>
        <p:blipFill>
          <a:blip r:embed="rId3" cstate="print"/>
          <a:srcRect/>
          <a:stretch>
            <a:fillRect/>
          </a:stretch>
        </p:blipFill>
        <p:spPr bwMode="auto">
          <a:xfrm>
            <a:off x="476672" y="2504728"/>
            <a:ext cx="1377395" cy="1836631"/>
          </a:xfrm>
          <a:prstGeom prst="rect">
            <a:avLst/>
          </a:prstGeom>
          <a:noFill/>
        </p:spPr>
      </p:pic>
      <p:pic>
        <p:nvPicPr>
          <p:cNvPr id="2051" name="Picture 3" descr="C:\Documents and Settings\Agustin\Mis documentos\Revista\revista Celia para Agustín\Fotos viaje a Holanda\colmado_Zaanse Schans.JPG"/>
          <p:cNvPicPr>
            <a:picLocks noChangeAspect="1" noChangeArrowheads="1"/>
          </p:cNvPicPr>
          <p:nvPr/>
        </p:nvPicPr>
        <p:blipFill>
          <a:blip r:embed="rId4" cstate="print"/>
          <a:srcRect/>
          <a:stretch>
            <a:fillRect/>
          </a:stretch>
        </p:blipFill>
        <p:spPr bwMode="auto">
          <a:xfrm>
            <a:off x="1" y="4088904"/>
            <a:ext cx="2420888" cy="3228035"/>
          </a:xfrm>
          <a:prstGeom prst="rect">
            <a:avLst/>
          </a:prstGeom>
          <a:noFill/>
        </p:spPr>
      </p:pic>
      <p:pic>
        <p:nvPicPr>
          <p:cNvPr id="2052" name="Picture 4" descr="C:\Documents and Settings\Agustin\Mis documentos\Revista\revista Celia para Agustín\Fotos viaje a Holanda\_Margraten_cruces.jpg"/>
          <p:cNvPicPr>
            <a:picLocks noChangeAspect="1" noChangeArrowheads="1"/>
          </p:cNvPicPr>
          <p:nvPr/>
        </p:nvPicPr>
        <p:blipFill>
          <a:blip r:embed="rId5" cstate="print"/>
          <a:srcRect/>
          <a:stretch>
            <a:fillRect/>
          </a:stretch>
        </p:blipFill>
        <p:spPr bwMode="auto">
          <a:xfrm>
            <a:off x="-51089" y="1136576"/>
            <a:ext cx="2517153" cy="1512168"/>
          </a:xfrm>
          <a:prstGeom prst="rect">
            <a:avLst/>
          </a:prstGeom>
          <a:noFill/>
        </p:spPr>
      </p:pic>
      <p:pic>
        <p:nvPicPr>
          <p:cNvPr id="10" name="Picture 2" descr="C:\Users\Celia\AppData\Local\Temp\Aachen_Catedral_grupo.JPG"/>
          <p:cNvPicPr>
            <a:picLocks noGrp="1" noChangeAspect="1" noChangeArrowheads="1"/>
          </p:cNvPicPr>
          <p:nvPr>
            <p:ph idx="1"/>
          </p:nvPr>
        </p:nvPicPr>
        <p:blipFill>
          <a:blip r:embed="rId6" cstate="print"/>
          <a:srcRect/>
          <a:stretch>
            <a:fillRect/>
          </a:stretch>
        </p:blipFill>
        <p:spPr bwMode="auto">
          <a:xfrm>
            <a:off x="2492896" y="4520952"/>
            <a:ext cx="4365104" cy="2952328"/>
          </a:xfrm>
          <a:prstGeom prst="rect">
            <a:avLst/>
          </a:prstGeom>
          <a:noFill/>
        </p:spPr>
      </p:pic>
      <p:sp>
        <p:nvSpPr>
          <p:cNvPr id="12" name="11 Marcador de número de diapositiva"/>
          <p:cNvSpPr>
            <a:spLocks noGrp="1"/>
          </p:cNvSpPr>
          <p:nvPr>
            <p:ph type="sldNum" sz="quarter" idx="12"/>
          </p:nvPr>
        </p:nvSpPr>
        <p:spPr/>
        <p:txBody>
          <a:bodyPr/>
          <a:lstStyle/>
          <a:p>
            <a:fld id="{53FF9DDD-FA5F-4E02-AC28-2693DAB04EF4}" type="slidenum">
              <a:rPr lang="es-ES" smtClean="0"/>
              <a:pPr/>
              <a:t>32</a:t>
            </a:fld>
            <a:endParaRPr lang="es-E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4º </a:t>
            </a:r>
            <a:r>
              <a:rPr lang="es-ES" sz="2400" dirty="0" err="1" smtClean="0">
                <a:solidFill>
                  <a:srgbClr val="C00000"/>
                </a:solidFill>
                <a:latin typeface="+mj-lt"/>
              </a:rPr>
              <a:t>Year</a:t>
            </a:r>
            <a:r>
              <a:rPr lang="es-ES" sz="2400" dirty="0" smtClean="0">
                <a:solidFill>
                  <a:srgbClr val="C00000"/>
                </a:solidFill>
                <a:latin typeface="+mj-lt"/>
              </a:rPr>
              <a:t> </a:t>
            </a:r>
            <a:r>
              <a:rPr lang="es-ES" sz="2400" dirty="0" err="1" smtClean="0">
                <a:solidFill>
                  <a:srgbClr val="C00000"/>
                </a:solidFill>
                <a:latin typeface="+mj-lt"/>
              </a:rPr>
              <a:t>Diversification</a:t>
            </a:r>
            <a:r>
              <a:rPr lang="es-ES" sz="2400" dirty="0" smtClean="0">
                <a:solidFill>
                  <a:srgbClr val="C00000"/>
                </a:solidFill>
                <a:latin typeface="+mj-lt"/>
              </a:rPr>
              <a:t> </a:t>
            </a:r>
            <a:r>
              <a:rPr lang="es-ES" sz="2400" dirty="0" err="1" smtClean="0">
                <a:solidFill>
                  <a:srgbClr val="C00000"/>
                </a:solidFill>
                <a:latin typeface="+mj-lt"/>
              </a:rPr>
              <a:t>Goes</a:t>
            </a:r>
            <a:r>
              <a:rPr lang="es-ES" sz="2400" dirty="0" smtClean="0">
                <a:solidFill>
                  <a:srgbClr val="C00000"/>
                </a:solidFill>
                <a:latin typeface="+mj-lt"/>
              </a:rPr>
              <a:t> </a:t>
            </a:r>
            <a:r>
              <a:rPr lang="es-ES" sz="2400" dirty="0" err="1" smtClean="0">
                <a:solidFill>
                  <a:srgbClr val="C00000"/>
                </a:solidFill>
                <a:latin typeface="+mj-lt"/>
              </a:rPr>
              <a:t>Around</a:t>
            </a:r>
            <a:r>
              <a:rPr lang="es-ES" sz="2400" dirty="0" smtClean="0">
                <a:solidFill>
                  <a:srgbClr val="C00000"/>
                </a:solidFill>
                <a:latin typeface="+mj-lt"/>
              </a:rPr>
              <a:t> </a:t>
            </a:r>
            <a:r>
              <a:rPr lang="es-ES" sz="2400" dirty="0" err="1" smtClean="0">
                <a:solidFill>
                  <a:srgbClr val="C00000"/>
                </a:solidFill>
                <a:latin typeface="+mj-lt"/>
              </a:rPr>
              <a:t>the</a:t>
            </a:r>
            <a:r>
              <a:rPr lang="es-ES" sz="2400" dirty="0" smtClean="0">
                <a:solidFill>
                  <a:srgbClr val="C00000"/>
                </a:solidFill>
                <a:latin typeface="+mj-lt"/>
              </a:rPr>
              <a:t> </a:t>
            </a:r>
            <a:r>
              <a:rPr lang="es-ES" sz="2400" dirty="0" err="1" smtClean="0">
                <a:solidFill>
                  <a:srgbClr val="C00000"/>
                </a:solidFill>
                <a:latin typeface="+mj-lt"/>
              </a:rPr>
              <a:t>World</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4098" name="Picture 2" descr="C:\Documents and Settings\Agustin\Mis documentos\Revista\Mapa.jpg"/>
          <p:cNvPicPr>
            <a:picLocks noChangeAspect="1" noChangeArrowheads="1"/>
          </p:cNvPicPr>
          <p:nvPr/>
        </p:nvPicPr>
        <p:blipFill>
          <a:blip r:embed="rId3" cstate="print"/>
          <a:srcRect/>
          <a:stretch>
            <a:fillRect/>
          </a:stretch>
        </p:blipFill>
        <p:spPr bwMode="auto">
          <a:xfrm>
            <a:off x="82128" y="992560"/>
            <a:ext cx="6775872" cy="5081904"/>
          </a:xfrm>
          <a:prstGeom prst="rect">
            <a:avLst/>
          </a:prstGeom>
          <a:noFill/>
        </p:spPr>
      </p:pic>
      <p:sp>
        <p:nvSpPr>
          <p:cNvPr id="6" name="5 CuadroTexto"/>
          <p:cNvSpPr txBox="1"/>
          <p:nvPr/>
        </p:nvSpPr>
        <p:spPr>
          <a:xfrm>
            <a:off x="3212976" y="5385048"/>
            <a:ext cx="3645024" cy="4154984"/>
          </a:xfrm>
          <a:prstGeom prst="rect">
            <a:avLst/>
          </a:prstGeom>
          <a:noFill/>
        </p:spPr>
        <p:txBody>
          <a:bodyPr wrap="square" rtlCol="0">
            <a:spAutoFit/>
          </a:bodyPr>
          <a:lstStyle/>
          <a:p>
            <a:r>
              <a:rPr lang="en-GB" sz="1200" b="1" dirty="0" smtClean="0"/>
              <a:t>Noemi’s Journey. </a:t>
            </a:r>
            <a:endParaRPr lang="es-ES" sz="1200" dirty="0" smtClean="0"/>
          </a:p>
          <a:p>
            <a:r>
              <a:rPr lang="en-GB" sz="1200" dirty="0" smtClean="0"/>
              <a:t>	My journey started in China. I visited the Nest Stadium, which is famous for “The Olympic Games celebrated in Beijing in 2008. It is a wonderful building.</a:t>
            </a:r>
            <a:endParaRPr lang="es-ES" sz="1200" dirty="0" smtClean="0"/>
          </a:p>
          <a:p>
            <a:r>
              <a:rPr lang="en-GB" sz="1200" dirty="0" smtClean="0"/>
              <a:t>Then I travelled to India by car. I saw the “</a:t>
            </a:r>
            <a:r>
              <a:rPr lang="en-GB" sz="1200" dirty="0" err="1" smtClean="0"/>
              <a:t>Taj</a:t>
            </a:r>
            <a:r>
              <a:rPr lang="en-GB" sz="1200" dirty="0" smtClean="0"/>
              <a:t> </a:t>
            </a:r>
            <a:r>
              <a:rPr lang="en-GB" sz="1200" dirty="0" err="1" smtClean="0"/>
              <a:t>Mahal</a:t>
            </a:r>
            <a:r>
              <a:rPr lang="en-GB" sz="1200" dirty="0" smtClean="0"/>
              <a:t>”.</a:t>
            </a:r>
            <a:endParaRPr lang="es-ES" sz="1200" dirty="0" smtClean="0"/>
          </a:p>
          <a:p>
            <a:r>
              <a:rPr lang="en-GB" sz="1200" dirty="0" smtClean="0"/>
              <a:t>I sailed to Madagascar by ship. I walked in the jungle. There was a tiger.</a:t>
            </a:r>
            <a:endParaRPr lang="es-ES" sz="1200" dirty="0" smtClean="0"/>
          </a:p>
          <a:p>
            <a:r>
              <a:rPr lang="en-GB" sz="1200" dirty="0" smtClean="0"/>
              <a:t>I flew to Egypt by plane. I went to the Pyramids. They were “Super high!!!”</a:t>
            </a:r>
            <a:endParaRPr lang="es-ES" sz="1200" dirty="0" smtClean="0"/>
          </a:p>
          <a:p>
            <a:r>
              <a:rPr lang="en-GB" sz="1200" dirty="0" smtClean="0"/>
              <a:t>I flew to Argentina by helicopter. I rode a horse in the Pampa.</a:t>
            </a:r>
            <a:endParaRPr lang="es-ES" sz="1200" dirty="0" smtClean="0"/>
          </a:p>
          <a:p>
            <a:r>
              <a:rPr lang="es-ES" sz="1200" dirty="0" smtClean="0"/>
              <a:t> </a:t>
            </a:r>
            <a:r>
              <a:rPr lang="en-GB" sz="1200" dirty="0" smtClean="0"/>
              <a:t>I travelled to the United States of North America by boat. I met President Obama and I spoke English with him.	</a:t>
            </a:r>
            <a:endParaRPr lang="es-ES" sz="1200" dirty="0" smtClean="0"/>
          </a:p>
          <a:p>
            <a:r>
              <a:rPr lang="en-GB" sz="1200" dirty="0" smtClean="0"/>
              <a:t>I returned to Spain by plane, and I ate a big paella with my friends. I showed them the photographs of my trip.</a:t>
            </a:r>
            <a:endParaRPr lang="es-ES" sz="1200" dirty="0" smtClean="0"/>
          </a:p>
          <a:p>
            <a:endParaRPr lang="en-GB" sz="1200" dirty="0" smtClean="0"/>
          </a:p>
          <a:p>
            <a:r>
              <a:rPr lang="en-GB" sz="1200" dirty="0" smtClean="0"/>
              <a:t>					By </a:t>
            </a:r>
            <a:r>
              <a:rPr lang="en-GB" sz="1200" dirty="0" err="1" smtClean="0"/>
              <a:t>Noemí</a:t>
            </a:r>
            <a:r>
              <a:rPr lang="en-GB" sz="1200" dirty="0" smtClean="0"/>
              <a:t> </a:t>
            </a:r>
            <a:r>
              <a:rPr lang="en-GB" sz="1200" dirty="0" err="1" smtClean="0"/>
              <a:t>Muñoz</a:t>
            </a:r>
            <a:r>
              <a:rPr lang="en-GB" sz="1200" dirty="0" smtClean="0"/>
              <a:t>.</a:t>
            </a:r>
            <a:endParaRPr lang="es-ES" sz="1200" dirty="0"/>
          </a:p>
        </p:txBody>
      </p:sp>
      <p:pic>
        <p:nvPicPr>
          <p:cNvPr id="4099" name="Picture 3" descr="http://www.google.es/images?q=tbn:ANd9GcRthtdpV3Zv1FbAUFqDdJdry7SMQZbIMXdP3pQBPSiWSQOCYxzjrbaQKPE">
            <a:hlinkClick r:id="rId4"/>
          </p:cNvPr>
          <p:cNvPicPr>
            <a:picLocks noChangeAspect="1" noChangeArrowheads="1"/>
          </p:cNvPicPr>
          <p:nvPr/>
        </p:nvPicPr>
        <p:blipFill>
          <a:blip r:embed="rId5" r:link="rId6" cstate="print"/>
          <a:srcRect/>
          <a:stretch>
            <a:fillRect/>
          </a:stretch>
        </p:blipFill>
        <p:spPr bwMode="auto">
          <a:xfrm>
            <a:off x="188639" y="6033120"/>
            <a:ext cx="2168667" cy="1368152"/>
          </a:xfrm>
          <a:prstGeom prst="rect">
            <a:avLst/>
          </a:prstGeom>
          <a:noFill/>
          <a:ln w="9525">
            <a:noFill/>
            <a:miter lim="800000"/>
            <a:headEnd/>
            <a:tailEnd/>
          </a:ln>
        </p:spPr>
      </p:pic>
      <p:pic>
        <p:nvPicPr>
          <p:cNvPr id="4100" name="Picture 4" descr="http://www.google.es/images?q=tbn:ANd9GcTORi_Gsj92fHgcjN4t04ua8uelEKyhVJUvFElUZcqBU9XcrNyIGASG9w">
            <a:hlinkClick r:id="rId7"/>
          </p:cNvPr>
          <p:cNvPicPr>
            <a:picLocks noChangeAspect="1" noChangeArrowheads="1"/>
          </p:cNvPicPr>
          <p:nvPr/>
        </p:nvPicPr>
        <p:blipFill>
          <a:blip r:embed="rId8" r:link="rId9" cstate="print"/>
          <a:srcRect/>
          <a:stretch>
            <a:fillRect/>
          </a:stretch>
        </p:blipFill>
        <p:spPr bwMode="auto">
          <a:xfrm>
            <a:off x="1209312" y="7401272"/>
            <a:ext cx="1994735" cy="1512168"/>
          </a:xfrm>
          <a:prstGeom prst="rect">
            <a:avLst/>
          </a:prstGeom>
          <a:noFill/>
          <a:ln w="9525">
            <a:noFill/>
            <a:miter lim="800000"/>
            <a:headEnd/>
            <a:tailEnd/>
          </a:ln>
        </p:spPr>
      </p:pic>
      <p:pic>
        <p:nvPicPr>
          <p:cNvPr id="4101" name="Picture 5" descr="http://t3.gstatic.com/images?q=tbn:ANd9GcRfGNwPr34_I0qj7HhJhDyGKAjuBKxKERr9oUePRqjFG6xkXuzK10GjdA">
            <a:hlinkClick r:id="rId10"/>
          </p:cNvPr>
          <p:cNvPicPr>
            <a:picLocks noChangeAspect="1" noChangeArrowheads="1"/>
          </p:cNvPicPr>
          <p:nvPr/>
        </p:nvPicPr>
        <p:blipFill>
          <a:blip r:embed="rId11" r:link="rId12" cstate="print"/>
          <a:srcRect/>
          <a:stretch>
            <a:fillRect/>
          </a:stretch>
        </p:blipFill>
        <p:spPr bwMode="auto">
          <a:xfrm>
            <a:off x="0" y="7689304"/>
            <a:ext cx="1270295" cy="1728192"/>
          </a:xfrm>
          <a:prstGeom prst="rect">
            <a:avLst/>
          </a:prstGeom>
          <a:noFill/>
          <a:ln w="9525">
            <a:noFill/>
            <a:miter lim="800000"/>
            <a:headEnd/>
            <a:tailEnd/>
          </a:ln>
        </p:spPr>
      </p:pic>
      <p:sp>
        <p:nvSpPr>
          <p:cNvPr id="11" name="10 Marcador de número de diapositiva"/>
          <p:cNvSpPr>
            <a:spLocks noGrp="1"/>
          </p:cNvSpPr>
          <p:nvPr>
            <p:ph type="sldNum" sz="quarter" idx="12"/>
          </p:nvPr>
        </p:nvSpPr>
        <p:spPr/>
        <p:txBody>
          <a:bodyPr/>
          <a:lstStyle/>
          <a:p>
            <a:fld id="{53FF9DDD-FA5F-4E02-AC28-2693DAB04EF4}" type="slidenum">
              <a:rPr lang="es-ES" smtClean="0"/>
              <a:pPr/>
              <a:t>33</a:t>
            </a:fld>
            <a:endParaRPr lang="es-E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4º </a:t>
            </a:r>
            <a:r>
              <a:rPr lang="es-ES" sz="2400" dirty="0" err="1" smtClean="0">
                <a:solidFill>
                  <a:srgbClr val="C00000"/>
                </a:solidFill>
                <a:latin typeface="+mj-lt"/>
              </a:rPr>
              <a:t>Year</a:t>
            </a:r>
            <a:r>
              <a:rPr lang="es-ES" sz="2400" dirty="0" smtClean="0">
                <a:solidFill>
                  <a:srgbClr val="C00000"/>
                </a:solidFill>
                <a:latin typeface="+mj-lt"/>
              </a:rPr>
              <a:t> </a:t>
            </a:r>
            <a:r>
              <a:rPr lang="es-ES" sz="2400" dirty="0" err="1" smtClean="0">
                <a:solidFill>
                  <a:srgbClr val="C00000"/>
                </a:solidFill>
                <a:latin typeface="+mj-lt"/>
              </a:rPr>
              <a:t>Diversification</a:t>
            </a:r>
            <a:r>
              <a:rPr lang="es-ES" sz="2400" dirty="0" smtClean="0">
                <a:solidFill>
                  <a:srgbClr val="C00000"/>
                </a:solidFill>
                <a:latin typeface="+mj-lt"/>
              </a:rPr>
              <a:t> </a:t>
            </a:r>
            <a:r>
              <a:rPr lang="es-ES" sz="2400" dirty="0" err="1" smtClean="0">
                <a:solidFill>
                  <a:srgbClr val="C00000"/>
                </a:solidFill>
                <a:latin typeface="+mj-lt"/>
              </a:rPr>
              <a:t>Goes</a:t>
            </a:r>
            <a:r>
              <a:rPr lang="es-ES" sz="2400" dirty="0" smtClean="0">
                <a:solidFill>
                  <a:srgbClr val="C00000"/>
                </a:solidFill>
                <a:latin typeface="+mj-lt"/>
              </a:rPr>
              <a:t> </a:t>
            </a:r>
            <a:r>
              <a:rPr lang="es-ES" sz="2400" dirty="0" err="1" smtClean="0">
                <a:solidFill>
                  <a:srgbClr val="C00000"/>
                </a:solidFill>
                <a:latin typeface="+mj-lt"/>
              </a:rPr>
              <a:t>Around</a:t>
            </a:r>
            <a:r>
              <a:rPr lang="es-ES" sz="2400" dirty="0" smtClean="0">
                <a:solidFill>
                  <a:srgbClr val="C00000"/>
                </a:solidFill>
                <a:latin typeface="+mj-lt"/>
              </a:rPr>
              <a:t> </a:t>
            </a:r>
            <a:r>
              <a:rPr lang="es-ES" sz="2400" dirty="0" err="1" smtClean="0">
                <a:solidFill>
                  <a:srgbClr val="C00000"/>
                </a:solidFill>
                <a:latin typeface="+mj-lt"/>
              </a:rPr>
              <a:t>the</a:t>
            </a:r>
            <a:r>
              <a:rPr lang="es-ES" sz="2400" dirty="0" smtClean="0">
                <a:solidFill>
                  <a:srgbClr val="C00000"/>
                </a:solidFill>
                <a:latin typeface="+mj-lt"/>
              </a:rPr>
              <a:t> </a:t>
            </a:r>
            <a:r>
              <a:rPr lang="es-ES" sz="2400" dirty="0" err="1" smtClean="0">
                <a:solidFill>
                  <a:srgbClr val="C00000"/>
                </a:solidFill>
                <a:latin typeface="+mj-lt"/>
              </a:rPr>
              <a:t>World</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764704" y="992560"/>
            <a:ext cx="3645024" cy="3046988"/>
          </a:xfrm>
          <a:prstGeom prst="rect">
            <a:avLst/>
          </a:prstGeom>
          <a:noFill/>
        </p:spPr>
        <p:txBody>
          <a:bodyPr wrap="square" rtlCol="0">
            <a:spAutoFit/>
          </a:bodyPr>
          <a:lstStyle/>
          <a:p>
            <a:r>
              <a:rPr lang="en-GB" sz="1200" b="1" dirty="0" smtClean="0"/>
              <a:t>Sara’s Journey.  </a:t>
            </a:r>
            <a:endParaRPr lang="es-ES" sz="1200" dirty="0" smtClean="0"/>
          </a:p>
          <a:p>
            <a:r>
              <a:rPr lang="en-GB" sz="1200" dirty="0" smtClean="0"/>
              <a:t>	</a:t>
            </a:r>
            <a:endParaRPr lang="es-ES" sz="1200" dirty="0" smtClean="0"/>
          </a:p>
          <a:p>
            <a:r>
              <a:rPr lang="en-GB" sz="1200" dirty="0" smtClean="0"/>
              <a:t>	I travelled in Asia. I started my journey in Turkey. I saw the “Blue Mosque”. I ate “kebab”. It was delicious!! </a:t>
            </a:r>
            <a:endParaRPr lang="es-ES" sz="1200" dirty="0" smtClean="0"/>
          </a:p>
          <a:p>
            <a:r>
              <a:rPr lang="en-GB" sz="1200" dirty="0" smtClean="0"/>
              <a:t>I went to Jordan by car. My father drove. Then I flew to Kuwait by helicopter. I travelled to the Arab Emirates by train. </a:t>
            </a:r>
            <a:endParaRPr lang="es-ES" sz="1200" dirty="0" smtClean="0"/>
          </a:p>
          <a:p>
            <a:r>
              <a:rPr lang="en-GB" sz="1200" dirty="0" smtClean="0"/>
              <a:t> I flew to Egypt by plane. I went to the temple of Abu Simbel by camel. It was not very comfortable. It was really hot and dry, and the camel was very slow.</a:t>
            </a:r>
            <a:endParaRPr lang="es-ES" sz="1200" dirty="0" smtClean="0"/>
          </a:p>
          <a:p>
            <a:r>
              <a:rPr lang="en-GB" sz="1200" dirty="0" smtClean="0"/>
              <a:t>Finally, I went to Morocco by boat. I ate cuscus and fruit and I danced all night!</a:t>
            </a:r>
            <a:endParaRPr lang="es-ES" sz="1200" dirty="0" smtClean="0"/>
          </a:p>
          <a:p>
            <a:r>
              <a:rPr lang="en-GB" sz="1200" dirty="0" smtClean="0"/>
              <a:t>					By Sara </a:t>
            </a:r>
            <a:r>
              <a:rPr lang="en-GB" sz="1200" dirty="0" err="1" smtClean="0"/>
              <a:t>Outamghart</a:t>
            </a:r>
            <a:r>
              <a:rPr lang="en-GB" sz="1200" dirty="0" smtClean="0"/>
              <a:t>.</a:t>
            </a:r>
            <a:endParaRPr lang="es-ES" sz="1200" dirty="0"/>
          </a:p>
        </p:txBody>
      </p:sp>
      <p:pic>
        <p:nvPicPr>
          <p:cNvPr id="5122" name="Picture 2" descr="http://www.google.es/images?q=tbn:ANd9GcRC11fHZTHXRnGCrPF4WvcOykJLOH_AiRZzoy4Srsv90HJLF6sQS96mLQ">
            <a:hlinkClick r:id="rId3"/>
          </p:cNvPr>
          <p:cNvPicPr>
            <a:picLocks noChangeAspect="1" noChangeArrowheads="1"/>
          </p:cNvPicPr>
          <p:nvPr/>
        </p:nvPicPr>
        <p:blipFill>
          <a:blip r:embed="rId4" r:link="rId5" cstate="print"/>
          <a:srcRect/>
          <a:stretch>
            <a:fillRect/>
          </a:stretch>
        </p:blipFill>
        <p:spPr bwMode="auto">
          <a:xfrm>
            <a:off x="2564904" y="4160912"/>
            <a:ext cx="2062656" cy="1350863"/>
          </a:xfrm>
          <a:prstGeom prst="rect">
            <a:avLst/>
          </a:prstGeom>
          <a:noFill/>
          <a:ln w="9525">
            <a:noFill/>
            <a:miter lim="800000"/>
            <a:headEnd/>
            <a:tailEnd/>
          </a:ln>
        </p:spPr>
      </p:pic>
      <p:pic>
        <p:nvPicPr>
          <p:cNvPr id="5123" name="Picture 3" descr="http://www.google.es/images?q=tbn:ANd9GcRNh3BkJmKrlV8TkTlDcU89wGeq3mJTZgR2OtuLg_fUTneu3FXGwPR10Byc">
            <a:hlinkClick r:id="rId6"/>
          </p:cNvPr>
          <p:cNvPicPr>
            <a:picLocks noChangeAspect="1" noChangeArrowheads="1"/>
          </p:cNvPicPr>
          <p:nvPr/>
        </p:nvPicPr>
        <p:blipFill>
          <a:blip r:embed="rId7" r:link="rId8" cstate="print"/>
          <a:srcRect/>
          <a:stretch>
            <a:fillRect/>
          </a:stretch>
        </p:blipFill>
        <p:spPr bwMode="auto">
          <a:xfrm>
            <a:off x="4437112" y="1136576"/>
            <a:ext cx="2322258" cy="3528392"/>
          </a:xfrm>
          <a:prstGeom prst="rect">
            <a:avLst/>
          </a:prstGeom>
          <a:noFill/>
          <a:ln w="9525">
            <a:noFill/>
            <a:miter lim="800000"/>
            <a:headEnd/>
            <a:tailEnd/>
          </a:ln>
        </p:spPr>
      </p:pic>
      <p:pic>
        <p:nvPicPr>
          <p:cNvPr id="5124" name="Picture 4" descr="http://www.google.es/images?q=tbn:ANd9GcTvFzOyEYYwV4jZ8fJzl-0aHBVXgOPJUqdXrlzZ2PzXXVlfj3tncFcXaJU">
            <a:hlinkClick r:id="rId9"/>
          </p:cNvPr>
          <p:cNvPicPr>
            <a:picLocks noChangeAspect="1" noChangeArrowheads="1"/>
          </p:cNvPicPr>
          <p:nvPr/>
        </p:nvPicPr>
        <p:blipFill>
          <a:blip r:embed="rId10" r:link="rId11" cstate="print"/>
          <a:srcRect/>
          <a:stretch>
            <a:fillRect/>
          </a:stretch>
        </p:blipFill>
        <p:spPr bwMode="auto">
          <a:xfrm>
            <a:off x="0" y="3800871"/>
            <a:ext cx="2276872" cy="1740049"/>
          </a:xfrm>
          <a:prstGeom prst="rect">
            <a:avLst/>
          </a:prstGeom>
          <a:noFill/>
          <a:ln w="9525">
            <a:noFill/>
            <a:miter lim="800000"/>
            <a:headEnd/>
            <a:tailEnd/>
          </a:ln>
        </p:spPr>
      </p:pic>
      <p:sp>
        <p:nvSpPr>
          <p:cNvPr id="12" name="11 CuadroTexto"/>
          <p:cNvSpPr txBox="1"/>
          <p:nvPr/>
        </p:nvSpPr>
        <p:spPr>
          <a:xfrm>
            <a:off x="764704" y="5961112"/>
            <a:ext cx="3312368" cy="3046988"/>
          </a:xfrm>
          <a:prstGeom prst="rect">
            <a:avLst/>
          </a:prstGeom>
          <a:noFill/>
        </p:spPr>
        <p:txBody>
          <a:bodyPr wrap="square" rtlCol="0">
            <a:spAutoFit/>
          </a:bodyPr>
          <a:lstStyle/>
          <a:p>
            <a:r>
              <a:rPr lang="en-GB" sz="1200" b="1" dirty="0" err="1" smtClean="0"/>
              <a:t>Imane’s</a:t>
            </a:r>
            <a:r>
              <a:rPr lang="en-GB" sz="1200" b="1" dirty="0" smtClean="0"/>
              <a:t> Journey in Africa.</a:t>
            </a:r>
            <a:endParaRPr lang="es-ES" sz="1200" dirty="0" smtClean="0"/>
          </a:p>
          <a:p>
            <a:r>
              <a:rPr lang="en-GB" sz="1200" dirty="0" smtClean="0"/>
              <a:t>	I left Spain for Iran. I did sand-skiing on the desert.</a:t>
            </a:r>
            <a:endParaRPr lang="es-ES" sz="1200" dirty="0" smtClean="0"/>
          </a:p>
          <a:p>
            <a:r>
              <a:rPr lang="es-ES" sz="1200" dirty="0" smtClean="0"/>
              <a:t> </a:t>
            </a:r>
            <a:r>
              <a:rPr lang="en-GB" sz="1200" dirty="0" smtClean="0"/>
              <a:t>I arrived in Saudi Arabia and I danced their typical dances.</a:t>
            </a:r>
            <a:endParaRPr lang="es-ES" sz="1200" dirty="0" smtClean="0"/>
          </a:p>
          <a:p>
            <a:r>
              <a:rPr lang="en-GB" sz="1200" dirty="0" smtClean="0"/>
              <a:t>In Egypt I visited the Pyramids.</a:t>
            </a:r>
            <a:endParaRPr lang="es-ES" sz="1200" dirty="0" smtClean="0"/>
          </a:p>
          <a:p>
            <a:r>
              <a:rPr lang="en-GB" sz="1200" dirty="0" smtClean="0"/>
              <a:t>In Libya I visited Tripoli. </a:t>
            </a:r>
            <a:endParaRPr lang="es-ES" sz="1200" dirty="0" smtClean="0"/>
          </a:p>
          <a:p>
            <a:r>
              <a:rPr lang="en-GB" sz="1200" dirty="0" smtClean="0"/>
              <a:t>I saw a big desert: The Sahara, and I drank tea with the tribes of the desert. It was an adventure! </a:t>
            </a:r>
            <a:endParaRPr lang="es-ES" sz="1200" dirty="0" smtClean="0"/>
          </a:p>
          <a:p>
            <a:r>
              <a:rPr lang="en-GB" sz="1200" dirty="0" smtClean="0"/>
              <a:t>Then I flew to Algeria and I swam in the sea. In Morocco I visited Rabat and I saw the Mosque.</a:t>
            </a:r>
            <a:endParaRPr lang="es-ES" sz="1200" dirty="0" smtClean="0"/>
          </a:p>
          <a:p>
            <a:r>
              <a:rPr lang="en-GB" sz="1200" dirty="0" smtClean="0"/>
              <a:t>At the end of my journey I felt very happy.</a:t>
            </a:r>
            <a:endParaRPr lang="es-ES" sz="1200" dirty="0" smtClean="0"/>
          </a:p>
          <a:p>
            <a:endParaRPr lang="es-ES" sz="1200" dirty="0" smtClean="0"/>
          </a:p>
          <a:p>
            <a:r>
              <a:rPr lang="es-ES" sz="1200" dirty="0" smtClean="0"/>
              <a:t>		</a:t>
            </a:r>
            <a:r>
              <a:rPr lang="es-ES" sz="1200" dirty="0" err="1" smtClean="0"/>
              <a:t>By</a:t>
            </a:r>
            <a:r>
              <a:rPr lang="es-ES" sz="1200" dirty="0" smtClean="0"/>
              <a:t> </a:t>
            </a:r>
            <a:r>
              <a:rPr lang="es-ES" sz="1200" dirty="0" err="1" smtClean="0"/>
              <a:t>Imane</a:t>
            </a:r>
            <a:r>
              <a:rPr lang="es-ES" sz="1200" dirty="0" smtClean="0"/>
              <a:t> </a:t>
            </a:r>
            <a:r>
              <a:rPr lang="es-ES" sz="1200" dirty="0" err="1" smtClean="0"/>
              <a:t>Harchi</a:t>
            </a:r>
            <a:r>
              <a:rPr lang="es-ES" sz="1200" dirty="0" smtClean="0"/>
              <a:t>.</a:t>
            </a:r>
            <a:endParaRPr lang="es-ES" sz="1200" dirty="0"/>
          </a:p>
        </p:txBody>
      </p:sp>
      <p:pic>
        <p:nvPicPr>
          <p:cNvPr id="5125" name="Picture 5" descr="http://t3.gstatic.com/images?q=tbn:ANd9GcSvOpKs1ySwKYjBOnf1kEsgybnAognlXTSpCDa16-jstJl9hvUYUklQNwqu">
            <a:hlinkClick r:id="rId12"/>
          </p:cNvPr>
          <p:cNvPicPr>
            <a:picLocks noChangeAspect="1" noChangeArrowheads="1"/>
          </p:cNvPicPr>
          <p:nvPr/>
        </p:nvPicPr>
        <p:blipFill>
          <a:blip r:embed="rId13" r:link="rId14" cstate="print"/>
          <a:srcRect/>
          <a:stretch>
            <a:fillRect/>
          </a:stretch>
        </p:blipFill>
        <p:spPr bwMode="auto">
          <a:xfrm>
            <a:off x="4124288" y="5601072"/>
            <a:ext cx="2389646" cy="1800200"/>
          </a:xfrm>
          <a:prstGeom prst="rect">
            <a:avLst/>
          </a:prstGeom>
          <a:noFill/>
          <a:ln w="9525">
            <a:noFill/>
            <a:miter lim="800000"/>
            <a:headEnd/>
            <a:tailEnd/>
          </a:ln>
        </p:spPr>
      </p:pic>
      <p:pic>
        <p:nvPicPr>
          <p:cNvPr id="5126" name="Picture 6" descr="http://t2.gstatic.com/images?q=tbn:ANd9GcQepsFk1TAY-xL0GYw0gezOJs1rU39z7Qmn-aK18tfOLP92mwh6ebfb3cCD">
            <a:hlinkClick r:id="rId15"/>
          </p:cNvPr>
          <p:cNvPicPr>
            <a:picLocks noChangeAspect="1" noChangeArrowheads="1"/>
          </p:cNvPicPr>
          <p:nvPr/>
        </p:nvPicPr>
        <p:blipFill>
          <a:blip r:embed="rId16" r:link="rId17" cstate="print"/>
          <a:srcRect/>
          <a:stretch>
            <a:fillRect/>
          </a:stretch>
        </p:blipFill>
        <p:spPr bwMode="auto">
          <a:xfrm>
            <a:off x="4149080" y="7689304"/>
            <a:ext cx="2448272" cy="1627544"/>
          </a:xfrm>
          <a:prstGeom prst="rect">
            <a:avLst/>
          </a:prstGeom>
          <a:noFill/>
          <a:ln w="9525">
            <a:noFill/>
            <a:miter lim="800000"/>
            <a:headEnd/>
            <a:tailEnd/>
          </a:ln>
        </p:spPr>
      </p:pic>
      <p:sp>
        <p:nvSpPr>
          <p:cNvPr id="13" name="12 Marcador de número de diapositiva"/>
          <p:cNvSpPr>
            <a:spLocks noGrp="1"/>
          </p:cNvSpPr>
          <p:nvPr>
            <p:ph type="sldNum" sz="quarter" idx="12"/>
          </p:nvPr>
        </p:nvSpPr>
        <p:spPr/>
        <p:txBody>
          <a:bodyPr/>
          <a:lstStyle/>
          <a:p>
            <a:fld id="{53FF9DDD-FA5F-4E02-AC28-2693DAB04EF4}" type="slidenum">
              <a:rPr lang="es-ES" smtClean="0"/>
              <a:pPr/>
              <a:t>34</a:t>
            </a:fld>
            <a:endParaRPr lang="es-E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4º </a:t>
            </a:r>
            <a:r>
              <a:rPr lang="es-ES" sz="2400" dirty="0" err="1" smtClean="0">
                <a:solidFill>
                  <a:srgbClr val="C00000"/>
                </a:solidFill>
                <a:latin typeface="+mj-lt"/>
              </a:rPr>
              <a:t>Year</a:t>
            </a:r>
            <a:r>
              <a:rPr lang="es-ES" sz="2400" dirty="0" smtClean="0">
                <a:solidFill>
                  <a:srgbClr val="C00000"/>
                </a:solidFill>
                <a:latin typeface="+mj-lt"/>
              </a:rPr>
              <a:t> </a:t>
            </a:r>
            <a:r>
              <a:rPr lang="es-ES" sz="2400" dirty="0" err="1" smtClean="0">
                <a:solidFill>
                  <a:srgbClr val="C00000"/>
                </a:solidFill>
                <a:latin typeface="+mj-lt"/>
              </a:rPr>
              <a:t>Diversification</a:t>
            </a:r>
            <a:r>
              <a:rPr lang="es-ES" sz="2400" dirty="0" smtClean="0">
                <a:solidFill>
                  <a:srgbClr val="C00000"/>
                </a:solidFill>
                <a:latin typeface="+mj-lt"/>
              </a:rPr>
              <a:t> </a:t>
            </a:r>
            <a:r>
              <a:rPr lang="es-ES" sz="2400" dirty="0" err="1" smtClean="0">
                <a:solidFill>
                  <a:srgbClr val="C00000"/>
                </a:solidFill>
                <a:latin typeface="+mj-lt"/>
              </a:rPr>
              <a:t>Goes</a:t>
            </a:r>
            <a:r>
              <a:rPr lang="es-ES" sz="2400" dirty="0" smtClean="0">
                <a:solidFill>
                  <a:srgbClr val="C00000"/>
                </a:solidFill>
                <a:latin typeface="+mj-lt"/>
              </a:rPr>
              <a:t> </a:t>
            </a:r>
            <a:r>
              <a:rPr lang="es-ES" sz="2400" dirty="0" err="1" smtClean="0">
                <a:solidFill>
                  <a:srgbClr val="C00000"/>
                </a:solidFill>
                <a:latin typeface="+mj-lt"/>
              </a:rPr>
              <a:t>Around</a:t>
            </a:r>
            <a:r>
              <a:rPr lang="es-ES" sz="2400" dirty="0" smtClean="0">
                <a:solidFill>
                  <a:srgbClr val="C00000"/>
                </a:solidFill>
                <a:latin typeface="+mj-lt"/>
              </a:rPr>
              <a:t> </a:t>
            </a:r>
            <a:r>
              <a:rPr lang="es-ES" sz="2400" dirty="0" err="1" smtClean="0">
                <a:solidFill>
                  <a:srgbClr val="C00000"/>
                </a:solidFill>
                <a:latin typeface="+mj-lt"/>
              </a:rPr>
              <a:t>the</a:t>
            </a:r>
            <a:r>
              <a:rPr lang="es-ES" sz="2400" dirty="0" smtClean="0">
                <a:solidFill>
                  <a:srgbClr val="C00000"/>
                </a:solidFill>
                <a:latin typeface="+mj-lt"/>
              </a:rPr>
              <a:t> </a:t>
            </a:r>
            <a:r>
              <a:rPr lang="es-ES" sz="2400" dirty="0" err="1" smtClean="0">
                <a:solidFill>
                  <a:srgbClr val="C00000"/>
                </a:solidFill>
                <a:latin typeface="+mj-lt"/>
              </a:rPr>
              <a:t>World</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rot="20722356">
            <a:off x="232393" y="1127362"/>
            <a:ext cx="3645024" cy="2308324"/>
          </a:xfrm>
          <a:prstGeom prst="rect">
            <a:avLst/>
          </a:prstGeom>
          <a:noFill/>
        </p:spPr>
        <p:txBody>
          <a:bodyPr wrap="square" rtlCol="0">
            <a:spAutoFit/>
          </a:bodyPr>
          <a:lstStyle/>
          <a:p>
            <a:r>
              <a:rPr lang="es-ES" sz="1200" b="1" dirty="0" err="1" smtClean="0"/>
              <a:t>Eddelin’s</a:t>
            </a:r>
            <a:r>
              <a:rPr lang="es-ES" sz="1200" b="1" dirty="0" smtClean="0"/>
              <a:t> </a:t>
            </a:r>
            <a:r>
              <a:rPr lang="es-ES" sz="1200" b="1" dirty="0" err="1" smtClean="0"/>
              <a:t>Journey</a:t>
            </a:r>
            <a:endParaRPr lang="es-ES" sz="1200" dirty="0" smtClean="0"/>
          </a:p>
          <a:p>
            <a:r>
              <a:rPr lang="en-GB" sz="1200" dirty="0" smtClean="0"/>
              <a:t>	I’m having a fantastic holiday in the USA! </a:t>
            </a:r>
            <a:endParaRPr lang="es-ES" sz="1200" dirty="0" smtClean="0"/>
          </a:p>
          <a:p>
            <a:r>
              <a:rPr lang="en-GB" sz="1200" dirty="0" smtClean="0"/>
              <a:t>I flew from Cuba. My uncle lives in “La Habana”.</a:t>
            </a:r>
            <a:endParaRPr lang="es-ES" sz="1200" dirty="0" smtClean="0"/>
          </a:p>
          <a:p>
            <a:r>
              <a:rPr lang="en-GB" sz="1200" dirty="0" smtClean="0"/>
              <a:t>We travelled by boat to </a:t>
            </a:r>
            <a:r>
              <a:rPr lang="en-GB" sz="1200" dirty="0" err="1" smtClean="0"/>
              <a:t>Republica</a:t>
            </a:r>
            <a:r>
              <a:rPr lang="en-GB" sz="1200" dirty="0" smtClean="0"/>
              <a:t> </a:t>
            </a:r>
            <a:r>
              <a:rPr lang="en-GB" sz="1200" dirty="0" err="1" smtClean="0"/>
              <a:t>Dominicana</a:t>
            </a:r>
            <a:r>
              <a:rPr lang="en-GB" sz="1200" dirty="0" smtClean="0"/>
              <a:t>. I visited my family and we ate the typical food.</a:t>
            </a:r>
            <a:endParaRPr lang="es-ES" sz="1200" dirty="0" smtClean="0"/>
          </a:p>
          <a:p>
            <a:r>
              <a:rPr lang="en-GB" sz="1200" dirty="0" smtClean="0"/>
              <a:t> I travelled by boat to Puerto Rico and I went to The Carnival. It was fantastic!!</a:t>
            </a:r>
            <a:endParaRPr lang="es-ES" sz="1200" dirty="0" smtClean="0"/>
          </a:p>
          <a:p>
            <a:r>
              <a:rPr lang="en-GB" sz="1200" dirty="0" smtClean="0"/>
              <a:t>Then I flew to Spain and I ate “tortilla”. It was delicious!!</a:t>
            </a:r>
            <a:endParaRPr lang="es-ES" sz="1200" dirty="0" smtClean="0"/>
          </a:p>
          <a:p>
            <a:r>
              <a:rPr lang="en-GB" sz="1200" dirty="0" smtClean="0"/>
              <a:t>	           By </a:t>
            </a:r>
            <a:r>
              <a:rPr lang="en-GB" sz="1200" dirty="0" err="1" smtClean="0"/>
              <a:t>Eddelin</a:t>
            </a:r>
            <a:r>
              <a:rPr lang="en-GB" sz="1200" dirty="0" smtClean="0"/>
              <a:t> </a:t>
            </a:r>
            <a:r>
              <a:rPr lang="en-GB" sz="1200" dirty="0" err="1" smtClean="0"/>
              <a:t>Massiel</a:t>
            </a:r>
            <a:r>
              <a:rPr lang="en-GB" sz="1200" dirty="0" smtClean="0"/>
              <a:t> Castro.</a:t>
            </a:r>
            <a:endParaRPr lang="es-ES" sz="1200" dirty="0" smtClean="0"/>
          </a:p>
          <a:p>
            <a:r>
              <a:rPr lang="en-GB" sz="1200" dirty="0" smtClean="0"/>
              <a:t>.</a:t>
            </a:r>
            <a:endParaRPr lang="es-ES" sz="1200" dirty="0"/>
          </a:p>
        </p:txBody>
      </p:sp>
      <p:pic>
        <p:nvPicPr>
          <p:cNvPr id="6146" name="Picture 2" descr="http://t2.gstatic.com/images?q=tbn:ANd9GcQ1i7cs7jPfiw2IpY9Quko2SoAXMoN9AHe0YRVvyiHzCtmrW4E1P0aaSjdp">
            <a:hlinkClick r:id="rId3"/>
          </p:cNvPr>
          <p:cNvPicPr>
            <a:picLocks noChangeAspect="1" noChangeArrowheads="1"/>
          </p:cNvPicPr>
          <p:nvPr/>
        </p:nvPicPr>
        <p:blipFill>
          <a:blip r:embed="rId4" r:link="rId5" cstate="print"/>
          <a:srcRect/>
          <a:stretch>
            <a:fillRect/>
          </a:stretch>
        </p:blipFill>
        <p:spPr bwMode="auto">
          <a:xfrm rot="1381431">
            <a:off x="3903555" y="1434021"/>
            <a:ext cx="2667225" cy="2011965"/>
          </a:xfrm>
          <a:prstGeom prst="rect">
            <a:avLst/>
          </a:prstGeom>
          <a:noFill/>
          <a:ln w="9525">
            <a:noFill/>
            <a:miter lim="800000"/>
            <a:headEnd/>
            <a:tailEnd/>
          </a:ln>
        </p:spPr>
      </p:pic>
      <p:pic>
        <p:nvPicPr>
          <p:cNvPr id="6147" name="Picture 3" descr="http://t2.gstatic.com/images?q=tbn:ANd9GcTULwq6rXmNFXpTBe6zOAM1TQsdlBwi0jNiB1UKTjYJK44xUmHzrXZ50dM">
            <a:hlinkClick r:id="rId6"/>
          </p:cNvPr>
          <p:cNvPicPr>
            <a:picLocks noChangeAspect="1" noChangeArrowheads="1"/>
          </p:cNvPicPr>
          <p:nvPr/>
        </p:nvPicPr>
        <p:blipFill>
          <a:blip r:embed="rId7" r:link="rId8" cstate="print"/>
          <a:srcRect/>
          <a:stretch>
            <a:fillRect/>
          </a:stretch>
        </p:blipFill>
        <p:spPr bwMode="auto">
          <a:xfrm>
            <a:off x="-1" y="3512840"/>
            <a:ext cx="2579392" cy="2160240"/>
          </a:xfrm>
          <a:prstGeom prst="rect">
            <a:avLst/>
          </a:prstGeom>
          <a:noFill/>
          <a:ln w="9525">
            <a:noFill/>
            <a:miter lim="800000"/>
            <a:headEnd/>
            <a:tailEnd/>
          </a:ln>
        </p:spPr>
      </p:pic>
      <p:sp>
        <p:nvSpPr>
          <p:cNvPr id="13" name="12 CuadroTexto"/>
          <p:cNvSpPr txBox="1"/>
          <p:nvPr/>
        </p:nvSpPr>
        <p:spPr>
          <a:xfrm rot="1850561">
            <a:off x="2831663" y="4198921"/>
            <a:ext cx="3645024" cy="2492990"/>
          </a:xfrm>
          <a:prstGeom prst="rect">
            <a:avLst/>
          </a:prstGeom>
          <a:noFill/>
        </p:spPr>
        <p:txBody>
          <a:bodyPr wrap="square" rtlCol="0">
            <a:spAutoFit/>
          </a:bodyPr>
          <a:lstStyle/>
          <a:p>
            <a:r>
              <a:rPr lang="en-GB" sz="1200" b="1" dirty="0" smtClean="0"/>
              <a:t>Karin’s Journey. </a:t>
            </a:r>
            <a:endParaRPr lang="es-ES" sz="1200" dirty="0" smtClean="0"/>
          </a:p>
          <a:p>
            <a:r>
              <a:rPr lang="en-GB" sz="1200" dirty="0" smtClean="0"/>
              <a:t>	I started my journey in Russia. It was freezing. I had some caviar but I didn’t like it. Then I travelled to China by coach. It took me twenty days. I saw The Great Wall of China.  I ate rice and fish. I didn’t drink vodka or sake.</a:t>
            </a:r>
            <a:endParaRPr lang="es-ES" sz="1200" dirty="0" smtClean="0"/>
          </a:p>
          <a:p>
            <a:r>
              <a:rPr lang="en-GB" sz="1200" dirty="0" smtClean="0"/>
              <a:t>I flew to Australia. I saw Kangaroos at Ayer’s Rock.</a:t>
            </a:r>
            <a:endParaRPr lang="es-ES" sz="1200" dirty="0" smtClean="0"/>
          </a:p>
          <a:p>
            <a:r>
              <a:rPr lang="en-GB" sz="1200" dirty="0" smtClean="0"/>
              <a:t>I travelled to the United States by boat. I returned to Spain by helicopter. At the end of my journey, I felt that Spain is the best country in the world!</a:t>
            </a:r>
            <a:endParaRPr lang="es-ES" sz="1200" dirty="0" smtClean="0"/>
          </a:p>
          <a:p>
            <a:r>
              <a:rPr lang="en-GB" sz="1200" dirty="0" smtClean="0"/>
              <a:t>		</a:t>
            </a:r>
          </a:p>
          <a:p>
            <a:r>
              <a:rPr lang="en-GB" sz="1200" dirty="0" smtClean="0"/>
              <a:t>		By Karin </a:t>
            </a:r>
            <a:r>
              <a:rPr lang="en-GB" sz="1200" dirty="0" err="1" smtClean="0"/>
              <a:t>Ouakkas</a:t>
            </a:r>
            <a:r>
              <a:rPr lang="en-GB" sz="1200" dirty="0" smtClean="0"/>
              <a:t>.</a:t>
            </a:r>
            <a:endParaRPr lang="es-ES" sz="1200" dirty="0"/>
          </a:p>
        </p:txBody>
      </p:sp>
      <p:pic>
        <p:nvPicPr>
          <p:cNvPr id="6148" name="Picture 4" descr="Ver imagen en tamaño completo">
            <a:hlinkClick r:id="rId9"/>
          </p:cNvPr>
          <p:cNvPicPr>
            <a:picLocks noChangeAspect="1" noChangeArrowheads="1"/>
          </p:cNvPicPr>
          <p:nvPr/>
        </p:nvPicPr>
        <p:blipFill>
          <a:blip r:embed="rId10" r:link="rId11" cstate="print"/>
          <a:srcRect/>
          <a:stretch>
            <a:fillRect/>
          </a:stretch>
        </p:blipFill>
        <p:spPr bwMode="auto">
          <a:xfrm>
            <a:off x="188640" y="6105128"/>
            <a:ext cx="2520280" cy="1904212"/>
          </a:xfrm>
          <a:prstGeom prst="rect">
            <a:avLst/>
          </a:prstGeom>
          <a:noFill/>
          <a:ln w="9525">
            <a:noFill/>
            <a:miter lim="800000"/>
            <a:headEnd/>
            <a:tailEnd/>
          </a:ln>
        </p:spPr>
      </p:pic>
      <p:pic>
        <p:nvPicPr>
          <p:cNvPr id="6149" name="Picture 5" descr="Ver imagen en tamaño completo">
            <a:hlinkClick r:id="rId12"/>
          </p:cNvPr>
          <p:cNvPicPr>
            <a:picLocks noChangeAspect="1" noChangeArrowheads="1"/>
          </p:cNvPicPr>
          <p:nvPr/>
        </p:nvPicPr>
        <p:blipFill>
          <a:blip r:embed="rId13" r:link="rId14" cstate="print"/>
          <a:srcRect/>
          <a:stretch>
            <a:fillRect/>
          </a:stretch>
        </p:blipFill>
        <p:spPr bwMode="auto">
          <a:xfrm>
            <a:off x="3501008" y="7545288"/>
            <a:ext cx="2700300" cy="1800200"/>
          </a:xfrm>
          <a:prstGeom prst="rect">
            <a:avLst/>
          </a:prstGeom>
          <a:noFill/>
          <a:ln w="9525">
            <a:noFill/>
            <a:miter lim="800000"/>
            <a:headEnd/>
            <a:tailEnd/>
          </a:ln>
        </p:spPr>
      </p:pic>
      <p:cxnSp>
        <p:nvCxnSpPr>
          <p:cNvPr id="17" name="16 Conector recto de flecha"/>
          <p:cNvCxnSpPr/>
          <p:nvPr/>
        </p:nvCxnSpPr>
        <p:spPr>
          <a:xfrm flipV="1">
            <a:off x="2708920" y="6033120"/>
            <a:ext cx="648072" cy="432048"/>
          </a:xfrm>
          <a:prstGeom prst="straightConnector1">
            <a:avLst/>
          </a:prstGeom>
          <a:ln w="12700" cmpd="sng">
            <a:solidFill>
              <a:schemeClr val="tx1"/>
            </a:solidFill>
            <a:tailEnd type="arrow"/>
          </a:ln>
          <a:effectLst>
            <a:outerShdw blurRad="50800" dist="50800" dir="5400000" algn="ctr" rotWithShape="0">
              <a:schemeClr val="tx1"/>
            </a:outerShdw>
          </a:effectLst>
        </p:spPr>
        <p:style>
          <a:lnRef idx="1">
            <a:schemeClr val="accent1"/>
          </a:lnRef>
          <a:fillRef idx="0">
            <a:schemeClr val="accent1"/>
          </a:fillRef>
          <a:effectRef idx="0">
            <a:schemeClr val="accent1"/>
          </a:effectRef>
          <a:fontRef idx="minor">
            <a:schemeClr val="tx1"/>
          </a:fontRef>
        </p:style>
      </p:cxnSp>
      <p:cxnSp>
        <p:nvCxnSpPr>
          <p:cNvPr id="18" name="17 Conector recto de flecha"/>
          <p:cNvCxnSpPr/>
          <p:nvPr/>
        </p:nvCxnSpPr>
        <p:spPr>
          <a:xfrm flipV="1">
            <a:off x="4221088" y="6825208"/>
            <a:ext cx="0" cy="792088"/>
          </a:xfrm>
          <a:prstGeom prst="straightConnector1">
            <a:avLst/>
          </a:prstGeom>
          <a:ln w="12700" cmpd="sng">
            <a:solidFill>
              <a:schemeClr val="tx1"/>
            </a:solidFill>
            <a:tailEnd type="arrow"/>
          </a:ln>
          <a:effectLst>
            <a:outerShdw blurRad="50800" dist="50800" dir="5400000" algn="ctr" rotWithShape="0">
              <a:schemeClr val="tx1"/>
            </a:outerShdw>
          </a:effectLst>
        </p:spPr>
        <p:style>
          <a:lnRef idx="1">
            <a:schemeClr val="accent1"/>
          </a:lnRef>
          <a:fillRef idx="0">
            <a:schemeClr val="accent1"/>
          </a:fillRef>
          <a:effectRef idx="0">
            <a:schemeClr val="accent1"/>
          </a:effectRef>
          <a:fontRef idx="minor">
            <a:schemeClr val="tx1"/>
          </a:fontRef>
        </p:style>
      </p:cxnSp>
      <p:sp>
        <p:nvSpPr>
          <p:cNvPr id="14" name="13 Marcador de número de diapositiva"/>
          <p:cNvSpPr>
            <a:spLocks noGrp="1"/>
          </p:cNvSpPr>
          <p:nvPr>
            <p:ph type="sldNum" sz="quarter" idx="12"/>
          </p:nvPr>
        </p:nvSpPr>
        <p:spPr/>
        <p:txBody>
          <a:bodyPr/>
          <a:lstStyle/>
          <a:p>
            <a:fld id="{53FF9DDD-FA5F-4E02-AC28-2693DAB04EF4}" type="slidenum">
              <a:rPr lang="es-ES" smtClean="0"/>
              <a:pPr/>
              <a:t>35</a:t>
            </a:fld>
            <a:endParaRPr lang="es-E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err="1" smtClean="0">
                <a:solidFill>
                  <a:srgbClr val="C00000"/>
                </a:solidFill>
                <a:latin typeface="+mj-lt"/>
              </a:rPr>
              <a:t>English</a:t>
            </a:r>
            <a:r>
              <a:rPr lang="es-ES" sz="2400" dirty="0" smtClean="0">
                <a:solidFill>
                  <a:srgbClr val="C00000"/>
                </a:solidFill>
                <a:latin typeface="+mj-lt"/>
              </a:rPr>
              <a:t> </a:t>
            </a:r>
            <a:r>
              <a:rPr lang="es-ES" sz="2400" dirty="0" err="1" smtClean="0">
                <a:solidFill>
                  <a:srgbClr val="C00000"/>
                </a:solidFill>
                <a:latin typeface="+mj-lt"/>
              </a:rPr>
              <a:t>Puzzles</a:t>
            </a:r>
            <a:endParaRPr lang="es-ES" sz="2400" dirty="0">
              <a:solidFill>
                <a:srgbClr val="C00000"/>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026" name="Picture 2" descr="C:\Documents and Settings\SP4\Escritorio\revista Celia para Agustín\PUZZLES\crossword places\Crossword_files\getCrossword.png"/>
          <p:cNvPicPr>
            <a:picLocks noChangeAspect="1" noChangeArrowheads="1"/>
          </p:cNvPicPr>
          <p:nvPr/>
        </p:nvPicPr>
        <p:blipFill>
          <a:blip r:embed="rId3" cstate="print"/>
          <a:srcRect b="2655"/>
          <a:stretch>
            <a:fillRect/>
          </a:stretch>
        </p:blipFill>
        <p:spPr bwMode="auto">
          <a:xfrm>
            <a:off x="836202" y="1352600"/>
            <a:ext cx="6021798" cy="7920880"/>
          </a:xfrm>
          <a:prstGeom prst="rect">
            <a:avLst/>
          </a:prstGeom>
          <a:noFill/>
        </p:spPr>
      </p:pic>
      <p:sp>
        <p:nvSpPr>
          <p:cNvPr id="14" name="Rectangle 1"/>
          <p:cNvSpPr>
            <a:spLocks noChangeArrowheads="1"/>
          </p:cNvSpPr>
          <p:nvPr/>
        </p:nvSpPr>
        <p:spPr bwMode="auto">
          <a:xfrm>
            <a:off x="836712" y="1064568"/>
            <a:ext cx="52292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sz="1200" dirty="0" err="1" smtClean="0"/>
              <a:t>Find</a:t>
            </a:r>
            <a:r>
              <a:rPr lang="es-ES" sz="1200" dirty="0" smtClean="0"/>
              <a:t> 9 places in a </a:t>
            </a:r>
            <a:r>
              <a:rPr lang="es-ES" sz="1200" dirty="0" err="1" smtClean="0"/>
              <a:t>town</a:t>
            </a:r>
            <a:r>
              <a:rPr lang="es-ES" sz="1200" dirty="0" smtClean="0"/>
              <a:t>, </a:t>
            </a:r>
            <a:r>
              <a:rPr lang="es-ES" sz="1200" dirty="0" err="1" smtClean="0"/>
              <a:t>by</a:t>
            </a:r>
            <a:r>
              <a:rPr lang="es-ES" sz="1200" dirty="0" smtClean="0"/>
              <a:t> Víctor M. Trujillo (2ºA)</a:t>
            </a:r>
            <a:endParaRPr kumimoji="0" lang="es-ES" sz="1200" b="0" i="0" u="none" strike="noStrike" cap="none" normalizeH="0" baseline="0" dirty="0" smtClean="0">
              <a:ln>
                <a:noFill/>
              </a:ln>
              <a:solidFill>
                <a:schemeClr val="tx1"/>
              </a:solidFill>
              <a:effectLst/>
            </a:endParaRPr>
          </a:p>
        </p:txBody>
      </p:sp>
      <p:sp>
        <p:nvSpPr>
          <p:cNvPr id="7" name="6 Marcador de número de diapositiva"/>
          <p:cNvSpPr>
            <a:spLocks noGrp="1"/>
          </p:cNvSpPr>
          <p:nvPr>
            <p:ph type="sldNum" sz="quarter" idx="12"/>
          </p:nvPr>
        </p:nvSpPr>
        <p:spPr/>
        <p:txBody>
          <a:bodyPr/>
          <a:lstStyle/>
          <a:p>
            <a:fld id="{53FF9DDD-FA5F-4E02-AC28-2693DAB04EF4}" type="slidenum">
              <a:rPr lang="es-ES" smtClean="0"/>
              <a:pPr/>
              <a:t>36</a:t>
            </a:fld>
            <a:endParaRPr lang="es-E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err="1" smtClean="0">
                <a:solidFill>
                  <a:srgbClr val="C00000"/>
                </a:solidFill>
                <a:latin typeface="+mj-lt"/>
              </a:rPr>
              <a:t>English</a:t>
            </a:r>
            <a:r>
              <a:rPr lang="es-ES" sz="2400" dirty="0" smtClean="0">
                <a:solidFill>
                  <a:srgbClr val="C00000"/>
                </a:solidFill>
                <a:latin typeface="+mj-lt"/>
              </a:rPr>
              <a:t> </a:t>
            </a:r>
            <a:r>
              <a:rPr lang="es-ES" sz="2400" dirty="0" err="1" smtClean="0">
                <a:solidFill>
                  <a:srgbClr val="C00000"/>
                </a:solidFill>
                <a:latin typeface="+mj-lt"/>
              </a:rPr>
              <a:t>Puzzles</a:t>
            </a:r>
            <a:endParaRPr lang="es-ES" sz="2400" dirty="0">
              <a:solidFill>
                <a:srgbClr val="C00000"/>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Rectangle 1"/>
          <p:cNvSpPr>
            <a:spLocks noChangeArrowheads="1"/>
          </p:cNvSpPr>
          <p:nvPr/>
        </p:nvSpPr>
        <p:spPr bwMode="auto">
          <a:xfrm>
            <a:off x="836712" y="972235"/>
            <a:ext cx="5229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sz="1200" dirty="0" err="1" smtClean="0"/>
              <a:t>Find</a:t>
            </a:r>
            <a:r>
              <a:rPr lang="es-ES" sz="1200" dirty="0" smtClean="0"/>
              <a:t> 12 </a:t>
            </a:r>
            <a:r>
              <a:rPr lang="es-ES" sz="1200" dirty="0" err="1" smtClean="0"/>
              <a:t>items</a:t>
            </a:r>
            <a:r>
              <a:rPr lang="es-ES" sz="1200" dirty="0" smtClean="0"/>
              <a:t> </a:t>
            </a:r>
            <a:r>
              <a:rPr lang="es-ES" sz="1200" dirty="0" err="1" smtClean="0"/>
              <a:t>you</a:t>
            </a:r>
            <a:r>
              <a:rPr lang="es-ES" sz="1200" dirty="0" smtClean="0"/>
              <a:t> </a:t>
            </a:r>
            <a:r>
              <a:rPr lang="es-ES" sz="1200" dirty="0" err="1" smtClean="0"/>
              <a:t>need</a:t>
            </a:r>
            <a:r>
              <a:rPr lang="es-ES" sz="1200" dirty="0" smtClean="0"/>
              <a:t> </a:t>
            </a:r>
            <a:r>
              <a:rPr lang="es-ES" sz="1200" dirty="0" err="1" smtClean="0"/>
              <a:t>to</a:t>
            </a:r>
            <a:r>
              <a:rPr lang="es-ES" sz="1200" dirty="0" smtClean="0"/>
              <a:t> pack </a:t>
            </a:r>
            <a:r>
              <a:rPr lang="es-ES" sz="1200" dirty="0" err="1" smtClean="0"/>
              <a:t>for</a:t>
            </a:r>
            <a:r>
              <a:rPr lang="es-ES" sz="1200" dirty="0" smtClean="0"/>
              <a:t> a </a:t>
            </a:r>
            <a:r>
              <a:rPr lang="es-ES" sz="1200" dirty="0" err="1" smtClean="0"/>
              <a:t>good</a:t>
            </a:r>
            <a:r>
              <a:rPr lang="es-ES" sz="1200" dirty="0" smtClean="0"/>
              <a:t> </a:t>
            </a:r>
            <a:r>
              <a:rPr lang="es-ES" sz="1200" dirty="0" err="1" smtClean="0"/>
              <a:t>summer</a:t>
            </a:r>
            <a:r>
              <a:rPr lang="es-ES" sz="1200" dirty="0" smtClean="0"/>
              <a:t> </a:t>
            </a:r>
            <a:r>
              <a:rPr lang="es-ES" sz="1200" dirty="0" err="1" smtClean="0"/>
              <a:t>holiday</a:t>
            </a:r>
            <a:r>
              <a:rPr lang="es-ES" sz="1200" dirty="0" smtClean="0"/>
              <a:t>, </a:t>
            </a:r>
            <a:r>
              <a:rPr lang="es-ES" sz="1200" dirty="0" err="1" smtClean="0"/>
              <a:t>by</a:t>
            </a:r>
            <a:r>
              <a:rPr lang="es-ES" sz="1200" dirty="0" smtClean="0"/>
              <a:t> Víctor M. Trujillo (2ºA)</a:t>
            </a:r>
            <a:endParaRPr kumimoji="0" lang="es-ES" sz="1200" b="0" i="0" u="none" strike="noStrike" cap="none" normalizeH="0" baseline="0" dirty="0" smtClean="0">
              <a:ln>
                <a:noFill/>
              </a:ln>
              <a:solidFill>
                <a:schemeClr val="tx1"/>
              </a:solidFill>
              <a:effectLst/>
            </a:endParaRPr>
          </a:p>
        </p:txBody>
      </p:sp>
      <p:pic>
        <p:nvPicPr>
          <p:cNvPr id="2" name="Picture 2"/>
          <p:cNvPicPr>
            <a:picLocks noChangeAspect="1" noChangeArrowheads="1"/>
          </p:cNvPicPr>
          <p:nvPr/>
        </p:nvPicPr>
        <p:blipFill>
          <a:blip r:embed="rId3" cstate="print"/>
          <a:srcRect/>
          <a:stretch>
            <a:fillRect/>
          </a:stretch>
        </p:blipFill>
        <p:spPr bwMode="auto">
          <a:xfrm>
            <a:off x="2564904" y="2216696"/>
            <a:ext cx="2390775" cy="3771900"/>
          </a:xfrm>
          <a:prstGeom prst="rect">
            <a:avLst/>
          </a:prstGeom>
          <a:noFill/>
          <a:ln w="9525">
            <a:noFill/>
            <a:miter lim="800000"/>
            <a:headEnd/>
            <a:tailEnd/>
          </a:ln>
        </p:spPr>
      </p:pic>
      <p:pic>
        <p:nvPicPr>
          <p:cNvPr id="1027" name="Picture 3" descr="C:\Documents and Settings\Agustin\Mis documentos\Revista\revista Celia para Agustín\PUZZLES\wordsearch packing for a holiday\102.jpg"/>
          <p:cNvPicPr>
            <a:picLocks noChangeAspect="1" noChangeArrowheads="1"/>
          </p:cNvPicPr>
          <p:nvPr/>
        </p:nvPicPr>
        <p:blipFill>
          <a:blip r:embed="rId4" cstate="print"/>
          <a:srcRect/>
          <a:stretch>
            <a:fillRect/>
          </a:stretch>
        </p:blipFill>
        <p:spPr bwMode="auto">
          <a:xfrm>
            <a:off x="4077072" y="5817096"/>
            <a:ext cx="864096" cy="864096"/>
          </a:xfrm>
          <a:prstGeom prst="rect">
            <a:avLst/>
          </a:prstGeom>
          <a:noFill/>
        </p:spPr>
      </p:pic>
      <p:pic>
        <p:nvPicPr>
          <p:cNvPr id="1028" name="Picture 4" descr="C:\Documents and Settings\Agustin\Mis documentos\Revista\revista Celia para Agustín\PUZZLES\wordsearch packing for a holiday\box_of_50_waterproof_matches__64968.jpg"/>
          <p:cNvPicPr>
            <a:picLocks noChangeAspect="1" noChangeArrowheads="1"/>
          </p:cNvPicPr>
          <p:nvPr/>
        </p:nvPicPr>
        <p:blipFill>
          <a:blip r:embed="rId5" cstate="print"/>
          <a:srcRect/>
          <a:stretch>
            <a:fillRect/>
          </a:stretch>
        </p:blipFill>
        <p:spPr bwMode="auto">
          <a:xfrm>
            <a:off x="2852936" y="5961112"/>
            <a:ext cx="926976" cy="812391"/>
          </a:xfrm>
          <a:prstGeom prst="rect">
            <a:avLst/>
          </a:prstGeom>
          <a:noFill/>
        </p:spPr>
      </p:pic>
      <p:pic>
        <p:nvPicPr>
          <p:cNvPr id="1029" name="Picture 5" descr="C:\Documents and Settings\Agustin\Mis documentos\Revista\revista Celia para Agustín\PUZZLES\wordsearch packing for a holiday\Canon-EOS-Rebel-XSi-450D-Digital-SLR-Camera.jpg"/>
          <p:cNvPicPr>
            <a:picLocks noChangeAspect="1" noChangeArrowheads="1"/>
          </p:cNvPicPr>
          <p:nvPr/>
        </p:nvPicPr>
        <p:blipFill>
          <a:blip r:embed="rId6" cstate="print"/>
          <a:srcRect/>
          <a:stretch>
            <a:fillRect/>
          </a:stretch>
        </p:blipFill>
        <p:spPr bwMode="auto">
          <a:xfrm>
            <a:off x="5373216" y="4953000"/>
            <a:ext cx="933701" cy="843160"/>
          </a:xfrm>
          <a:prstGeom prst="rect">
            <a:avLst/>
          </a:prstGeom>
          <a:noFill/>
        </p:spPr>
      </p:pic>
      <p:pic>
        <p:nvPicPr>
          <p:cNvPr id="1031" name="Picture 7" descr="C:\Documents and Settings\Agustin\Mis documentos\Revista\revista Celia para Agustín\PUZZLES\wordsearch packing for a holiday\cartoon-home-kitchen-towel-vector-755394.jpg"/>
          <p:cNvPicPr>
            <a:picLocks noChangeAspect="1" noChangeArrowheads="1"/>
          </p:cNvPicPr>
          <p:nvPr/>
        </p:nvPicPr>
        <p:blipFill>
          <a:blip r:embed="rId7" cstate="print"/>
          <a:srcRect/>
          <a:stretch>
            <a:fillRect/>
          </a:stretch>
        </p:blipFill>
        <p:spPr bwMode="auto">
          <a:xfrm>
            <a:off x="1052736" y="4160912"/>
            <a:ext cx="1161678" cy="1222819"/>
          </a:xfrm>
          <a:prstGeom prst="rect">
            <a:avLst/>
          </a:prstGeom>
          <a:noFill/>
        </p:spPr>
      </p:pic>
      <p:pic>
        <p:nvPicPr>
          <p:cNvPr id="1032" name="Picture 8" descr="C:\Documents and Settings\Agustin\Mis documentos\Revista\revista Celia para Agustín\PUZZLES\wordsearch packing for a holiday\guide_book_open.jpg"/>
          <p:cNvPicPr>
            <a:picLocks noChangeAspect="1" noChangeArrowheads="1"/>
          </p:cNvPicPr>
          <p:nvPr/>
        </p:nvPicPr>
        <p:blipFill>
          <a:blip r:embed="rId8" cstate="print"/>
          <a:srcRect/>
          <a:stretch>
            <a:fillRect/>
          </a:stretch>
        </p:blipFill>
        <p:spPr bwMode="auto">
          <a:xfrm>
            <a:off x="5085184" y="3584848"/>
            <a:ext cx="1571253" cy="815973"/>
          </a:xfrm>
          <a:prstGeom prst="rect">
            <a:avLst/>
          </a:prstGeom>
          <a:noFill/>
        </p:spPr>
      </p:pic>
      <p:pic>
        <p:nvPicPr>
          <p:cNvPr id="1033" name="Picture 9" descr="C:\Documents and Settings\Agustin\Mis documentos\Revista\revista Celia para Agustín\PUZZLES\wordsearch packing for a holiday\imagesCAIC0A13.jpg"/>
          <p:cNvPicPr>
            <a:picLocks noChangeAspect="1" noChangeArrowheads="1"/>
          </p:cNvPicPr>
          <p:nvPr/>
        </p:nvPicPr>
        <p:blipFill>
          <a:blip r:embed="rId9" cstate="print"/>
          <a:srcRect/>
          <a:stretch>
            <a:fillRect/>
          </a:stretch>
        </p:blipFill>
        <p:spPr bwMode="auto">
          <a:xfrm>
            <a:off x="1124744" y="2216696"/>
            <a:ext cx="878742" cy="1296144"/>
          </a:xfrm>
          <a:prstGeom prst="rect">
            <a:avLst/>
          </a:prstGeom>
          <a:noFill/>
        </p:spPr>
      </p:pic>
      <p:pic>
        <p:nvPicPr>
          <p:cNvPr id="1034" name="Picture 10" descr="C:\Documents and Settings\Agustin\Mis documentos\Revista\revista Celia para Agustín\PUZZLES\wordsearch packing for a holiday\mapa-turistico-londres3.jpg"/>
          <p:cNvPicPr>
            <a:picLocks noChangeAspect="1" noChangeArrowheads="1"/>
          </p:cNvPicPr>
          <p:nvPr/>
        </p:nvPicPr>
        <p:blipFill>
          <a:blip r:embed="rId10" cstate="print"/>
          <a:srcRect/>
          <a:stretch>
            <a:fillRect/>
          </a:stretch>
        </p:blipFill>
        <p:spPr bwMode="auto">
          <a:xfrm>
            <a:off x="4869160" y="6969224"/>
            <a:ext cx="1789109" cy="1097574"/>
          </a:xfrm>
          <a:prstGeom prst="rect">
            <a:avLst/>
          </a:prstGeom>
          <a:noFill/>
        </p:spPr>
      </p:pic>
      <p:pic>
        <p:nvPicPr>
          <p:cNvPr id="1035" name="Picture 11" descr="C:\Documents and Settings\Agustin\Mis documentos\Revista\revista Celia para Agustín\PUZZLES\wordsearch packing for a holiday\marmot-eco-pro-15-recycled-sleeping-bag.jpg"/>
          <p:cNvPicPr>
            <a:picLocks noChangeAspect="1" noChangeArrowheads="1"/>
          </p:cNvPicPr>
          <p:nvPr/>
        </p:nvPicPr>
        <p:blipFill>
          <a:blip r:embed="rId11" cstate="print"/>
          <a:srcRect/>
          <a:stretch>
            <a:fillRect/>
          </a:stretch>
        </p:blipFill>
        <p:spPr bwMode="auto">
          <a:xfrm>
            <a:off x="5445224" y="1784648"/>
            <a:ext cx="920329" cy="816558"/>
          </a:xfrm>
          <a:prstGeom prst="rect">
            <a:avLst/>
          </a:prstGeom>
          <a:noFill/>
        </p:spPr>
      </p:pic>
      <p:pic>
        <p:nvPicPr>
          <p:cNvPr id="1036" name="Picture 12" descr="C:\Documents and Settings\Agustin\Mis documentos\Revista\revista Celia para Agustín\PUZZLES\wordsearch packing for a holiday\stock-illustration-9136555-cartoon-tent.jpg"/>
          <p:cNvPicPr>
            <a:picLocks noChangeAspect="1" noChangeArrowheads="1"/>
          </p:cNvPicPr>
          <p:nvPr/>
        </p:nvPicPr>
        <p:blipFill>
          <a:blip r:embed="rId12" cstate="print"/>
          <a:srcRect/>
          <a:stretch>
            <a:fillRect/>
          </a:stretch>
        </p:blipFill>
        <p:spPr bwMode="auto">
          <a:xfrm>
            <a:off x="2204864" y="7185248"/>
            <a:ext cx="985610" cy="720080"/>
          </a:xfrm>
          <a:prstGeom prst="rect">
            <a:avLst/>
          </a:prstGeom>
          <a:noFill/>
        </p:spPr>
      </p:pic>
      <p:pic>
        <p:nvPicPr>
          <p:cNvPr id="1037" name="Picture 13" descr="C:\Documents and Settings\Agustin\Mis documentos\Revista\revista Celia para Agustín\PUZZLES\wordsearch packing for a holiday\stock-vector-torch-cartoon-67387435.jpg"/>
          <p:cNvPicPr>
            <a:picLocks noChangeAspect="1" noChangeArrowheads="1"/>
          </p:cNvPicPr>
          <p:nvPr/>
        </p:nvPicPr>
        <p:blipFill>
          <a:blip r:embed="rId13" cstate="print"/>
          <a:srcRect/>
          <a:stretch>
            <a:fillRect/>
          </a:stretch>
        </p:blipFill>
        <p:spPr bwMode="auto">
          <a:xfrm>
            <a:off x="3429000" y="7257256"/>
            <a:ext cx="1099647" cy="1148011"/>
          </a:xfrm>
          <a:prstGeom prst="rect">
            <a:avLst/>
          </a:prstGeom>
          <a:noFill/>
        </p:spPr>
      </p:pic>
      <p:pic>
        <p:nvPicPr>
          <p:cNvPr id="1038" name="Picture 14" descr="C:\Documents and Settings\Agustin\Mis documentos\Revista\revista Celia para Agustín\PUZZLES\wordsearch packing for a holiday\sun-cream-spf-30.jpg"/>
          <p:cNvPicPr>
            <a:picLocks noChangeAspect="1" noChangeArrowheads="1"/>
          </p:cNvPicPr>
          <p:nvPr/>
        </p:nvPicPr>
        <p:blipFill>
          <a:blip r:embed="rId14" cstate="print"/>
          <a:srcRect/>
          <a:stretch>
            <a:fillRect/>
          </a:stretch>
        </p:blipFill>
        <p:spPr bwMode="auto">
          <a:xfrm>
            <a:off x="836712" y="7977336"/>
            <a:ext cx="1356742" cy="1356742"/>
          </a:xfrm>
          <a:prstGeom prst="rect">
            <a:avLst/>
          </a:prstGeom>
          <a:noFill/>
        </p:spPr>
      </p:pic>
      <p:pic>
        <p:nvPicPr>
          <p:cNvPr id="1039" name="Picture 15" descr="C:\Documents and Settings\Agustin\Mis documentos\Revista\revista Celia para Agustín\PUZZLES\wordsearch packing for a holiday\untitled.bmp"/>
          <p:cNvPicPr>
            <a:picLocks noChangeAspect="1" noChangeArrowheads="1"/>
          </p:cNvPicPr>
          <p:nvPr/>
        </p:nvPicPr>
        <p:blipFill>
          <a:blip r:embed="rId15" cstate="print"/>
          <a:srcRect/>
          <a:stretch>
            <a:fillRect/>
          </a:stretch>
        </p:blipFill>
        <p:spPr bwMode="auto">
          <a:xfrm>
            <a:off x="1196752" y="5673080"/>
            <a:ext cx="1062118" cy="1416157"/>
          </a:xfrm>
          <a:prstGeom prst="rect">
            <a:avLst/>
          </a:prstGeom>
          <a:noFill/>
        </p:spPr>
      </p:pic>
      <p:sp>
        <p:nvSpPr>
          <p:cNvPr id="21" name="20 Marcador de número de diapositiva"/>
          <p:cNvSpPr>
            <a:spLocks noGrp="1"/>
          </p:cNvSpPr>
          <p:nvPr>
            <p:ph type="sldNum" sz="quarter" idx="12"/>
          </p:nvPr>
        </p:nvSpPr>
        <p:spPr/>
        <p:txBody>
          <a:bodyPr/>
          <a:lstStyle/>
          <a:p>
            <a:fld id="{53FF9DDD-FA5F-4E02-AC28-2693DAB04EF4}" type="slidenum">
              <a:rPr lang="es-ES" smtClean="0"/>
              <a:pPr/>
              <a:t>37</a:t>
            </a:fld>
            <a:endParaRPr lang="es-E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err="1" smtClean="0">
                <a:solidFill>
                  <a:srgbClr val="C00000"/>
                </a:solidFill>
                <a:latin typeface="+mj-lt"/>
              </a:rPr>
              <a:t>English</a:t>
            </a:r>
            <a:r>
              <a:rPr lang="es-ES" sz="2400" dirty="0" smtClean="0">
                <a:solidFill>
                  <a:srgbClr val="C00000"/>
                </a:solidFill>
                <a:latin typeface="+mj-lt"/>
              </a:rPr>
              <a:t> </a:t>
            </a:r>
            <a:r>
              <a:rPr lang="es-ES" sz="2400" dirty="0" err="1" smtClean="0">
                <a:solidFill>
                  <a:srgbClr val="C00000"/>
                </a:solidFill>
                <a:latin typeface="+mj-lt"/>
              </a:rPr>
              <a:t>Puzzles</a:t>
            </a:r>
            <a:endParaRPr lang="es-ES" sz="2400" dirty="0">
              <a:solidFill>
                <a:srgbClr val="C00000"/>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Rectangle 1"/>
          <p:cNvSpPr>
            <a:spLocks noChangeArrowheads="1"/>
          </p:cNvSpPr>
          <p:nvPr/>
        </p:nvSpPr>
        <p:spPr bwMode="auto">
          <a:xfrm>
            <a:off x="836712" y="1064568"/>
            <a:ext cx="52292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sz="1200" dirty="0" err="1" smtClean="0"/>
              <a:t>Find</a:t>
            </a:r>
            <a:r>
              <a:rPr lang="es-ES" sz="1200" dirty="0" smtClean="0"/>
              <a:t> 12 </a:t>
            </a:r>
            <a:r>
              <a:rPr lang="es-ES" sz="1200" dirty="0" err="1" smtClean="0"/>
              <a:t>animals</a:t>
            </a:r>
            <a:r>
              <a:rPr lang="es-ES" sz="1200" dirty="0" smtClean="0"/>
              <a:t>, </a:t>
            </a:r>
            <a:r>
              <a:rPr lang="es-ES" sz="1200" dirty="0" err="1" smtClean="0"/>
              <a:t>by</a:t>
            </a:r>
            <a:r>
              <a:rPr lang="es-ES" sz="1200" dirty="0" smtClean="0"/>
              <a:t> Óscar Fernández (1ºA)</a:t>
            </a:r>
            <a:endParaRPr kumimoji="0" lang="es-ES" sz="1200" b="0" i="0" u="none" strike="noStrike" cap="none" normalizeH="0" baseline="0" dirty="0" smtClean="0">
              <a:ln>
                <a:noFill/>
              </a:ln>
              <a:solidFill>
                <a:schemeClr val="tx1"/>
              </a:solidFill>
              <a:effectLst/>
            </a:endParaRPr>
          </a:p>
        </p:txBody>
      </p:sp>
      <p:pic>
        <p:nvPicPr>
          <p:cNvPr id="98308" name="Picture 4" descr="C:\Documents and Settings\Agustin\Mis documentos\Revista\revista Celia para Agustín\PUZZLES\oscar imagenes ingles\bird.jpg"/>
          <p:cNvPicPr>
            <a:picLocks noChangeAspect="1" noChangeArrowheads="1"/>
          </p:cNvPicPr>
          <p:nvPr/>
        </p:nvPicPr>
        <p:blipFill>
          <a:blip r:embed="rId3" cstate="print"/>
          <a:srcRect/>
          <a:stretch>
            <a:fillRect/>
          </a:stretch>
        </p:blipFill>
        <p:spPr bwMode="auto">
          <a:xfrm>
            <a:off x="980728" y="1784648"/>
            <a:ext cx="1249747" cy="936104"/>
          </a:xfrm>
          <a:prstGeom prst="rect">
            <a:avLst/>
          </a:prstGeom>
          <a:noFill/>
        </p:spPr>
      </p:pic>
      <p:pic>
        <p:nvPicPr>
          <p:cNvPr id="22" name="21 Imagen" descr="C:\Documents and Settings\Agustin\Mis documentos\Revista\revista Celia para Agustín\PUZZLES\oscar imagenes ingles\index.php_files\102.png"/>
          <p:cNvPicPr/>
          <p:nvPr/>
        </p:nvPicPr>
        <p:blipFill>
          <a:blip r:embed="rId4" cstate="print"/>
          <a:srcRect t="5133" r="17854" b="3802"/>
          <a:stretch>
            <a:fillRect/>
          </a:stretch>
        </p:blipFill>
        <p:spPr bwMode="auto">
          <a:xfrm>
            <a:off x="2780928" y="2648744"/>
            <a:ext cx="3646170" cy="3649980"/>
          </a:xfrm>
          <a:prstGeom prst="rect">
            <a:avLst/>
          </a:prstGeom>
          <a:noFill/>
          <a:ln w="9525">
            <a:noFill/>
            <a:miter lim="800000"/>
            <a:headEnd/>
            <a:tailEnd/>
          </a:ln>
        </p:spPr>
      </p:pic>
      <p:pic>
        <p:nvPicPr>
          <p:cNvPr id="98310" name="Picture 6" descr="C:\Documents and Settings\Agustin\Mis documentos\Revista\revista Celia para Agustín\PUZZLES\oscar imagenes ingles\cat.jpg"/>
          <p:cNvPicPr>
            <a:picLocks noChangeAspect="1" noChangeArrowheads="1"/>
          </p:cNvPicPr>
          <p:nvPr/>
        </p:nvPicPr>
        <p:blipFill>
          <a:blip r:embed="rId5" cstate="print"/>
          <a:srcRect/>
          <a:stretch>
            <a:fillRect/>
          </a:stretch>
        </p:blipFill>
        <p:spPr bwMode="auto">
          <a:xfrm>
            <a:off x="1124744" y="3296816"/>
            <a:ext cx="1368152" cy="1020852"/>
          </a:xfrm>
          <a:prstGeom prst="rect">
            <a:avLst/>
          </a:prstGeom>
          <a:noFill/>
        </p:spPr>
      </p:pic>
      <p:pic>
        <p:nvPicPr>
          <p:cNvPr id="98311" name="Picture 7" descr="C:\Documents and Settings\Agustin\Mis documentos\Revista\revista Celia para Agustín\PUZZLES\oscar imagenes ingles\chicken.jpg"/>
          <p:cNvPicPr>
            <a:picLocks noChangeAspect="1" noChangeArrowheads="1"/>
          </p:cNvPicPr>
          <p:nvPr/>
        </p:nvPicPr>
        <p:blipFill>
          <a:blip r:embed="rId6" cstate="print"/>
          <a:srcRect/>
          <a:stretch>
            <a:fillRect/>
          </a:stretch>
        </p:blipFill>
        <p:spPr bwMode="auto">
          <a:xfrm>
            <a:off x="836712" y="4791600"/>
            <a:ext cx="1368152" cy="968467"/>
          </a:xfrm>
          <a:prstGeom prst="rect">
            <a:avLst/>
          </a:prstGeom>
          <a:noFill/>
        </p:spPr>
      </p:pic>
      <p:pic>
        <p:nvPicPr>
          <p:cNvPr id="98312" name="Picture 8" descr="C:\Documents and Settings\Agustin\Mis documentos\Revista\revista Celia para Agustín\PUZZLES\oscar imagenes ingles\dog.jpg"/>
          <p:cNvPicPr>
            <a:picLocks noChangeAspect="1" noChangeArrowheads="1"/>
          </p:cNvPicPr>
          <p:nvPr/>
        </p:nvPicPr>
        <p:blipFill>
          <a:blip r:embed="rId7" cstate="print"/>
          <a:srcRect/>
          <a:stretch>
            <a:fillRect/>
          </a:stretch>
        </p:blipFill>
        <p:spPr bwMode="auto">
          <a:xfrm>
            <a:off x="836712" y="6321152"/>
            <a:ext cx="1296144" cy="1296144"/>
          </a:xfrm>
          <a:prstGeom prst="rect">
            <a:avLst/>
          </a:prstGeom>
          <a:noFill/>
        </p:spPr>
      </p:pic>
      <p:pic>
        <p:nvPicPr>
          <p:cNvPr id="98313" name="Picture 9" descr="C:\Documents and Settings\Agustin\Mis documentos\Revista\revista Celia para Agustín\PUZZLES\oscar imagenes ingles\duck.jpg"/>
          <p:cNvPicPr>
            <a:picLocks noChangeAspect="1" noChangeArrowheads="1"/>
          </p:cNvPicPr>
          <p:nvPr/>
        </p:nvPicPr>
        <p:blipFill>
          <a:blip r:embed="rId8" cstate="print"/>
          <a:srcRect/>
          <a:stretch>
            <a:fillRect/>
          </a:stretch>
        </p:blipFill>
        <p:spPr bwMode="auto">
          <a:xfrm>
            <a:off x="4941168" y="6465168"/>
            <a:ext cx="1326148" cy="1368152"/>
          </a:xfrm>
          <a:prstGeom prst="rect">
            <a:avLst/>
          </a:prstGeom>
          <a:noFill/>
        </p:spPr>
      </p:pic>
      <p:pic>
        <p:nvPicPr>
          <p:cNvPr id="98314" name="Picture 10" descr="C:\Documents and Settings\Agustin\Mis documentos\Revista\revista Celia para Agustín\PUZZLES\oscar imagenes ingles\elephant.jpg"/>
          <p:cNvPicPr>
            <a:picLocks noChangeAspect="1" noChangeArrowheads="1"/>
          </p:cNvPicPr>
          <p:nvPr/>
        </p:nvPicPr>
        <p:blipFill>
          <a:blip r:embed="rId9" cstate="print"/>
          <a:srcRect/>
          <a:stretch>
            <a:fillRect/>
          </a:stretch>
        </p:blipFill>
        <p:spPr bwMode="auto">
          <a:xfrm>
            <a:off x="1052735" y="8049344"/>
            <a:ext cx="1229605" cy="1368152"/>
          </a:xfrm>
          <a:prstGeom prst="rect">
            <a:avLst/>
          </a:prstGeom>
          <a:noFill/>
        </p:spPr>
      </p:pic>
      <p:pic>
        <p:nvPicPr>
          <p:cNvPr id="98315" name="Picture 11" descr="C:\Documents and Settings\Agustin\Mis documentos\Revista\revista Celia para Agustín\PUZZLES\oscar imagenes ingles\fish.jpg"/>
          <p:cNvPicPr>
            <a:picLocks noChangeAspect="1" noChangeArrowheads="1"/>
          </p:cNvPicPr>
          <p:nvPr/>
        </p:nvPicPr>
        <p:blipFill>
          <a:blip r:embed="rId10" cstate="print"/>
          <a:srcRect/>
          <a:stretch>
            <a:fillRect/>
          </a:stretch>
        </p:blipFill>
        <p:spPr bwMode="auto">
          <a:xfrm>
            <a:off x="5157192" y="1568624"/>
            <a:ext cx="1281740" cy="960068"/>
          </a:xfrm>
          <a:prstGeom prst="rect">
            <a:avLst/>
          </a:prstGeom>
          <a:noFill/>
        </p:spPr>
      </p:pic>
      <p:pic>
        <p:nvPicPr>
          <p:cNvPr id="98316" name="Picture 12" descr="C:\Documents and Settings\Agustin\Mis documentos\Revista\revista Celia para Agustín\PUZZLES\oscar imagenes ingles\horse.jpg"/>
          <p:cNvPicPr>
            <a:picLocks noChangeAspect="1" noChangeArrowheads="1"/>
          </p:cNvPicPr>
          <p:nvPr/>
        </p:nvPicPr>
        <p:blipFill>
          <a:blip r:embed="rId11" cstate="print"/>
          <a:srcRect/>
          <a:stretch>
            <a:fillRect/>
          </a:stretch>
        </p:blipFill>
        <p:spPr bwMode="auto">
          <a:xfrm>
            <a:off x="2780928" y="6537176"/>
            <a:ext cx="1539746" cy="1080120"/>
          </a:xfrm>
          <a:prstGeom prst="rect">
            <a:avLst/>
          </a:prstGeom>
          <a:noFill/>
        </p:spPr>
      </p:pic>
      <p:pic>
        <p:nvPicPr>
          <p:cNvPr id="98317" name="Picture 13" descr="C:\Documents and Settings\Agustin\Mis documentos\Revista\revista Celia para Agustín\PUZZLES\oscar imagenes ingles\lion.jpg"/>
          <p:cNvPicPr>
            <a:picLocks noChangeAspect="1" noChangeArrowheads="1"/>
          </p:cNvPicPr>
          <p:nvPr/>
        </p:nvPicPr>
        <p:blipFill>
          <a:blip r:embed="rId12" cstate="print"/>
          <a:srcRect/>
          <a:stretch>
            <a:fillRect/>
          </a:stretch>
        </p:blipFill>
        <p:spPr bwMode="auto">
          <a:xfrm>
            <a:off x="2996952" y="1496616"/>
            <a:ext cx="1377503" cy="1031798"/>
          </a:xfrm>
          <a:prstGeom prst="rect">
            <a:avLst/>
          </a:prstGeom>
          <a:noFill/>
        </p:spPr>
      </p:pic>
      <p:pic>
        <p:nvPicPr>
          <p:cNvPr id="98318" name="Picture 14" descr="C:\Documents and Settings\Agustin\Mis documentos\Revista\revista Celia para Agustín\PUZZLES\oscar imagenes ingles\rat.jpg"/>
          <p:cNvPicPr>
            <a:picLocks noChangeAspect="1" noChangeArrowheads="1"/>
          </p:cNvPicPr>
          <p:nvPr/>
        </p:nvPicPr>
        <p:blipFill>
          <a:blip r:embed="rId13" cstate="print"/>
          <a:srcRect/>
          <a:stretch>
            <a:fillRect/>
          </a:stretch>
        </p:blipFill>
        <p:spPr bwMode="auto">
          <a:xfrm>
            <a:off x="2492896" y="7833320"/>
            <a:ext cx="1368152" cy="1025510"/>
          </a:xfrm>
          <a:prstGeom prst="rect">
            <a:avLst/>
          </a:prstGeom>
          <a:noFill/>
        </p:spPr>
      </p:pic>
      <p:pic>
        <p:nvPicPr>
          <p:cNvPr id="98319" name="Picture 15" descr="C:\Documents and Settings\Agustin\Mis documentos\Revista\revista Celia para Agustín\PUZZLES\oscar imagenes ingles\tiger.jpg"/>
          <p:cNvPicPr>
            <a:picLocks noChangeAspect="1" noChangeArrowheads="1"/>
          </p:cNvPicPr>
          <p:nvPr/>
        </p:nvPicPr>
        <p:blipFill>
          <a:blip r:embed="rId14" cstate="print"/>
          <a:srcRect/>
          <a:stretch>
            <a:fillRect/>
          </a:stretch>
        </p:blipFill>
        <p:spPr bwMode="auto">
          <a:xfrm>
            <a:off x="5332830" y="8553400"/>
            <a:ext cx="1345882" cy="1008112"/>
          </a:xfrm>
          <a:prstGeom prst="rect">
            <a:avLst/>
          </a:prstGeom>
          <a:noFill/>
        </p:spPr>
      </p:pic>
      <p:pic>
        <p:nvPicPr>
          <p:cNvPr id="98320" name="Picture 16" descr="C:\Documents and Settings\Agustin\Mis documentos\Revista\revista Celia para Agustín\PUZZLES\oscar imagenes ingles\turtle.jpg"/>
          <p:cNvPicPr>
            <a:picLocks noChangeAspect="1" noChangeArrowheads="1"/>
          </p:cNvPicPr>
          <p:nvPr/>
        </p:nvPicPr>
        <p:blipFill>
          <a:blip r:embed="rId15" cstate="print"/>
          <a:srcRect/>
          <a:stretch>
            <a:fillRect/>
          </a:stretch>
        </p:blipFill>
        <p:spPr bwMode="auto">
          <a:xfrm>
            <a:off x="3933056" y="8121352"/>
            <a:ext cx="1329620" cy="995932"/>
          </a:xfrm>
          <a:prstGeom prst="rect">
            <a:avLst/>
          </a:prstGeom>
          <a:noFill/>
        </p:spPr>
      </p:pic>
      <p:sp>
        <p:nvSpPr>
          <p:cNvPr id="35" name="34 Marcador de número de diapositiva"/>
          <p:cNvSpPr>
            <a:spLocks noGrp="1"/>
          </p:cNvSpPr>
          <p:nvPr>
            <p:ph type="sldNum" sz="quarter" idx="12"/>
          </p:nvPr>
        </p:nvSpPr>
        <p:spPr/>
        <p:txBody>
          <a:bodyPr/>
          <a:lstStyle/>
          <a:p>
            <a:fld id="{53FF9DDD-FA5F-4E02-AC28-2693DAB04EF4}" type="slidenum">
              <a:rPr lang="es-ES" smtClean="0"/>
              <a:pPr/>
              <a:t>38</a:t>
            </a:fld>
            <a:endParaRPr lang="es-E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2592288" cy="461665"/>
          </a:xfrm>
          <a:prstGeom prst="rect">
            <a:avLst/>
          </a:prstGeom>
          <a:noFill/>
        </p:spPr>
        <p:txBody>
          <a:bodyPr wrap="square" rtlCol="0">
            <a:spAutoFit/>
          </a:bodyPr>
          <a:lstStyle/>
          <a:p>
            <a:r>
              <a:rPr lang="es-ES" sz="2400" dirty="0" smtClean="0">
                <a:solidFill>
                  <a:srgbClr val="C00000"/>
                </a:solidFill>
                <a:latin typeface="+mj-lt"/>
              </a:rPr>
              <a:t>1ºB. </a:t>
            </a:r>
            <a:r>
              <a:rPr lang="es-ES" sz="2400" dirty="0" err="1" smtClean="0">
                <a:solidFill>
                  <a:srgbClr val="C00000"/>
                </a:solidFill>
                <a:latin typeface="+mj-lt"/>
              </a:rPr>
              <a:t>Sans</a:t>
            </a:r>
            <a:r>
              <a:rPr lang="es-ES" sz="2400" dirty="0" smtClean="0">
                <a:solidFill>
                  <a:srgbClr val="C00000"/>
                </a:solidFill>
                <a:latin typeface="+mj-lt"/>
              </a:rPr>
              <a:t> </a:t>
            </a:r>
            <a:r>
              <a:rPr lang="es-ES" sz="2400" dirty="0" err="1" smtClean="0">
                <a:solidFill>
                  <a:srgbClr val="C00000"/>
                </a:solidFill>
                <a:latin typeface="+mj-lt"/>
              </a:rPr>
              <a:t>frontières</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836712" y="1064568"/>
            <a:ext cx="5832648" cy="2677656"/>
          </a:xfrm>
          <a:prstGeom prst="rect">
            <a:avLst/>
          </a:prstGeom>
          <a:noFill/>
        </p:spPr>
        <p:txBody>
          <a:bodyPr wrap="square" rtlCol="0">
            <a:spAutoFit/>
          </a:bodyPr>
          <a:lstStyle/>
          <a:p>
            <a:r>
              <a:rPr lang="es-ES" sz="1200" b="1" dirty="0" smtClean="0"/>
              <a:t>	He aquí al grupo bilingüe más joven del Instituto. Con su cuentakilómetros lingüístico con un recorrido de inicio pero con muchas ganas, ideas, ilusión y motivación han participado en una experiencia que forma ya parte de su etapa de estudiantes, de su primer año en este Instituto, la cual, probablemente, según ellos mismos evidencian, no olvidarán. Se gestó una idea, la cual generó una expectativa y ésta, originó un impulso que, finalmente, tras arduo trabajo y recreos robados al patio, se convirtió en la primera actuación que, con motivo del Proyecto </a:t>
            </a:r>
            <a:r>
              <a:rPr lang="es-ES" sz="1200" b="1" dirty="0" err="1" smtClean="0"/>
              <a:t>Comenius</a:t>
            </a:r>
            <a:r>
              <a:rPr lang="es-ES" sz="1200" b="1" dirty="0" smtClean="0"/>
              <a:t>, abrió el Festival del 22 de diciembre y, en febrero, el Festival “</a:t>
            </a:r>
            <a:r>
              <a:rPr lang="es-ES" sz="1200" b="1" dirty="0" err="1" smtClean="0"/>
              <a:t>Ambassadeurs</a:t>
            </a:r>
            <a:r>
              <a:rPr lang="es-ES" sz="1200" b="1" dirty="0" smtClean="0"/>
              <a:t>”. Risas y aprendizaje emocional; nervios y aprendizaje organizativo; ensayos y aprendizaje del esfuerzo.</a:t>
            </a:r>
          </a:p>
          <a:p>
            <a:r>
              <a:rPr lang="es-ES" sz="1200" b="1" dirty="0" smtClean="0"/>
              <a:t>      Queda abierta una línea de trabajo: “hacer Europa” </a:t>
            </a:r>
            <a:r>
              <a:rPr lang="es-ES" sz="1200" b="1" dirty="0" err="1" smtClean="0"/>
              <a:t>Sans</a:t>
            </a:r>
            <a:r>
              <a:rPr lang="es-ES" sz="1200" b="1" dirty="0" smtClean="0"/>
              <a:t> </a:t>
            </a:r>
            <a:r>
              <a:rPr lang="es-ES" sz="1200" b="1" dirty="0" err="1" smtClean="0"/>
              <a:t>Frontières</a:t>
            </a:r>
            <a:r>
              <a:rPr lang="es-ES" sz="1200" b="1" dirty="0" smtClean="0"/>
              <a:t>.</a:t>
            </a:r>
          </a:p>
          <a:p>
            <a:r>
              <a:rPr lang="es-ES" sz="1200" b="1" dirty="0" smtClean="0"/>
              <a:t>											Julita Aguilar</a:t>
            </a:r>
          </a:p>
          <a:p>
            <a:endParaRPr lang="es-ES" sz="1200" b="1" dirty="0"/>
          </a:p>
        </p:txBody>
      </p:sp>
      <p:pic>
        <p:nvPicPr>
          <p:cNvPr id="2051" name="Picture 3" descr="C:\Documents and Settings\Agustin\Mis documentos\Revista\Colegio.jpg"/>
          <p:cNvPicPr>
            <a:picLocks noChangeAspect="1" noChangeArrowheads="1"/>
          </p:cNvPicPr>
          <p:nvPr/>
        </p:nvPicPr>
        <p:blipFill>
          <a:blip r:embed="rId3" cstate="print"/>
          <a:srcRect/>
          <a:stretch>
            <a:fillRect/>
          </a:stretch>
        </p:blipFill>
        <p:spPr bwMode="auto">
          <a:xfrm>
            <a:off x="260648" y="3584848"/>
            <a:ext cx="3168352" cy="2376264"/>
          </a:xfrm>
          <a:prstGeom prst="rect">
            <a:avLst/>
          </a:prstGeom>
          <a:noFill/>
        </p:spPr>
      </p:pic>
      <p:pic>
        <p:nvPicPr>
          <p:cNvPr id="2053" name="Picture 5" descr="C:\Documents and Settings\Agustin\Mis documentos\Revista\P1060793.JPG"/>
          <p:cNvPicPr>
            <a:picLocks noChangeAspect="1" noChangeArrowheads="1"/>
          </p:cNvPicPr>
          <p:nvPr/>
        </p:nvPicPr>
        <p:blipFill>
          <a:blip r:embed="rId4" cstate="print"/>
          <a:srcRect/>
          <a:stretch>
            <a:fillRect/>
          </a:stretch>
        </p:blipFill>
        <p:spPr bwMode="auto">
          <a:xfrm>
            <a:off x="3501008" y="3584848"/>
            <a:ext cx="3168352" cy="2385884"/>
          </a:xfrm>
          <a:prstGeom prst="rect">
            <a:avLst/>
          </a:prstGeom>
          <a:noFill/>
        </p:spPr>
      </p:pic>
      <p:sp>
        <p:nvSpPr>
          <p:cNvPr id="10" name="9 CuadroTexto"/>
          <p:cNvSpPr txBox="1"/>
          <p:nvPr/>
        </p:nvSpPr>
        <p:spPr>
          <a:xfrm>
            <a:off x="764704" y="6177136"/>
            <a:ext cx="6093296" cy="1200329"/>
          </a:xfrm>
          <a:prstGeom prst="rect">
            <a:avLst/>
          </a:prstGeom>
          <a:noFill/>
        </p:spPr>
        <p:txBody>
          <a:bodyPr wrap="square" rtlCol="0">
            <a:spAutoFit/>
          </a:bodyPr>
          <a:lstStyle/>
          <a:p>
            <a:r>
              <a:rPr lang="es-ES" sz="1200" dirty="0" smtClean="0"/>
              <a:t>La mejor experiencia: aquel día fue el día más especial que tuve. Estaba muy nervioso porque era mi primera actuación. No tengo más que decir, sólo una cosa: fue el mejor día de mi vida, sobre todo cuando salí a actuar con el sombrero de mexicano. Fue el mejor día sin duda. Lo recordaré toda mi vida.</a:t>
            </a:r>
          </a:p>
          <a:p>
            <a:r>
              <a:rPr lang="es-ES" sz="1200" dirty="0" smtClean="0"/>
              <a:t>											Daniel Fernández</a:t>
            </a:r>
            <a:endParaRPr lang="es-ES" sz="1200" dirty="0"/>
          </a:p>
        </p:txBody>
      </p:sp>
      <p:sp>
        <p:nvSpPr>
          <p:cNvPr id="11" name="10 CuadroTexto"/>
          <p:cNvSpPr txBox="1"/>
          <p:nvPr/>
        </p:nvSpPr>
        <p:spPr>
          <a:xfrm>
            <a:off x="764704" y="7473280"/>
            <a:ext cx="6093296" cy="1200329"/>
          </a:xfrm>
          <a:prstGeom prst="rect">
            <a:avLst/>
          </a:prstGeom>
          <a:noFill/>
        </p:spPr>
        <p:txBody>
          <a:bodyPr wrap="square" rtlCol="0">
            <a:spAutoFit/>
          </a:bodyPr>
          <a:lstStyle/>
          <a:p>
            <a:r>
              <a:rPr lang="es-ES" sz="1200" dirty="0" smtClean="0"/>
              <a:t>La verdad es que la actuación de “</a:t>
            </a:r>
            <a:r>
              <a:rPr lang="es-ES" sz="1200" dirty="0" err="1" smtClean="0"/>
              <a:t>Sans</a:t>
            </a:r>
            <a:r>
              <a:rPr lang="es-ES" sz="1200" dirty="0" smtClean="0"/>
              <a:t> </a:t>
            </a:r>
            <a:r>
              <a:rPr lang="es-ES" sz="1200" dirty="0" err="1" smtClean="0"/>
              <a:t>Frontières</a:t>
            </a:r>
            <a:r>
              <a:rPr lang="es-ES" sz="1200" dirty="0" smtClean="0"/>
              <a:t>” fue muy divertida por los disfraces y todo eso. Me divertí mucho en los ensayos porque nos reíamos mucho. Aunque, a lo mejor no se note, hemos aprendido muchas cosas divertidas y otras difíciles. Agradecer a los profesores que nos han aguantado tanto.</a:t>
            </a:r>
          </a:p>
          <a:p>
            <a:r>
              <a:rPr lang="es-ES" sz="1200" dirty="0" smtClean="0"/>
              <a:t>								         		                     Jennifer C. Iturralde</a:t>
            </a:r>
            <a:endParaRPr lang="es-ES" sz="1200" dirty="0"/>
          </a:p>
        </p:txBody>
      </p:sp>
      <p:sp>
        <p:nvSpPr>
          <p:cNvPr id="12" name="11 CuadroTexto"/>
          <p:cNvSpPr txBox="1"/>
          <p:nvPr/>
        </p:nvSpPr>
        <p:spPr>
          <a:xfrm>
            <a:off x="764704" y="8769424"/>
            <a:ext cx="6093296" cy="830997"/>
          </a:xfrm>
          <a:prstGeom prst="rect">
            <a:avLst/>
          </a:prstGeom>
          <a:noFill/>
        </p:spPr>
        <p:txBody>
          <a:bodyPr wrap="square" rtlCol="0">
            <a:spAutoFit/>
          </a:bodyPr>
          <a:lstStyle/>
          <a:p>
            <a:r>
              <a:rPr lang="es-ES" sz="1200" dirty="0" smtClean="0"/>
              <a:t>Lo que mejor recuerdo fue nuestra actuación, en la cual nos confundimos al principio cuando no salíamos a tiempo. La gente se sorprendió mucho al vernos disfrazados.</a:t>
            </a:r>
          </a:p>
          <a:p>
            <a:r>
              <a:rPr lang="es-ES" sz="1200" dirty="0" smtClean="0"/>
              <a:t>											Judith </a:t>
            </a:r>
            <a:r>
              <a:rPr lang="es-ES" sz="1200" dirty="0" err="1" smtClean="0"/>
              <a:t>Mallol</a:t>
            </a:r>
            <a:endParaRPr lang="es-ES" sz="1200" dirty="0"/>
          </a:p>
        </p:txBody>
      </p:sp>
      <p:sp>
        <p:nvSpPr>
          <p:cNvPr id="14" name="13 Marcador de número de diapositiva"/>
          <p:cNvSpPr>
            <a:spLocks noGrp="1"/>
          </p:cNvSpPr>
          <p:nvPr>
            <p:ph type="sldNum" sz="quarter" idx="12"/>
          </p:nvPr>
        </p:nvSpPr>
        <p:spPr/>
        <p:txBody>
          <a:bodyPr/>
          <a:lstStyle/>
          <a:p>
            <a:fld id="{53FF9DDD-FA5F-4E02-AC28-2693DAB04EF4}" type="slidenum">
              <a:rPr lang="es-ES" smtClean="0"/>
              <a:pPr/>
              <a:t>3</a:t>
            </a:fld>
            <a:endParaRPr lang="es-E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760640" cy="461665"/>
          </a:xfrm>
          <a:prstGeom prst="rect">
            <a:avLst/>
          </a:prstGeom>
          <a:noFill/>
        </p:spPr>
        <p:txBody>
          <a:bodyPr wrap="square" rtlCol="0">
            <a:spAutoFit/>
          </a:bodyPr>
          <a:lstStyle/>
          <a:p>
            <a:r>
              <a:rPr lang="es-ES" sz="2400" dirty="0" smtClean="0">
                <a:solidFill>
                  <a:srgbClr val="C00000"/>
                </a:solidFill>
                <a:latin typeface="+mj-lt"/>
              </a:rPr>
              <a:t>Breve reseña. Jornadas de orientación. Marzo 2012</a:t>
            </a:r>
            <a:endParaRPr lang="es-ES" sz="1400" dirty="0">
              <a:solidFill>
                <a:schemeClr val="accent6">
                  <a:lumMod val="25000"/>
                </a:schemeClr>
              </a:solidFill>
              <a:latin typeface="+mj-lt"/>
            </a:endParaRPr>
          </a:p>
        </p:txBody>
      </p:sp>
      <p:cxnSp>
        <p:nvCxnSpPr>
          <p:cNvPr id="9" name="8 Conector recto"/>
          <p:cNvCxnSpPr/>
          <p:nvPr/>
        </p:nvCxnSpPr>
        <p:spPr>
          <a:xfrm>
            <a:off x="764704" y="920552"/>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11 CuadroTexto"/>
          <p:cNvSpPr txBox="1"/>
          <p:nvPr/>
        </p:nvSpPr>
        <p:spPr>
          <a:xfrm>
            <a:off x="0" y="992560"/>
            <a:ext cx="6858000" cy="8910131"/>
          </a:xfrm>
          <a:prstGeom prst="rect">
            <a:avLst/>
          </a:prstGeom>
          <a:blipFill>
            <a:blip r:embed="rId3" cstate="print"/>
            <a:tile tx="0" ty="0" sx="100000" sy="100000" flip="none" algn="tl"/>
          </a:blipFill>
        </p:spPr>
        <p:txBody>
          <a:bodyPr wrap="square" rtlCol="0">
            <a:spAutoFit/>
          </a:bodyPr>
          <a:lstStyle/>
          <a:p>
            <a:r>
              <a:rPr lang="es-ES" sz="1100" dirty="0" smtClean="0">
                <a:solidFill>
                  <a:schemeClr val="bg1"/>
                </a:solidFill>
                <a:latin typeface="Book Antiqua" pitchFamily="18" charset="0"/>
              </a:rPr>
              <a:t>	Durante los días 13, 14 y 15 de marzo celebramos las III Jornadas de Orientación para alumnado de bachillerato y 4º de ESO. Se invitó también a los padres. </a:t>
            </a:r>
          </a:p>
          <a:p>
            <a:r>
              <a:rPr lang="es-ES" sz="1100" dirty="0" smtClean="0">
                <a:solidFill>
                  <a:schemeClr val="bg1"/>
                </a:solidFill>
                <a:latin typeface="Book Antiqua" pitchFamily="18" charset="0"/>
              </a:rPr>
              <a:t>Bajo el formato de Mesas Redondas, fueron invitados profesores, alumnos y profesionales de varios de los grados que ahora se imparten en la Universidad de Valladolid. El primer y último día (martes 13 y jueves 15) se dedicaron a Grados Universitarios incluyendo otras ofertas como los Estudios militares y La Escuela Superior de Artes Escénicas de Castilla y León con sede en Valladolid. El miércoles 14 se dedicó a la Formación profesional y fueron invitados profesores de los IES Galileo, Diego de </a:t>
            </a:r>
            <a:r>
              <a:rPr lang="es-ES" sz="1100" dirty="0" err="1" smtClean="0">
                <a:solidFill>
                  <a:schemeClr val="bg1"/>
                </a:solidFill>
                <a:latin typeface="Book Antiqua" pitchFamily="18" charset="0"/>
              </a:rPr>
              <a:t>Praves</a:t>
            </a:r>
            <a:r>
              <a:rPr lang="es-ES" sz="1100" dirty="0" smtClean="0">
                <a:solidFill>
                  <a:schemeClr val="bg1"/>
                </a:solidFill>
                <a:latin typeface="Book Antiqua" pitchFamily="18" charset="0"/>
              </a:rPr>
              <a:t> y del Centro Integrado Juan de Herrera, abarcando la mayoría de las familias profesionales que se imparten en Valladolid.</a:t>
            </a:r>
          </a:p>
          <a:p>
            <a:r>
              <a:rPr lang="es-ES" sz="1100" dirty="0" smtClean="0">
                <a:solidFill>
                  <a:schemeClr val="bg1"/>
                </a:solidFill>
                <a:latin typeface="Book Antiqua" pitchFamily="18" charset="0"/>
              </a:rPr>
              <a:t>	El listado completo de personas  invitadas está más abajo. Añadir que hablaron sobre  la actual oferta educativa de sus centros y estudios, las condiciones de acceso, las salidas profesionales y su inserción laboral, y que respondieron a las preguntas que hicieron nuestros alumnos.</a:t>
            </a:r>
          </a:p>
          <a:p>
            <a:r>
              <a:rPr lang="es-ES" sz="1100" dirty="0" smtClean="0">
                <a:solidFill>
                  <a:schemeClr val="bg1"/>
                </a:solidFill>
                <a:latin typeface="Book Antiqua" pitchFamily="18" charset="0"/>
              </a:rPr>
              <a:t>Esperamos repetir el año próximo con mayor asistencia de padres y de personas del barrio que estén interesadas. Si desean más información, en el departamento de Orientación del IES Leopoldo Cano:  </a:t>
            </a:r>
            <a:r>
              <a:rPr lang="es-ES" sz="1100" u="sng" dirty="0" smtClean="0">
                <a:solidFill>
                  <a:schemeClr val="bg1"/>
                </a:solidFill>
                <a:latin typeface="Book Antiqua" pitchFamily="18" charset="0"/>
                <a:hlinkClick r:id="rId4"/>
              </a:rPr>
              <a:t>dorientacionlcano@yahoo.es</a:t>
            </a:r>
            <a:endParaRPr lang="es-ES" sz="1100" dirty="0" smtClean="0">
              <a:solidFill>
                <a:schemeClr val="bg1"/>
              </a:solidFill>
              <a:latin typeface="Book Antiqua" pitchFamily="18" charset="0"/>
            </a:endParaRPr>
          </a:p>
          <a:p>
            <a:r>
              <a:rPr lang="es-ES" sz="1100" dirty="0" smtClean="0">
                <a:solidFill>
                  <a:schemeClr val="bg1"/>
                </a:solidFill>
                <a:latin typeface="Book Antiqua" pitchFamily="18" charset="0"/>
              </a:rPr>
              <a:t> </a:t>
            </a:r>
          </a:p>
          <a:p>
            <a:r>
              <a:rPr lang="es-ES" sz="1100" dirty="0" smtClean="0">
                <a:latin typeface="Book Antiqua" pitchFamily="18" charset="0"/>
              </a:rPr>
              <a:t>Asistentes a las Jornadas de Orientación. Marzo 2012</a:t>
            </a:r>
          </a:p>
          <a:p>
            <a:r>
              <a:rPr lang="es-ES" sz="1100" b="1" dirty="0" smtClean="0">
                <a:latin typeface="Book Antiqua" pitchFamily="18" charset="0"/>
              </a:rPr>
              <a:t> </a:t>
            </a:r>
            <a:endParaRPr lang="es-ES" sz="1100" dirty="0" smtClean="0">
              <a:latin typeface="Book Antiqua" pitchFamily="18" charset="0"/>
            </a:endParaRPr>
          </a:p>
          <a:p>
            <a:r>
              <a:rPr lang="es-ES" sz="1100" b="1" u="sng" dirty="0" smtClean="0">
                <a:solidFill>
                  <a:srgbClr val="C00000"/>
                </a:solidFill>
                <a:latin typeface="Book Antiqua" pitchFamily="18" charset="0"/>
              </a:rPr>
              <a:t>Martes 13. Universidad y otros estudios</a:t>
            </a:r>
            <a:endParaRPr lang="es-ES" sz="1100" dirty="0" smtClean="0">
              <a:solidFill>
                <a:srgbClr val="C00000"/>
              </a:solidFill>
              <a:latin typeface="Book Antiqua" pitchFamily="18" charset="0"/>
            </a:endParaRPr>
          </a:p>
          <a:p>
            <a:r>
              <a:rPr lang="es-ES" sz="1100" b="1" dirty="0" smtClean="0">
                <a:solidFill>
                  <a:srgbClr val="C00000"/>
                </a:solidFill>
                <a:latin typeface="Book Antiqua" pitchFamily="18" charset="0"/>
              </a:rPr>
              <a:t> </a:t>
            </a:r>
            <a:endParaRPr lang="es-ES" sz="1100" dirty="0" smtClean="0">
              <a:solidFill>
                <a:srgbClr val="C00000"/>
              </a:solidFill>
              <a:latin typeface="Book Antiqua" pitchFamily="18" charset="0"/>
            </a:endParaRPr>
          </a:p>
          <a:p>
            <a:r>
              <a:rPr lang="es-ES" sz="1100" b="1" dirty="0" smtClean="0">
                <a:solidFill>
                  <a:schemeClr val="bg1"/>
                </a:solidFill>
                <a:latin typeface="Book Antiqua" pitchFamily="18" charset="0"/>
              </a:rPr>
              <a:t>Centro médico y de fisioterapia Ozama. </a:t>
            </a:r>
            <a:r>
              <a:rPr lang="es-ES" sz="1100" dirty="0" smtClean="0">
                <a:solidFill>
                  <a:schemeClr val="bg1"/>
                </a:solidFill>
                <a:latin typeface="Book Antiqua" pitchFamily="18" charset="0"/>
              </a:rPr>
              <a:t>Carlos González Ocaña, fisioterapeuta en activo.</a:t>
            </a:r>
          </a:p>
          <a:p>
            <a:r>
              <a:rPr lang="es-ES" sz="1100" b="1" dirty="0" smtClean="0">
                <a:solidFill>
                  <a:schemeClr val="bg1"/>
                </a:solidFill>
                <a:latin typeface="Book Antiqua" pitchFamily="18" charset="0"/>
              </a:rPr>
              <a:t>E. U.  de Enfermería. </a:t>
            </a:r>
            <a:r>
              <a:rPr lang="es-ES" sz="1100" dirty="0" smtClean="0">
                <a:solidFill>
                  <a:schemeClr val="bg1"/>
                </a:solidFill>
                <a:latin typeface="Book Antiqua" pitchFamily="18" charset="0"/>
              </a:rPr>
              <a:t>Dña. Pérez Marinas Raquel. Grado en Enfermería. Ha trabajado en varios hospitales </a:t>
            </a:r>
          </a:p>
          <a:p>
            <a:r>
              <a:rPr lang="es-ES" sz="1100" b="1" dirty="0" smtClean="0">
                <a:solidFill>
                  <a:schemeClr val="bg1"/>
                </a:solidFill>
                <a:latin typeface="Book Antiqua" pitchFamily="18" charset="0"/>
              </a:rPr>
              <a:t>Facultad de Medicina. </a:t>
            </a:r>
            <a:r>
              <a:rPr lang="es-ES" sz="1100" dirty="0" smtClean="0">
                <a:solidFill>
                  <a:schemeClr val="bg1"/>
                </a:solidFill>
                <a:latin typeface="Book Antiqua" pitchFamily="18" charset="0"/>
              </a:rPr>
              <a:t>Dña. Cristina Sánchez del Hoyo  (antigua alumna). Estudiante de 5º.</a:t>
            </a:r>
          </a:p>
          <a:p>
            <a:r>
              <a:rPr lang="es-ES" sz="1100" b="1" dirty="0" smtClean="0">
                <a:solidFill>
                  <a:schemeClr val="bg1"/>
                </a:solidFill>
                <a:latin typeface="Book Antiqua" pitchFamily="18" charset="0"/>
              </a:rPr>
              <a:t>Escuela Superior de Arte Dramático. </a:t>
            </a:r>
            <a:r>
              <a:rPr lang="es-ES" sz="1100" dirty="0" smtClean="0">
                <a:solidFill>
                  <a:schemeClr val="bg1"/>
                </a:solidFill>
                <a:latin typeface="Book Antiqua" pitchFamily="18" charset="0"/>
              </a:rPr>
              <a:t>D. Carlos Marchena del Departamento de Interpretación</a:t>
            </a:r>
          </a:p>
          <a:p>
            <a:r>
              <a:rPr lang="es-ES" sz="1100" b="1" dirty="0" smtClean="0">
                <a:solidFill>
                  <a:schemeClr val="bg1"/>
                </a:solidFill>
                <a:latin typeface="Book Antiqua" pitchFamily="18" charset="0"/>
              </a:rPr>
              <a:t>E. de Ingenierías Industriales. </a:t>
            </a:r>
            <a:r>
              <a:rPr lang="es-ES" sz="1100" dirty="0" smtClean="0">
                <a:solidFill>
                  <a:schemeClr val="bg1"/>
                </a:solidFill>
                <a:latin typeface="Book Antiqua" pitchFamily="18" charset="0"/>
              </a:rPr>
              <a:t>D. Alfonso Redondo. Director  (antiguo alumno)</a:t>
            </a:r>
          </a:p>
          <a:p>
            <a:r>
              <a:rPr lang="es-ES" sz="1100" b="1" dirty="0" smtClean="0">
                <a:solidFill>
                  <a:schemeClr val="bg1"/>
                </a:solidFill>
                <a:latin typeface="Book Antiqua" pitchFamily="18" charset="0"/>
              </a:rPr>
              <a:t>Filosofía y Letras. Humanidades y Periodismo. </a:t>
            </a:r>
            <a:r>
              <a:rPr lang="es-ES" sz="1100" dirty="0" smtClean="0">
                <a:solidFill>
                  <a:schemeClr val="bg1"/>
                </a:solidFill>
                <a:latin typeface="Book Antiqua" pitchFamily="18" charset="0"/>
              </a:rPr>
              <a:t>Dña. Belén </a:t>
            </a:r>
            <a:r>
              <a:rPr lang="es-ES" sz="1100" dirty="0" err="1" smtClean="0">
                <a:solidFill>
                  <a:schemeClr val="bg1"/>
                </a:solidFill>
                <a:latin typeface="Book Antiqua" pitchFamily="18" charset="0"/>
              </a:rPr>
              <a:t>Artuñedo</a:t>
            </a:r>
            <a:r>
              <a:rPr lang="es-ES" sz="1100" dirty="0" smtClean="0">
                <a:solidFill>
                  <a:schemeClr val="bg1"/>
                </a:solidFill>
                <a:latin typeface="Book Antiqua" pitchFamily="18" charset="0"/>
              </a:rPr>
              <a:t> Guillén (Filologías) y D. Manuel Rojo (Historia)  </a:t>
            </a:r>
          </a:p>
          <a:p>
            <a:r>
              <a:rPr lang="es-ES" sz="1100" b="1" dirty="0" smtClean="0">
                <a:solidFill>
                  <a:schemeClr val="bg1"/>
                </a:solidFill>
                <a:latin typeface="Book Antiqua" pitchFamily="18" charset="0"/>
              </a:rPr>
              <a:t> </a:t>
            </a:r>
            <a:endParaRPr lang="es-ES" sz="1100" dirty="0" smtClean="0">
              <a:solidFill>
                <a:schemeClr val="bg1"/>
              </a:solidFill>
              <a:latin typeface="Book Antiqua" pitchFamily="18" charset="0"/>
            </a:endParaRPr>
          </a:p>
          <a:p>
            <a:r>
              <a:rPr lang="es-ES" sz="1100" b="1" u="sng" dirty="0" smtClean="0">
                <a:solidFill>
                  <a:srgbClr val="C00000"/>
                </a:solidFill>
                <a:latin typeface="Book Antiqua" pitchFamily="18" charset="0"/>
              </a:rPr>
              <a:t>Miércoles 14. Formación Profesional</a:t>
            </a:r>
            <a:endParaRPr lang="es-ES" sz="1100" dirty="0" smtClean="0">
              <a:solidFill>
                <a:srgbClr val="C00000"/>
              </a:solidFill>
              <a:latin typeface="Book Antiqua" pitchFamily="18" charset="0"/>
            </a:endParaRPr>
          </a:p>
          <a:p>
            <a:r>
              <a:rPr lang="es-ES" sz="1100" b="1" dirty="0" smtClean="0">
                <a:solidFill>
                  <a:srgbClr val="C00000"/>
                </a:solidFill>
                <a:latin typeface="Book Antiqua" pitchFamily="18" charset="0"/>
              </a:rPr>
              <a:t> </a:t>
            </a:r>
            <a:endParaRPr lang="es-ES" sz="1100" dirty="0" smtClean="0">
              <a:solidFill>
                <a:srgbClr val="C00000"/>
              </a:solidFill>
              <a:latin typeface="Book Antiqua" pitchFamily="18" charset="0"/>
            </a:endParaRPr>
          </a:p>
          <a:p>
            <a:r>
              <a:rPr lang="es-ES" sz="1100" b="1" dirty="0" smtClean="0">
                <a:solidFill>
                  <a:schemeClr val="bg1"/>
                </a:solidFill>
                <a:latin typeface="Book Antiqua" pitchFamily="18" charset="0"/>
              </a:rPr>
              <a:t>IES DIEGO DE PRAVES</a:t>
            </a:r>
            <a:endParaRPr lang="es-ES" sz="1100" dirty="0" smtClean="0">
              <a:solidFill>
                <a:schemeClr val="bg1"/>
              </a:solidFill>
              <a:latin typeface="Book Antiqua" pitchFamily="18" charset="0"/>
            </a:endParaRPr>
          </a:p>
          <a:p>
            <a:r>
              <a:rPr lang="es-ES" sz="1100" dirty="0" smtClean="0">
                <a:solidFill>
                  <a:schemeClr val="bg1"/>
                </a:solidFill>
                <a:latin typeface="Book Antiqua" pitchFamily="18" charset="0"/>
              </a:rPr>
              <a:t>D. José Alberto León. Departamento de Hostelería y Turismo.</a:t>
            </a:r>
          </a:p>
          <a:p>
            <a:r>
              <a:rPr lang="es-ES" sz="1100" dirty="0" smtClean="0">
                <a:solidFill>
                  <a:schemeClr val="bg1"/>
                </a:solidFill>
                <a:latin typeface="Book Antiqua" pitchFamily="18" charset="0"/>
              </a:rPr>
              <a:t>D. María Isabel Martín </a:t>
            </a:r>
            <a:r>
              <a:rPr lang="es-ES" sz="1100" dirty="0" err="1" smtClean="0">
                <a:solidFill>
                  <a:schemeClr val="bg1"/>
                </a:solidFill>
                <a:latin typeface="Book Antiqua" pitchFamily="18" charset="0"/>
              </a:rPr>
              <a:t>Fiz</a:t>
            </a:r>
            <a:r>
              <a:rPr lang="es-ES" sz="1100" dirty="0" smtClean="0">
                <a:solidFill>
                  <a:schemeClr val="bg1"/>
                </a:solidFill>
                <a:latin typeface="Book Antiqua" pitchFamily="18" charset="0"/>
              </a:rPr>
              <a:t>. Servicios en Restauración.</a:t>
            </a:r>
          </a:p>
          <a:p>
            <a:r>
              <a:rPr lang="es-ES" sz="1100" b="1" dirty="0" smtClean="0">
                <a:solidFill>
                  <a:schemeClr val="bg1"/>
                </a:solidFill>
                <a:latin typeface="Book Antiqua" pitchFamily="18" charset="0"/>
              </a:rPr>
              <a:t> </a:t>
            </a:r>
            <a:endParaRPr lang="es-ES" sz="1100" dirty="0" smtClean="0">
              <a:solidFill>
                <a:schemeClr val="bg1"/>
              </a:solidFill>
              <a:latin typeface="Book Antiqua" pitchFamily="18" charset="0"/>
            </a:endParaRPr>
          </a:p>
          <a:p>
            <a:r>
              <a:rPr lang="es-ES" sz="1100" b="1" dirty="0" smtClean="0">
                <a:solidFill>
                  <a:srgbClr val="C00000"/>
                </a:solidFill>
                <a:latin typeface="Book Antiqua" pitchFamily="18" charset="0"/>
              </a:rPr>
              <a:t>IES DIEGO GALILEO.</a:t>
            </a:r>
            <a:endParaRPr lang="es-ES" sz="1100" dirty="0" smtClean="0">
              <a:solidFill>
                <a:srgbClr val="C00000"/>
              </a:solidFill>
              <a:latin typeface="Book Antiqua" pitchFamily="18" charset="0"/>
            </a:endParaRPr>
          </a:p>
          <a:p>
            <a:r>
              <a:rPr lang="es-ES" sz="1100" dirty="0" smtClean="0">
                <a:solidFill>
                  <a:schemeClr val="bg1"/>
                </a:solidFill>
                <a:latin typeface="Book Antiqua" pitchFamily="18" charset="0"/>
              </a:rPr>
              <a:t>D. Carlos Hernández Padrones</a:t>
            </a:r>
            <a:r>
              <a:rPr lang="es-ES" sz="1100" b="1" dirty="0" smtClean="0">
                <a:solidFill>
                  <a:schemeClr val="bg1"/>
                </a:solidFill>
                <a:latin typeface="Book Antiqua" pitchFamily="18" charset="0"/>
              </a:rPr>
              <a:t>. </a:t>
            </a:r>
            <a:r>
              <a:rPr lang="es-ES" sz="1100" dirty="0" smtClean="0">
                <a:solidFill>
                  <a:schemeClr val="bg1"/>
                </a:solidFill>
                <a:latin typeface="Book Antiqua" pitchFamily="18" charset="0"/>
              </a:rPr>
              <a:t>J.E de CCFF y Familia de Electrónica</a:t>
            </a:r>
          </a:p>
          <a:p>
            <a:r>
              <a:rPr lang="es-ES" sz="1100" dirty="0" smtClean="0">
                <a:solidFill>
                  <a:schemeClr val="bg1"/>
                </a:solidFill>
                <a:latin typeface="Book Antiqua" pitchFamily="18" charset="0"/>
              </a:rPr>
              <a:t> </a:t>
            </a:r>
          </a:p>
          <a:p>
            <a:r>
              <a:rPr lang="es-ES" sz="1100" b="1" dirty="0" smtClean="0">
                <a:solidFill>
                  <a:srgbClr val="C00000"/>
                </a:solidFill>
                <a:latin typeface="Book Antiqua" pitchFamily="18" charset="0"/>
              </a:rPr>
              <a:t>CENTRO INTEGRADO JUAN DE HERRERA</a:t>
            </a:r>
            <a:r>
              <a:rPr lang="es-ES" sz="1100" dirty="0" smtClean="0">
                <a:solidFill>
                  <a:srgbClr val="C00000"/>
                </a:solidFill>
                <a:latin typeface="Book Antiqua" pitchFamily="18" charset="0"/>
              </a:rPr>
              <a:t> </a:t>
            </a:r>
          </a:p>
          <a:p>
            <a:r>
              <a:rPr lang="es-ES" sz="1100" dirty="0" smtClean="0">
                <a:solidFill>
                  <a:schemeClr val="bg1"/>
                </a:solidFill>
                <a:latin typeface="Book Antiqua" pitchFamily="18" charset="0"/>
              </a:rPr>
              <a:t>D. Alberto Martín Duque, Jefe de Estudios</a:t>
            </a:r>
          </a:p>
          <a:p>
            <a:r>
              <a:rPr lang="es-ES" sz="1100" dirty="0" smtClean="0">
                <a:solidFill>
                  <a:schemeClr val="bg1"/>
                </a:solidFill>
                <a:latin typeface="Book Antiqua" pitchFamily="18" charset="0"/>
              </a:rPr>
              <a:t>María Teresa Cuerdo Martín. Orientadora</a:t>
            </a:r>
          </a:p>
          <a:p>
            <a:r>
              <a:rPr lang="es-ES" sz="1100" dirty="0" smtClean="0">
                <a:solidFill>
                  <a:schemeClr val="bg1"/>
                </a:solidFill>
                <a:latin typeface="Book Antiqua" pitchFamily="18" charset="0"/>
              </a:rPr>
              <a:t> </a:t>
            </a:r>
          </a:p>
          <a:p>
            <a:r>
              <a:rPr lang="es-ES" sz="1100" b="1" u="sng" dirty="0" smtClean="0">
                <a:solidFill>
                  <a:srgbClr val="C00000"/>
                </a:solidFill>
                <a:latin typeface="Book Antiqua" pitchFamily="18" charset="0"/>
              </a:rPr>
              <a:t>Jueves 15. Universidad y otros estudios</a:t>
            </a:r>
            <a:endParaRPr lang="es-ES" sz="1100" dirty="0" smtClean="0">
              <a:solidFill>
                <a:srgbClr val="C00000"/>
              </a:solidFill>
              <a:latin typeface="Book Antiqua" pitchFamily="18" charset="0"/>
            </a:endParaRPr>
          </a:p>
          <a:p>
            <a:r>
              <a:rPr lang="es-ES" sz="1100" b="1" dirty="0" smtClean="0">
                <a:solidFill>
                  <a:srgbClr val="C00000"/>
                </a:solidFill>
                <a:latin typeface="Book Antiqua" pitchFamily="18" charset="0"/>
              </a:rPr>
              <a:t> </a:t>
            </a:r>
            <a:endParaRPr lang="es-ES" sz="1100" dirty="0" smtClean="0">
              <a:solidFill>
                <a:srgbClr val="C00000"/>
              </a:solidFill>
              <a:latin typeface="Book Antiqua" pitchFamily="18" charset="0"/>
            </a:endParaRPr>
          </a:p>
          <a:p>
            <a:r>
              <a:rPr lang="es-ES" sz="1100" b="1" dirty="0" smtClean="0">
                <a:solidFill>
                  <a:schemeClr val="bg1"/>
                </a:solidFill>
                <a:latin typeface="Book Antiqua" pitchFamily="18" charset="0"/>
              </a:rPr>
              <a:t>Facultad de Ciencias. </a:t>
            </a:r>
            <a:r>
              <a:rPr lang="es-ES" sz="1100" dirty="0" smtClean="0">
                <a:solidFill>
                  <a:schemeClr val="bg1"/>
                </a:solidFill>
                <a:latin typeface="Book Antiqua" pitchFamily="18" charset="0"/>
              </a:rPr>
              <a:t>D. Isaías García de la Fuente. Vicedecano</a:t>
            </a:r>
          </a:p>
          <a:p>
            <a:r>
              <a:rPr lang="es-ES" sz="1100" b="1" dirty="0" smtClean="0">
                <a:solidFill>
                  <a:schemeClr val="bg1"/>
                </a:solidFill>
                <a:latin typeface="Book Antiqua" pitchFamily="18" charset="0"/>
              </a:rPr>
              <a:t>E.T.S. de Ingeniería Informática. </a:t>
            </a:r>
            <a:r>
              <a:rPr lang="es-ES" sz="1100" dirty="0" smtClean="0">
                <a:solidFill>
                  <a:schemeClr val="bg1"/>
                </a:solidFill>
                <a:latin typeface="Book Antiqua" pitchFamily="18" charset="0"/>
              </a:rPr>
              <a:t>D. Carlos Vivaracho (antiguo alumno)</a:t>
            </a:r>
          </a:p>
          <a:p>
            <a:r>
              <a:rPr lang="es-ES" sz="1100" b="1" dirty="0" smtClean="0">
                <a:solidFill>
                  <a:schemeClr val="bg1"/>
                </a:solidFill>
                <a:latin typeface="Book Antiqua" pitchFamily="18" charset="0"/>
              </a:rPr>
              <a:t>E.T.S. de Ingenieros de Telecomunicación. </a:t>
            </a:r>
            <a:r>
              <a:rPr lang="es-ES" sz="1100" dirty="0" smtClean="0">
                <a:solidFill>
                  <a:schemeClr val="bg1"/>
                </a:solidFill>
                <a:latin typeface="Book Antiqua" pitchFamily="18" charset="0"/>
              </a:rPr>
              <a:t>D. Ramón J. Durán Barroso  </a:t>
            </a:r>
          </a:p>
          <a:p>
            <a:r>
              <a:rPr lang="es-ES" sz="1100" b="1" dirty="0" smtClean="0">
                <a:solidFill>
                  <a:schemeClr val="bg1"/>
                </a:solidFill>
                <a:latin typeface="Book Antiqua" pitchFamily="18" charset="0"/>
              </a:rPr>
              <a:t>Escuela Universitaria de Estudios Empresariales. </a:t>
            </a:r>
            <a:r>
              <a:rPr lang="es-ES" sz="1100" dirty="0" smtClean="0">
                <a:solidFill>
                  <a:schemeClr val="bg1"/>
                </a:solidFill>
                <a:latin typeface="Book Antiqua" pitchFamily="18" charset="0"/>
              </a:rPr>
              <a:t>D. José Antonio Salvador </a:t>
            </a:r>
            <a:r>
              <a:rPr lang="es-ES" sz="1100" dirty="0" err="1" smtClean="0">
                <a:solidFill>
                  <a:schemeClr val="bg1"/>
                </a:solidFill>
                <a:latin typeface="Book Antiqua" pitchFamily="18" charset="0"/>
              </a:rPr>
              <a:t>Insúa</a:t>
            </a:r>
            <a:r>
              <a:rPr lang="es-ES" sz="1100" dirty="0" smtClean="0">
                <a:solidFill>
                  <a:schemeClr val="bg1"/>
                </a:solidFill>
                <a:latin typeface="Book Antiqua" pitchFamily="18" charset="0"/>
              </a:rPr>
              <a:t>, Director </a:t>
            </a:r>
          </a:p>
          <a:p>
            <a:r>
              <a:rPr lang="es-ES" sz="1100" b="1" dirty="0" smtClean="0">
                <a:solidFill>
                  <a:schemeClr val="bg1"/>
                </a:solidFill>
                <a:latin typeface="Book Antiqua" pitchFamily="18" charset="0"/>
              </a:rPr>
              <a:t>Facultad de Educación. </a:t>
            </a:r>
            <a:r>
              <a:rPr lang="es-ES" sz="1100" dirty="0" smtClean="0">
                <a:solidFill>
                  <a:schemeClr val="bg1"/>
                </a:solidFill>
                <a:latin typeface="Book Antiqua" pitchFamily="18" charset="0"/>
              </a:rPr>
              <a:t>Miriam Ramos Santos. Oficina de Información de estudiantes</a:t>
            </a:r>
          </a:p>
          <a:p>
            <a:r>
              <a:rPr lang="es-ES" sz="1100" b="1" dirty="0" smtClean="0">
                <a:solidFill>
                  <a:schemeClr val="bg1"/>
                </a:solidFill>
                <a:latin typeface="Book Antiqua" pitchFamily="18" charset="0"/>
              </a:rPr>
              <a:t>Ministerio de Defensa. </a:t>
            </a:r>
            <a:r>
              <a:rPr lang="es-ES" sz="1100" dirty="0" smtClean="0">
                <a:solidFill>
                  <a:schemeClr val="bg1"/>
                </a:solidFill>
                <a:latin typeface="Book Antiqua" pitchFamily="18" charset="0"/>
              </a:rPr>
              <a:t>Carrera Militar. Teniente Coronel Cardero. </a:t>
            </a:r>
          </a:p>
          <a:p>
            <a:r>
              <a:rPr lang="es-ES" sz="1100" b="1" dirty="0" smtClean="0">
                <a:solidFill>
                  <a:schemeClr val="bg1"/>
                </a:solidFill>
                <a:latin typeface="Book Antiqua" pitchFamily="18" charset="0"/>
              </a:rPr>
              <a:t>Psicología y Terapia Ocupacional</a:t>
            </a:r>
            <a:r>
              <a:rPr lang="es-ES" sz="1100" dirty="0" smtClean="0">
                <a:solidFill>
                  <a:schemeClr val="bg1"/>
                </a:solidFill>
                <a:latin typeface="Book Antiqua" pitchFamily="18" charset="0"/>
              </a:rPr>
              <a:t>. Dña. Aurora Madrid. Psicóloga. CAP por la UVA.</a:t>
            </a:r>
          </a:p>
          <a:p>
            <a:r>
              <a:rPr lang="es-ES" sz="1100" dirty="0" smtClean="0">
                <a:solidFill>
                  <a:schemeClr val="bg1"/>
                </a:solidFill>
                <a:latin typeface="Book Antiqua" pitchFamily="18" charset="0"/>
              </a:rPr>
              <a:t> </a:t>
            </a:r>
          </a:p>
          <a:p>
            <a:endParaRPr lang="es-ES" sz="1200" dirty="0">
              <a:solidFill>
                <a:schemeClr val="bg1"/>
              </a:solidFill>
              <a:latin typeface="Book Antiqua" pitchFamily="18" charset="0"/>
            </a:endParaRPr>
          </a:p>
        </p:txBody>
      </p:sp>
      <p:sp>
        <p:nvSpPr>
          <p:cNvPr id="6" name="5 Marcador de número de diapositiva"/>
          <p:cNvSpPr>
            <a:spLocks noGrp="1"/>
          </p:cNvSpPr>
          <p:nvPr>
            <p:ph type="sldNum" sz="quarter" idx="12"/>
          </p:nvPr>
        </p:nvSpPr>
        <p:spPr/>
        <p:txBody>
          <a:bodyPr/>
          <a:lstStyle/>
          <a:p>
            <a:fld id="{53FF9DDD-FA5F-4E02-AC28-2693DAB04EF4}" type="slidenum">
              <a:rPr lang="es-ES" smtClean="0"/>
              <a:pPr/>
              <a:t>39</a:t>
            </a:fld>
            <a:endParaRPr lang="es-E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5904656" cy="461665"/>
          </a:xfrm>
          <a:prstGeom prst="rect">
            <a:avLst/>
          </a:prstGeom>
          <a:noFill/>
        </p:spPr>
        <p:txBody>
          <a:bodyPr wrap="square" rtlCol="0">
            <a:spAutoFit/>
          </a:bodyPr>
          <a:lstStyle/>
          <a:p>
            <a:r>
              <a:rPr lang="es-ES" sz="2400" dirty="0" smtClean="0">
                <a:solidFill>
                  <a:srgbClr val="C00000"/>
                </a:solidFill>
                <a:latin typeface="+mj-lt"/>
              </a:rPr>
              <a:t>Reflexiones, por Jennifer Carolina Iturralde, 1º B:</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361" name="Rectangle 1"/>
          <p:cNvSpPr>
            <a:spLocks noChangeArrowheads="1"/>
          </p:cNvSpPr>
          <p:nvPr/>
        </p:nvSpPr>
        <p:spPr bwMode="auto">
          <a:xfrm>
            <a:off x="1268760" y="895291"/>
            <a:ext cx="5229200" cy="2462213"/>
          </a:xfrm>
          <a:prstGeom prst="rect">
            <a:avLst/>
          </a:prstGeom>
          <a:gradFill flip="none" rotWithShape="1">
            <a:gsLst>
              <a:gs pos="0">
                <a:srgbClr val="CCCCFF"/>
              </a:gs>
              <a:gs pos="17999">
                <a:srgbClr val="99CCFF"/>
              </a:gs>
              <a:gs pos="36000">
                <a:srgbClr val="9966FF"/>
              </a:gs>
              <a:gs pos="61000">
                <a:srgbClr val="CC99FF"/>
              </a:gs>
              <a:gs pos="82001">
                <a:srgbClr val="99CCFF"/>
              </a:gs>
              <a:gs pos="100000">
                <a:srgbClr val="CCCCFF"/>
              </a:gs>
            </a:gsLst>
            <a:path path="rect">
              <a:fillToRect l="100000" b="100000"/>
            </a:path>
            <a:tileRect t="-100000" r="-10000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sng" strike="noStrike" cap="none" normalizeH="0" baseline="0" dirty="0" smtClean="0">
                <a:ln>
                  <a:noFill/>
                </a:ln>
                <a:solidFill>
                  <a:schemeClr val="tx1"/>
                </a:solidFill>
                <a:effectLst/>
                <a:ea typeface="Times New Roman" pitchFamily="18" charset="0"/>
              </a:rPr>
              <a:t>Conseguir, cuesta</a:t>
            </a:r>
          </a:p>
          <a:p>
            <a:pPr marL="0" marR="0" lvl="0" indent="0" algn="just" defTabSz="914400" rtl="0" eaLnBrk="1" fontAlgn="base" latinLnBrk="0" hangingPunct="1">
              <a:lnSpc>
                <a:spcPct val="100000"/>
              </a:lnSpc>
              <a:spcBef>
                <a:spcPct val="0"/>
              </a:spcBef>
              <a:spcAft>
                <a:spcPct val="0"/>
              </a:spcAft>
              <a:buClrTx/>
              <a:buSzTx/>
              <a:buFontTx/>
              <a:buNone/>
              <a:tabLst/>
            </a:pPr>
            <a:endParaRPr lang="es-ES" sz="1400" b="1" u="sng" dirty="0" smtClean="0"/>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i="0" strike="noStrike" cap="none" normalizeH="0" baseline="0" dirty="0" smtClean="0">
                <a:ln>
                  <a:noFill/>
                </a:ln>
                <a:solidFill>
                  <a:schemeClr val="tx1"/>
                </a:solidFill>
                <a:effectLst/>
              </a:rPr>
              <a:t>Si tu sueño es ser cantante, carpintero,</a:t>
            </a:r>
            <a:r>
              <a:rPr kumimoji="0" lang="es-ES" sz="1400" i="0" strike="noStrike" cap="none" normalizeH="0" dirty="0" smtClean="0">
                <a:ln>
                  <a:noFill/>
                </a:ln>
                <a:solidFill>
                  <a:schemeClr val="tx1"/>
                </a:solidFill>
                <a:effectLst/>
              </a:rPr>
              <a:t> profesor,</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a</a:t>
            </a:r>
            <a:r>
              <a:rPr lang="es-ES" sz="1400" baseline="0" dirty="0" smtClean="0"/>
              <a:t>rquitecto, </a:t>
            </a:r>
            <a:r>
              <a:rPr lang="es-ES" sz="1400" baseline="0" dirty="0" err="1" smtClean="0"/>
              <a:t>etc</a:t>
            </a:r>
            <a:r>
              <a:rPr lang="es-ES" sz="1400" baseline="0" dirty="0" smtClean="0"/>
              <a:t>… Y piensas que no lo puedes conseguir,</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e</a:t>
            </a:r>
            <a:r>
              <a:rPr kumimoji="0" lang="es-ES" sz="1400" i="0" strike="noStrike" cap="none" normalizeH="0" dirty="0" smtClean="0">
                <a:ln>
                  <a:noFill/>
                </a:ln>
                <a:solidFill>
                  <a:schemeClr val="tx1"/>
                </a:solidFill>
                <a:effectLst/>
              </a:rPr>
              <a:t>stás muy </a:t>
            </a:r>
            <a:r>
              <a:rPr kumimoji="0" lang="es-ES" sz="1400" i="0" strike="noStrike" cap="none" normalizeH="0" dirty="0" err="1" smtClean="0">
                <a:ln>
                  <a:noFill/>
                </a:ln>
                <a:solidFill>
                  <a:schemeClr val="tx1"/>
                </a:solidFill>
                <a:effectLst/>
              </a:rPr>
              <a:t>equivocad@</a:t>
            </a:r>
            <a:r>
              <a:rPr kumimoji="0" lang="es-ES" sz="1400" i="0" strike="noStrike" cap="none" normalizeH="0" dirty="0" smtClean="0">
                <a:ln>
                  <a:noFill/>
                </a:ln>
                <a:solidFill>
                  <a:schemeClr val="tx1"/>
                </a:solidFill>
                <a:effectLst/>
              </a:rPr>
              <a:t>, porque todo se puede conseguir</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baseline="0" dirty="0" smtClean="0"/>
              <a:t>si</a:t>
            </a:r>
            <a:r>
              <a:rPr lang="es-ES" sz="1400" dirty="0" smtClean="0"/>
              <a:t> te esfuerzas lo máximo. Ningún problema familiar</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o</a:t>
            </a:r>
            <a:r>
              <a:rPr kumimoji="0" lang="es-ES" sz="1400" i="0" strike="noStrike" cap="none" normalizeH="0" baseline="0" dirty="0" smtClean="0">
                <a:ln>
                  <a:noFill/>
                </a:ln>
                <a:solidFill>
                  <a:schemeClr val="tx1"/>
                </a:solidFill>
                <a:effectLst/>
              </a:rPr>
              <a:t> discusión con alguien es un problema para conseguir</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tus sueños, sólo piensa que lo que ganas ahora estudiando</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t</a:t>
            </a:r>
            <a:r>
              <a:rPr kumimoji="0" lang="es-ES" sz="1400" i="0" strike="noStrike" cap="none" normalizeH="0" baseline="0" dirty="0" smtClean="0">
                <a:ln>
                  <a:noFill/>
                </a:ln>
                <a:solidFill>
                  <a:schemeClr val="tx1"/>
                </a:solidFill>
                <a:effectLst/>
              </a:rPr>
              <a:t>e ayudará en tu futuro. Porque a todos nos gustaría</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tener una casa enorme, tener dinero, etc. Es muy </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f</a:t>
            </a:r>
            <a:r>
              <a:rPr kumimoji="0" lang="es-ES" sz="1400" i="0" strike="noStrike" cap="none" normalizeH="0" baseline="0" dirty="0" smtClean="0">
                <a:ln>
                  <a:noFill/>
                </a:ln>
                <a:solidFill>
                  <a:schemeClr val="tx1"/>
                </a:solidFill>
                <a:effectLst/>
              </a:rPr>
              <a:t>ácil</a:t>
            </a:r>
            <a:r>
              <a:rPr kumimoji="0" lang="es-ES" sz="1400" i="0" strike="noStrike" cap="none" normalizeH="0" dirty="0" smtClean="0">
                <a:ln>
                  <a:noFill/>
                </a:ln>
                <a:solidFill>
                  <a:schemeClr val="tx1"/>
                </a:solidFill>
                <a:effectLst/>
              </a:rPr>
              <a:t> de conseguir. El truco: Estudiando ahora que puedes.</a:t>
            </a:r>
            <a:endParaRPr kumimoji="0" lang="es-ES" sz="1400" i="0" strike="noStrike" cap="none" normalizeH="0" baseline="0" dirty="0" smtClean="0">
              <a:ln>
                <a:noFill/>
              </a:ln>
              <a:solidFill>
                <a:schemeClr val="tx1"/>
              </a:solidFill>
              <a:effectLst/>
            </a:endParaRPr>
          </a:p>
        </p:txBody>
      </p:sp>
      <p:sp>
        <p:nvSpPr>
          <p:cNvPr id="5" name="Rectangle 1"/>
          <p:cNvSpPr>
            <a:spLocks noChangeArrowheads="1"/>
          </p:cNvSpPr>
          <p:nvPr/>
        </p:nvSpPr>
        <p:spPr bwMode="auto">
          <a:xfrm>
            <a:off x="836712" y="4650160"/>
            <a:ext cx="5229200" cy="3323987"/>
          </a:xfrm>
          <a:prstGeom prst="rect">
            <a:avLst/>
          </a:prstGeom>
          <a:gradFill flip="none" rotWithShape="1">
            <a:gsLst>
              <a:gs pos="0">
                <a:srgbClr val="DDEBCF"/>
              </a:gs>
              <a:gs pos="50000">
                <a:srgbClr val="9CB86E"/>
              </a:gs>
              <a:gs pos="100000">
                <a:srgbClr val="156B13"/>
              </a:gs>
            </a:gsLst>
            <a:path path="rect">
              <a:fillToRect l="100000" t="100000"/>
            </a:path>
            <a:tileRect r="-100000" b="-100000"/>
          </a:gra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s-ES" sz="1400" b="1" u="sng" dirty="0" smtClean="0">
                <a:ea typeface="Times New Roman" pitchFamily="18" charset="0"/>
              </a:rPr>
              <a:t>Una amiga de verdad</a:t>
            </a:r>
            <a:endParaRPr kumimoji="0" lang="es-ES" sz="1400" b="1" i="0" u="sng" strike="noStrike" cap="none" normalizeH="0" baseline="0" dirty="0" smtClean="0">
              <a:ln>
                <a:noFill/>
              </a:ln>
              <a:solidFill>
                <a:schemeClr val="tx1"/>
              </a:solidFill>
              <a:effectLst/>
              <a:ea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s-ES" sz="1400" b="1" u="sng" dirty="0" smtClean="0"/>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i="0" strike="noStrike" cap="none" normalizeH="0" baseline="0" dirty="0" smtClean="0">
                <a:ln>
                  <a:noFill/>
                </a:ln>
                <a:solidFill>
                  <a:schemeClr val="tx1"/>
                </a:solidFill>
                <a:effectLst/>
              </a:rPr>
              <a:t>Una amiga es aquélla</a:t>
            </a:r>
            <a:r>
              <a:rPr kumimoji="0" lang="es-ES" sz="1400" i="0" strike="noStrike" cap="none" normalizeH="0" dirty="0" smtClean="0">
                <a:ln>
                  <a:noFill/>
                </a:ln>
                <a:solidFill>
                  <a:schemeClr val="tx1"/>
                </a:solidFill>
                <a:effectLst/>
              </a:rPr>
              <a:t> que te escucha y comprende.</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baseline="0" dirty="0" smtClean="0"/>
              <a:t>Una</a:t>
            </a:r>
            <a:r>
              <a:rPr lang="es-ES" sz="1400" dirty="0" smtClean="0"/>
              <a:t> amiga es la que siempre está contigo.</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i="0" strike="noStrike" cap="none" normalizeH="0" baseline="0" dirty="0" smtClean="0">
                <a:ln>
                  <a:noFill/>
                </a:ln>
                <a:solidFill>
                  <a:schemeClr val="tx1"/>
                </a:solidFill>
                <a:effectLst/>
              </a:rPr>
              <a:t>Una</a:t>
            </a:r>
            <a:r>
              <a:rPr kumimoji="0" lang="es-ES" sz="1400" i="0" strike="noStrike" cap="none" normalizeH="0" dirty="0" smtClean="0">
                <a:ln>
                  <a:noFill/>
                </a:ln>
                <a:solidFill>
                  <a:schemeClr val="tx1"/>
                </a:solidFill>
                <a:effectLst/>
              </a:rPr>
              <a:t> amiga es aquélla que te lleva al buen camino.</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baseline="0" dirty="0" smtClean="0"/>
              <a:t>Aquélla</a:t>
            </a:r>
            <a:r>
              <a:rPr lang="es-ES" sz="1400" dirty="0" smtClean="0"/>
              <a:t> que dice ser tu amiga pero, en cambio,</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i="0" strike="noStrike" cap="none" normalizeH="0" baseline="0" dirty="0" smtClean="0">
                <a:ln>
                  <a:noFill/>
                </a:ln>
                <a:solidFill>
                  <a:schemeClr val="tx1"/>
                </a:solidFill>
                <a:effectLst/>
              </a:rPr>
              <a:t>Te</a:t>
            </a:r>
            <a:r>
              <a:rPr kumimoji="0" lang="es-ES" sz="1400" i="0" strike="noStrike" cap="none" normalizeH="0" dirty="0" smtClean="0">
                <a:ln>
                  <a:noFill/>
                </a:ln>
                <a:solidFill>
                  <a:schemeClr val="tx1"/>
                </a:solidFill>
                <a:effectLst/>
              </a:rPr>
              <a:t> falta al respeto, te dice que hagas cosas malas</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y</a:t>
            </a:r>
            <a:r>
              <a:rPr lang="es-ES" sz="1400" baseline="0" dirty="0" smtClean="0"/>
              <a:t> está contigo por interés, esa no es una amiga</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i="0" strike="noStrike" cap="none" normalizeH="0" dirty="0" smtClean="0">
                <a:ln>
                  <a:noFill/>
                </a:ln>
                <a:solidFill>
                  <a:schemeClr val="tx1"/>
                </a:solidFill>
                <a:effectLst/>
              </a:rPr>
              <a:t>de verdad.</a:t>
            </a:r>
          </a:p>
          <a:p>
            <a:pPr marL="0" marR="0" lvl="0" indent="0" algn="just" defTabSz="914400" rtl="0" eaLnBrk="1" fontAlgn="base" latinLnBrk="0" hangingPunct="1">
              <a:lnSpc>
                <a:spcPct val="100000"/>
              </a:lnSpc>
              <a:spcBef>
                <a:spcPct val="0"/>
              </a:spcBef>
              <a:spcAft>
                <a:spcPct val="0"/>
              </a:spcAft>
              <a:buClrTx/>
              <a:buSzTx/>
              <a:buFontTx/>
              <a:buNone/>
              <a:tabLst/>
            </a:pPr>
            <a:endParaRPr lang="es-ES" sz="1400" baseline="0" dirty="0" smtClean="0"/>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i="0" strike="noStrike" cap="none" normalizeH="0" dirty="0" smtClean="0">
                <a:ln>
                  <a:noFill/>
                </a:ln>
                <a:solidFill>
                  <a:schemeClr val="tx1"/>
                </a:solidFill>
                <a:effectLst/>
              </a:rPr>
              <a:t>Nunca te dejes llevar por las malas influencias</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p</a:t>
            </a:r>
            <a:r>
              <a:rPr lang="es-ES" sz="1400" baseline="0" dirty="0" smtClean="0"/>
              <a:t>orque, aunque no</a:t>
            </a:r>
            <a:r>
              <a:rPr lang="es-ES" sz="1400" dirty="0" smtClean="0"/>
              <a:t> lo creas, te pueden causar</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g</a:t>
            </a:r>
            <a:r>
              <a:rPr kumimoji="0" lang="es-ES" sz="1400" i="0" strike="noStrike" cap="none" normalizeH="0" baseline="0" dirty="0" smtClean="0">
                <a:ln>
                  <a:noFill/>
                </a:ln>
                <a:solidFill>
                  <a:schemeClr val="tx1"/>
                </a:solidFill>
                <a:effectLst/>
              </a:rPr>
              <a:t>randes</a:t>
            </a:r>
            <a:r>
              <a:rPr kumimoji="0" lang="es-ES" sz="1400" i="0" strike="noStrike" cap="none" normalizeH="0" dirty="0" smtClean="0">
                <a:ln>
                  <a:noFill/>
                </a:ln>
                <a:solidFill>
                  <a:schemeClr val="tx1"/>
                </a:solidFill>
                <a:effectLst/>
              </a:rPr>
              <a:t> problemas, tanto a tu vida como a tus estudios.</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baseline="0" dirty="0" smtClean="0"/>
              <a:t>Nunca hagas lo que te dicen que hagas sino</a:t>
            </a:r>
          </a:p>
          <a:p>
            <a:pPr marL="0" marR="0" lvl="0" indent="0" algn="just" defTabSz="914400" rtl="0" eaLnBrk="1" fontAlgn="base" latinLnBrk="0" hangingPunct="1">
              <a:lnSpc>
                <a:spcPct val="100000"/>
              </a:lnSpc>
              <a:spcBef>
                <a:spcPct val="0"/>
              </a:spcBef>
              <a:spcAft>
                <a:spcPct val="0"/>
              </a:spcAft>
              <a:buClrTx/>
              <a:buSzTx/>
              <a:buFontTx/>
              <a:buNone/>
              <a:tabLst/>
            </a:pPr>
            <a:r>
              <a:rPr lang="es-ES" sz="1400" dirty="0" smtClean="0"/>
              <a:t>h</a:t>
            </a:r>
            <a:r>
              <a:rPr kumimoji="0" lang="es-ES" sz="1400" i="0" strike="noStrike" cap="none" normalizeH="0" dirty="0" smtClean="0">
                <a:ln>
                  <a:noFill/>
                </a:ln>
                <a:solidFill>
                  <a:schemeClr val="tx1"/>
                </a:solidFill>
                <a:effectLst/>
              </a:rPr>
              <a:t>az lo que tú pienses que está bien.</a:t>
            </a:r>
            <a:endParaRPr kumimoji="0" lang="es-ES" sz="1400" i="0" strike="noStrike" cap="none" normalizeH="0" baseline="0" dirty="0" smtClean="0">
              <a:ln>
                <a:noFill/>
              </a:ln>
              <a:solidFill>
                <a:schemeClr val="tx1"/>
              </a:solidFill>
              <a:effectLst/>
            </a:endParaRPr>
          </a:p>
        </p:txBody>
      </p:sp>
      <p:pic>
        <p:nvPicPr>
          <p:cNvPr id="7170" name="Picture 2"/>
          <p:cNvPicPr>
            <a:picLocks noChangeAspect="1" noChangeArrowheads="1"/>
          </p:cNvPicPr>
          <p:nvPr/>
        </p:nvPicPr>
        <p:blipFill>
          <a:blip r:embed="rId3" cstate="print"/>
          <a:srcRect/>
          <a:stretch>
            <a:fillRect/>
          </a:stretch>
        </p:blipFill>
        <p:spPr bwMode="auto">
          <a:xfrm>
            <a:off x="5157193" y="3728864"/>
            <a:ext cx="1700807" cy="1978824"/>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4437112" y="7473280"/>
            <a:ext cx="2228850" cy="2047875"/>
          </a:xfrm>
          <a:prstGeom prst="rect">
            <a:avLst/>
          </a:prstGeom>
          <a:noFill/>
          <a:ln w="9525">
            <a:noFill/>
            <a:miter lim="800000"/>
            <a:headEnd/>
            <a:tailEnd/>
          </a:ln>
        </p:spPr>
      </p:pic>
      <p:pic>
        <p:nvPicPr>
          <p:cNvPr id="7172" name="Picture 4"/>
          <p:cNvPicPr>
            <a:picLocks noChangeAspect="1" noChangeArrowheads="1"/>
          </p:cNvPicPr>
          <p:nvPr/>
        </p:nvPicPr>
        <p:blipFill>
          <a:blip r:embed="rId5" cstate="print"/>
          <a:srcRect/>
          <a:stretch>
            <a:fillRect/>
          </a:stretch>
        </p:blipFill>
        <p:spPr bwMode="auto">
          <a:xfrm>
            <a:off x="5837887" y="920552"/>
            <a:ext cx="1020113" cy="1112851"/>
          </a:xfrm>
          <a:prstGeom prst="rect">
            <a:avLst/>
          </a:prstGeom>
          <a:noFill/>
          <a:ln w="9525">
            <a:noFill/>
            <a:miter lim="800000"/>
            <a:headEnd/>
            <a:tailEnd/>
          </a:ln>
        </p:spPr>
      </p:pic>
      <p:pic>
        <p:nvPicPr>
          <p:cNvPr id="7173" name="Picture 5"/>
          <p:cNvPicPr>
            <a:picLocks noChangeAspect="1" noChangeArrowheads="1"/>
          </p:cNvPicPr>
          <p:nvPr/>
        </p:nvPicPr>
        <p:blipFill>
          <a:blip r:embed="rId6" cstate="print"/>
          <a:srcRect/>
          <a:stretch>
            <a:fillRect/>
          </a:stretch>
        </p:blipFill>
        <p:spPr bwMode="auto">
          <a:xfrm>
            <a:off x="1916832" y="3296816"/>
            <a:ext cx="1440160" cy="1299744"/>
          </a:xfrm>
          <a:prstGeom prst="rect">
            <a:avLst/>
          </a:prstGeom>
          <a:noFill/>
          <a:ln w="9525">
            <a:noFill/>
            <a:miter lim="800000"/>
            <a:headEnd/>
            <a:tailEnd/>
          </a:ln>
        </p:spPr>
      </p:pic>
      <p:sp>
        <p:nvSpPr>
          <p:cNvPr id="11" name="10 Marcador de número de diapositiva"/>
          <p:cNvSpPr>
            <a:spLocks noGrp="1"/>
          </p:cNvSpPr>
          <p:nvPr>
            <p:ph type="sldNum" sz="quarter" idx="12"/>
          </p:nvPr>
        </p:nvSpPr>
        <p:spPr/>
        <p:txBody>
          <a:bodyPr/>
          <a:lstStyle/>
          <a:p>
            <a:fld id="{53FF9DDD-FA5F-4E02-AC28-2693DAB04EF4}" type="slidenum">
              <a:rPr lang="es-ES" smtClean="0"/>
              <a:pPr/>
              <a:t>40</a:t>
            </a:fld>
            <a:endParaRPr lang="es-E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2592288" cy="461665"/>
          </a:xfrm>
          <a:prstGeom prst="rect">
            <a:avLst/>
          </a:prstGeom>
          <a:noFill/>
        </p:spPr>
        <p:txBody>
          <a:bodyPr wrap="square" rtlCol="0">
            <a:spAutoFit/>
          </a:bodyPr>
          <a:lstStyle/>
          <a:p>
            <a:r>
              <a:rPr lang="es-ES" sz="2400" dirty="0" smtClean="0">
                <a:solidFill>
                  <a:srgbClr val="C00000"/>
                </a:solidFill>
                <a:latin typeface="+mj-lt"/>
              </a:rPr>
              <a:t>Soluciones pasatiempos:</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5361" name="Rectangle 1"/>
          <p:cNvSpPr>
            <a:spLocks noChangeArrowheads="1"/>
          </p:cNvSpPr>
          <p:nvPr/>
        </p:nvSpPr>
        <p:spPr bwMode="auto">
          <a:xfrm>
            <a:off x="1124744" y="951911"/>
            <a:ext cx="5229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200" b="1" i="0" u="sng" strike="noStrike" cap="none" normalizeH="0" baseline="0" dirty="0" smtClean="0">
                <a:ln>
                  <a:noFill/>
                </a:ln>
                <a:solidFill>
                  <a:schemeClr val="tx1"/>
                </a:solidFill>
                <a:effectLst/>
                <a:ea typeface="Times New Roman" pitchFamily="18" charset="0"/>
              </a:rPr>
              <a:t>SOLUCIONES (</a:t>
            </a:r>
            <a:r>
              <a:rPr kumimoji="0" lang="es-ES" sz="1200" b="1" i="0" u="sng" strike="noStrike" cap="none" normalizeH="0" baseline="0" dirty="0" err="1" smtClean="0">
                <a:ln>
                  <a:noFill/>
                </a:ln>
                <a:solidFill>
                  <a:schemeClr val="tx1"/>
                </a:solidFill>
                <a:effectLst/>
                <a:ea typeface="Times New Roman" pitchFamily="18" charset="0"/>
              </a:rPr>
              <a:t>Nous</a:t>
            </a:r>
            <a:r>
              <a:rPr kumimoji="0" lang="es-ES" sz="1200" b="1" i="0" u="sng" strike="noStrike" cap="none" normalizeH="0" baseline="0" dirty="0" smtClean="0">
                <a:ln>
                  <a:noFill/>
                </a:ln>
                <a:solidFill>
                  <a:schemeClr val="tx1"/>
                </a:solidFill>
                <a:effectLst/>
                <a:ea typeface="Times New Roman" pitchFamily="18" charset="0"/>
              </a:rPr>
              <a:t> 1º A/C)</a:t>
            </a: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tabLst/>
            </a:pPr>
            <a:endParaRPr kumimoji="0" lang="es-ES" sz="1200" b="0" i="0" u="sng" strike="noStrike" cap="none" normalizeH="0" baseline="0" dirty="0" smtClean="0">
              <a:ln>
                <a:noFill/>
              </a:ln>
              <a:solidFill>
                <a:schemeClr val="tx1"/>
              </a:solidFill>
              <a:effectLs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r>
              <a:rPr kumimoji="0" lang="es-ES" sz="1200" b="0" i="0" u="sng" strike="noStrike" cap="none" normalizeH="0" baseline="0" dirty="0" smtClean="0">
                <a:ln>
                  <a:noFill/>
                </a:ln>
                <a:solidFill>
                  <a:schemeClr val="tx1"/>
                </a:solidFill>
                <a:effectLst/>
                <a:ea typeface="Times New Roman" pitchFamily="18" charset="0"/>
              </a:rPr>
              <a:t>Sopa de letras</a:t>
            </a: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AutoNum type="arabicPeriod"/>
              <a:tabLst/>
            </a:pPr>
            <a:r>
              <a:rPr kumimoji="0" lang="es-ES" sz="1200" b="0" i="0" u="none" strike="noStrike" cap="none" normalizeH="0" baseline="0" dirty="0" smtClean="0">
                <a:ln>
                  <a:noFill/>
                </a:ln>
                <a:solidFill>
                  <a:schemeClr val="tx1"/>
                </a:solidFill>
                <a:effectLst/>
                <a:ea typeface="Times New Roman" pitchFamily="18" charset="0"/>
              </a:rPr>
              <a:t>Nerviosos. 2. Francés. 3. Diciembre. 4. Obsesionado. 5. Capuchón. 6. Oficina. 7. Julita. 8. Iván. 9. Seis. 10. Óscar. 11. Adán. 12. </a:t>
            </a:r>
            <a:r>
              <a:rPr kumimoji="0" lang="es-ES" sz="1200" b="0" i="0" u="none" strike="noStrike" cap="none" normalizeH="0" baseline="0" dirty="0" err="1" smtClean="0">
                <a:ln>
                  <a:noFill/>
                </a:ln>
                <a:solidFill>
                  <a:schemeClr val="tx1"/>
                </a:solidFill>
                <a:effectLst/>
                <a:ea typeface="Times New Roman" pitchFamily="18" charset="0"/>
              </a:rPr>
              <a:t>Esaúl</a:t>
            </a:r>
            <a:r>
              <a:rPr kumimoji="0" lang="es-ES" sz="1200" b="0" i="0" u="none" strike="noStrike" cap="none" normalizeH="0" baseline="0" dirty="0" smtClean="0">
                <a:ln>
                  <a:noFill/>
                </a:ln>
                <a:solidFill>
                  <a:schemeClr val="tx1"/>
                </a:solidFill>
                <a:effectLst/>
                <a:ea typeface="Times New Roman" pitchFamily="18" charset="0"/>
              </a:rPr>
              <a:t>. 13. </a:t>
            </a:r>
            <a:r>
              <a:rPr kumimoji="0" lang="es-ES" sz="1200" b="0" i="0" u="none" strike="noStrike" cap="none" normalizeH="0" baseline="0" dirty="0" err="1" smtClean="0">
                <a:ln>
                  <a:noFill/>
                </a:ln>
                <a:solidFill>
                  <a:schemeClr val="tx1"/>
                </a:solidFill>
                <a:effectLst/>
                <a:ea typeface="Times New Roman" pitchFamily="18" charset="0"/>
              </a:rPr>
              <a:t>Dani</a:t>
            </a:r>
            <a:endParaRPr kumimoji="0" lang="es-ES" sz="1200" b="0" i="0" u="none" strike="noStrike" cap="none" normalizeH="0" baseline="0" dirty="0" smtClean="0">
              <a:ln>
                <a:noFill/>
              </a:ln>
              <a:solidFill>
                <a:schemeClr val="tx1"/>
              </a:solidFill>
              <a:effectLs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AutoNum type="arabicPeriod"/>
              <a:tabLst/>
            </a:pP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tabLst/>
            </a:pPr>
            <a:r>
              <a:rPr kumimoji="0" lang="es-ES" sz="1200" b="0" i="0" u="sng" strike="noStrike" cap="none" normalizeH="0" baseline="0" dirty="0" smtClean="0">
                <a:ln>
                  <a:noFill/>
                </a:ln>
                <a:solidFill>
                  <a:schemeClr val="tx1"/>
                </a:solidFill>
                <a:effectLst/>
                <a:ea typeface="Times New Roman" pitchFamily="18" charset="0"/>
              </a:rPr>
              <a:t>Laberinto</a:t>
            </a: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ea typeface="Times New Roman" pitchFamily="18" charset="0"/>
              </a:rPr>
              <a:t>Iván</a:t>
            </a:r>
            <a:endParaRPr kumimoji="0" lang="es-ES" sz="1200" b="0" i="0" u="none" strike="noStrike" cap="none" normalizeH="0" baseline="0" dirty="0" smtClean="0">
              <a:ln>
                <a:noFill/>
              </a:ln>
              <a:solidFill>
                <a:schemeClr val="tx1"/>
              </a:solidFill>
              <a:effectLst/>
            </a:endParaRPr>
          </a:p>
        </p:txBody>
      </p:sp>
      <p:sp>
        <p:nvSpPr>
          <p:cNvPr id="5" name="Rectangle 1"/>
          <p:cNvSpPr>
            <a:spLocks noChangeArrowheads="1"/>
          </p:cNvSpPr>
          <p:nvPr/>
        </p:nvSpPr>
        <p:spPr bwMode="auto">
          <a:xfrm>
            <a:off x="1124744" y="2774176"/>
            <a:ext cx="5229200"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200" b="1" i="0" u="sng" strike="noStrike" cap="none" normalizeH="0" baseline="0" dirty="0" smtClean="0">
                <a:ln>
                  <a:noFill/>
                </a:ln>
                <a:solidFill>
                  <a:schemeClr val="tx1"/>
                </a:solidFill>
                <a:effectLst/>
                <a:ea typeface="Times New Roman" pitchFamily="18" charset="0"/>
              </a:rPr>
              <a:t>SOLUCIONES (Retos matemáticos)</a:t>
            </a: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tabLst/>
            </a:pPr>
            <a:endParaRPr kumimoji="0" lang="es-ES" sz="1200" b="0" i="0" u="sng" strike="noStrike" cap="none" normalizeH="0" baseline="0" dirty="0" smtClean="0">
              <a:ln>
                <a:noFill/>
              </a:ln>
              <a:solidFill>
                <a:schemeClr val="tx1"/>
              </a:solidFill>
              <a:effectLs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r>
              <a:rPr kumimoji="0" lang="es-ES" sz="1200" b="0" i="0" u="sng" strike="noStrike" cap="none" normalizeH="0" baseline="0" dirty="0" smtClean="0">
                <a:ln>
                  <a:noFill/>
                </a:ln>
                <a:solidFill>
                  <a:schemeClr val="tx1"/>
                </a:solidFill>
                <a:effectLst/>
                <a:ea typeface="Times New Roman" pitchFamily="18" charset="0"/>
              </a:rPr>
              <a:t>El cofre del tesoro</a:t>
            </a:r>
            <a:endParaRPr kumimoji="0" lang="es-ES" sz="1200" b="0" i="0" u="none" strike="noStrike" cap="none" normalizeH="0" baseline="0" dirty="0" smtClean="0">
              <a:ln>
                <a:noFill/>
              </a:ln>
              <a:solidFill>
                <a:schemeClr val="tx1"/>
              </a:solidFill>
              <a:effectLst/>
            </a:endParaRPr>
          </a:p>
          <a:p>
            <a:pPr hangingPunct="0"/>
            <a:r>
              <a:rPr lang="es-ES" sz="1200" b="1" i="1" dirty="0" smtClean="0"/>
              <a:t>Sólo la inscripción D puede ser verdadera, en ese caso la solución es: EL TESORO ESTÁ EN EL COFRE ‘A’</a:t>
            </a:r>
            <a:endParaRPr lang="es-ES" sz="1200" dirty="0" smtClean="0"/>
          </a:p>
          <a:p>
            <a:pPr marL="0" marR="0" lvl="0" indent="0" algn="just" defTabSz="914400" rtl="0" eaLnBrk="0" fontAlgn="base" latinLnBrk="0" hangingPunct="0">
              <a:lnSpc>
                <a:spcPct val="100000"/>
              </a:lnSpc>
              <a:spcBef>
                <a:spcPct val="0"/>
              </a:spcBef>
              <a:spcAft>
                <a:spcPct val="0"/>
              </a:spcAft>
              <a:buClrTx/>
              <a:buSzTx/>
              <a:buFontTx/>
              <a:buAutoNum type="arabicPeriod"/>
              <a:tabLst/>
            </a:pP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tabLst/>
            </a:pPr>
            <a:r>
              <a:rPr lang="es-ES" sz="1200" u="sng" dirty="0" smtClean="0"/>
              <a:t>¿Existen los vampiros?</a:t>
            </a:r>
            <a:endParaRPr kumimoji="0" lang="es-ES" sz="1200" b="0" i="0" u="none" strike="noStrike" cap="none" normalizeH="0" baseline="0" dirty="0" smtClean="0">
              <a:ln>
                <a:noFill/>
              </a:ln>
              <a:solidFill>
                <a:schemeClr val="tx1"/>
              </a:solidFill>
              <a:effectLst/>
            </a:endParaRPr>
          </a:p>
          <a:p>
            <a:pPr hangingPunct="0"/>
            <a:r>
              <a:rPr lang="es-ES" sz="1200" b="1" i="1" dirty="0" smtClean="0"/>
              <a:t>La segunda semana habría 4 vampiros, la tercera semana habría 8 vampiros,….</a:t>
            </a:r>
            <a:endParaRPr lang="es-ES" sz="1200" dirty="0" smtClean="0"/>
          </a:p>
          <a:p>
            <a:pPr hangingPunct="0"/>
            <a:r>
              <a:rPr lang="es-ES" sz="1200" b="1" i="1" dirty="0" smtClean="0"/>
              <a:t>La fórmula que describe el crecimiento de vampiros es 2</a:t>
            </a:r>
            <a:r>
              <a:rPr lang="es-ES" sz="1200" b="1" i="1" baseline="30000" dirty="0" smtClean="0"/>
              <a:t>n </a:t>
            </a:r>
            <a:r>
              <a:rPr lang="es-ES" sz="1200" b="1" i="1" dirty="0" smtClean="0"/>
              <a:t>, donde n es el número de semanas.</a:t>
            </a:r>
            <a:endParaRPr lang="es-ES" sz="1200" dirty="0" smtClean="0"/>
          </a:p>
          <a:p>
            <a:pPr hangingPunct="0"/>
            <a:r>
              <a:rPr lang="es-ES" sz="1200" b="1" i="1" dirty="0" smtClean="0"/>
              <a:t>Luego, al cabo de un año (52 semanas) habría 2</a:t>
            </a:r>
            <a:r>
              <a:rPr lang="es-ES" sz="1200" b="1" i="1" baseline="30000" dirty="0" smtClean="0"/>
              <a:t>52</a:t>
            </a:r>
            <a:r>
              <a:rPr lang="es-ES" sz="1200" b="1" i="1" dirty="0" smtClean="0"/>
              <a:t> = 4’5·10</a:t>
            </a:r>
            <a:r>
              <a:rPr lang="es-ES" sz="1200" b="1" i="1" baseline="30000" dirty="0" smtClean="0"/>
              <a:t>15 </a:t>
            </a:r>
            <a:r>
              <a:rPr lang="es-ES" sz="1200" b="1" i="1" dirty="0" smtClean="0"/>
              <a:t>vampiros, que es un número mucho mayor que 7.029.554.998, luego o todos somos vampiros  o  LOS VAMPIROS NO EXISTEN.</a:t>
            </a:r>
          </a:p>
          <a:p>
            <a:pPr hangingPunct="0"/>
            <a:endParaRPr lang="es-ES" sz="1200" dirty="0" smtClean="0"/>
          </a:p>
          <a:p>
            <a:pPr hangingPunct="0"/>
            <a:r>
              <a:rPr lang="es-ES" sz="1200" u="sng" dirty="0" smtClean="0"/>
              <a:t>Adivina el/la </a:t>
            </a:r>
            <a:r>
              <a:rPr lang="es-ES" sz="1200" u="sng" dirty="0" err="1" smtClean="0"/>
              <a:t>matemátic@</a:t>
            </a:r>
            <a:endParaRPr lang="es-ES" sz="1200" u="sng" dirty="0" smtClean="0"/>
          </a:p>
          <a:p>
            <a:pPr hangingPunct="0"/>
            <a:r>
              <a:rPr lang="es-ES" sz="1200" b="1" i="1" dirty="0" smtClean="0"/>
              <a:t>Pierre de FERMAT</a:t>
            </a:r>
            <a:endParaRPr lang="es-ES" sz="1200" dirty="0" smtClean="0"/>
          </a:p>
          <a:p>
            <a:pPr hangingPunct="0"/>
            <a:r>
              <a:rPr lang="es-ES" sz="1200" b="1" i="1" dirty="0" smtClean="0"/>
              <a:t>El teorema es el llamado ‘último teorema de Fermat’ (la ecuación </a:t>
            </a:r>
            <a:r>
              <a:rPr lang="es-ES" sz="1200" b="1" i="1" dirty="0" err="1" smtClean="0"/>
              <a:t>x</a:t>
            </a:r>
            <a:r>
              <a:rPr lang="es-ES" sz="1200" b="1" i="1" baseline="30000" dirty="0" err="1" smtClean="0"/>
              <a:t>n</a:t>
            </a:r>
            <a:r>
              <a:rPr lang="es-ES" sz="1200" b="1" i="1" dirty="0" smtClean="0"/>
              <a:t> + </a:t>
            </a:r>
            <a:r>
              <a:rPr lang="es-ES" sz="1200" b="1" i="1" dirty="0" err="1" smtClean="0"/>
              <a:t>y</a:t>
            </a:r>
            <a:r>
              <a:rPr lang="es-ES" sz="1200" b="1" i="1" baseline="30000" dirty="0" err="1" smtClean="0"/>
              <a:t>n</a:t>
            </a:r>
            <a:r>
              <a:rPr lang="es-ES" sz="1200" b="1" i="1" dirty="0" smtClean="0"/>
              <a:t> = </a:t>
            </a:r>
            <a:r>
              <a:rPr lang="es-ES" sz="1200" b="1" i="1" dirty="0" err="1" smtClean="0"/>
              <a:t>z</a:t>
            </a:r>
            <a:r>
              <a:rPr lang="es-ES" sz="1200" b="1" i="1" baseline="30000" dirty="0" err="1" smtClean="0"/>
              <a:t>n</a:t>
            </a:r>
            <a:r>
              <a:rPr lang="es-ES" sz="1200" b="1" i="1" dirty="0" smtClean="0"/>
              <a:t> no tiene solución entera, para cualquier n&gt;2).</a:t>
            </a:r>
            <a:endParaRPr lang="es-ES" sz="1200" dirty="0" smtClean="0"/>
          </a:p>
          <a:p>
            <a:pPr hangingPunct="0"/>
            <a:r>
              <a:rPr lang="es-ES" sz="1200" b="1" i="1" dirty="0" smtClean="0"/>
              <a:t>Fermat anotó en su copia del libro ‘Aritmética’ de </a:t>
            </a:r>
            <a:r>
              <a:rPr lang="es-ES" sz="1200" b="1" i="1" dirty="0" err="1" smtClean="0"/>
              <a:t>Diofanto</a:t>
            </a:r>
            <a:r>
              <a:rPr lang="es-ES" sz="1200" b="1" i="1" dirty="0" smtClean="0"/>
              <a:t> este comentario.</a:t>
            </a:r>
            <a:endParaRPr lang="es-ES" sz="1200" dirty="0" smtClean="0"/>
          </a:p>
          <a:p>
            <a:pPr hangingPunct="0"/>
            <a:r>
              <a:rPr lang="es-ES" sz="1200" b="1" i="1" dirty="0" smtClean="0"/>
              <a:t>Este teorema ha tardado más de 300 años en ser demostrado, se demostró en 1994.</a:t>
            </a:r>
          </a:p>
        </p:txBody>
      </p:sp>
      <p:pic>
        <p:nvPicPr>
          <p:cNvPr id="2050" name="Picture 2" descr="C:\Documents and Settings\SP4\Escritorio\revista Celia para Agustín\PUZZLES\crossword places\Crossword_files\getCrossword_002.png"/>
          <p:cNvPicPr>
            <a:picLocks noChangeAspect="1" noChangeArrowheads="1"/>
          </p:cNvPicPr>
          <p:nvPr/>
        </p:nvPicPr>
        <p:blipFill>
          <a:blip r:embed="rId3" cstate="print"/>
          <a:srcRect t="6232" b="44430"/>
          <a:stretch>
            <a:fillRect/>
          </a:stretch>
        </p:blipFill>
        <p:spPr bwMode="auto">
          <a:xfrm>
            <a:off x="836712" y="7473280"/>
            <a:ext cx="2948608" cy="2032430"/>
          </a:xfrm>
          <a:prstGeom prst="rect">
            <a:avLst/>
          </a:prstGeom>
          <a:noFill/>
        </p:spPr>
      </p:pic>
      <p:sp>
        <p:nvSpPr>
          <p:cNvPr id="7" name="Rectangle 1"/>
          <p:cNvSpPr>
            <a:spLocks noChangeArrowheads="1"/>
          </p:cNvSpPr>
          <p:nvPr/>
        </p:nvSpPr>
        <p:spPr bwMode="auto">
          <a:xfrm>
            <a:off x="1124744" y="7113240"/>
            <a:ext cx="273630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200" b="1" i="0" u="sng" strike="noStrike" cap="none" normalizeH="0" baseline="0" dirty="0" smtClean="0">
                <a:ln>
                  <a:noFill/>
                </a:ln>
                <a:solidFill>
                  <a:schemeClr val="tx1"/>
                </a:solidFill>
                <a:effectLst/>
                <a:ea typeface="Times New Roman" pitchFamily="18" charset="0"/>
              </a:rPr>
              <a:t>SOLUCIONES (</a:t>
            </a:r>
            <a:r>
              <a:rPr kumimoji="0" lang="es-ES" sz="1200" b="1" i="0" u="sng" strike="noStrike" cap="none" normalizeH="0" baseline="0" dirty="0" err="1" smtClean="0">
                <a:ln>
                  <a:noFill/>
                </a:ln>
                <a:solidFill>
                  <a:schemeClr val="tx1"/>
                </a:solidFill>
                <a:effectLst/>
                <a:ea typeface="Times New Roman" pitchFamily="18" charset="0"/>
              </a:rPr>
              <a:t>Puzzles</a:t>
            </a:r>
            <a:r>
              <a:rPr kumimoji="0" lang="es-ES" sz="1200" b="1" i="0" u="sng" strike="noStrike" cap="none" normalizeH="0" baseline="0" dirty="0" smtClean="0">
                <a:ln>
                  <a:noFill/>
                </a:ln>
                <a:solidFill>
                  <a:schemeClr val="tx1"/>
                </a:solidFill>
                <a:effectLst/>
                <a:ea typeface="Times New Roman" pitchFamily="18" charset="0"/>
              </a:rPr>
              <a:t>)</a:t>
            </a:r>
            <a:endParaRPr kumimoji="0" lang="es-ES" sz="12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tabLst/>
            </a:pPr>
            <a:endParaRPr kumimoji="0" lang="es-ES" sz="1200" b="0" i="0" u="sng" strike="noStrike" cap="none" normalizeH="0" baseline="0" dirty="0" smtClean="0">
              <a:ln>
                <a:noFill/>
              </a:ln>
              <a:solidFill>
                <a:schemeClr val="tx1"/>
              </a:solidFill>
              <a:effectLst/>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r>
              <a:rPr lang="es-ES" sz="1200" b="1" u="sng" dirty="0" err="1" smtClean="0"/>
              <a:t>Crossword</a:t>
            </a:r>
            <a:endParaRPr kumimoji="0" lang="es-ES" sz="1200" b="1" i="0" u="none" strike="noStrike" cap="none" normalizeH="0" baseline="0" dirty="0" smtClean="0">
              <a:ln>
                <a:noFill/>
              </a:ln>
              <a:solidFill>
                <a:schemeClr val="tx1"/>
              </a:solidFill>
              <a:effectLst/>
            </a:endParaRPr>
          </a:p>
        </p:txBody>
      </p:sp>
      <p:sp>
        <p:nvSpPr>
          <p:cNvPr id="5121" name="Rectangle 1"/>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Arial Unicode MS" pitchFamily="34" charset="-128"/>
              </a:rPr>
              <a:t>CAMERA</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GUIDEBOOK</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MAP</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MATCHES</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PASSPORT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SLEEPING BAG</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SUNCREAM</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SUNGLASSES</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SWIMSUIT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TENT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TORCH</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TOWEL</a:t>
            </a:r>
            <a:r>
              <a:rPr kumimoji="0" lang="es-ES" sz="600" b="0" i="0" u="none" strike="noStrike" cap="none" normalizeH="0" baseline="0" smtClean="0">
                <a:ln>
                  <a:noFill/>
                </a:ln>
                <a:solidFill>
                  <a:schemeClr val="tx1"/>
                </a:solidFill>
                <a:effectLst/>
                <a:latin typeface="Arial" pitchFamily="34" charset="0"/>
              </a:rPr>
              <a:t> </a:t>
            </a:r>
            <a:endParaRPr kumimoji="0" lang="es-ES" sz="1800" b="0" i="0" u="none" strike="noStrike" cap="none" normalizeH="0" baseline="0" smtClean="0">
              <a:ln>
                <a:noFill/>
              </a:ln>
              <a:solidFill>
                <a:schemeClr val="tx1"/>
              </a:solidFill>
              <a:effectLst/>
              <a:latin typeface="Arial" pitchFamily="34" charset="0"/>
            </a:endParaRPr>
          </a:p>
        </p:txBody>
      </p:sp>
      <p:sp>
        <p:nvSpPr>
          <p:cNvPr id="5122" name="Rectangle 2"/>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Arial Unicode MS" pitchFamily="34" charset="-128"/>
              </a:rPr>
              <a:t>CAMERA</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GUIDEBOOK</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MAP</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MATCHES</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PASSPORT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SLEEPING BAG</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SUNCREAM</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SUNGLASSES</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SWIMSUIT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TENT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TORCH</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TOWEL</a:t>
            </a:r>
            <a:r>
              <a:rPr kumimoji="0" lang="es-ES" sz="600" b="0" i="0" u="none" strike="noStrike" cap="none" normalizeH="0" baseline="0" smtClean="0">
                <a:ln>
                  <a:noFill/>
                </a:ln>
                <a:solidFill>
                  <a:schemeClr val="tx1"/>
                </a:solidFill>
                <a:effectLst/>
                <a:latin typeface="Arial" pitchFamily="34" charset="0"/>
              </a:rPr>
              <a:t> </a:t>
            </a:r>
            <a:endParaRPr kumimoji="0" lang="es-ES" sz="1800" b="0" i="0" u="none" strike="noStrike" cap="none" normalizeH="0" baseline="0" smtClean="0">
              <a:ln>
                <a:noFill/>
              </a:ln>
              <a:solidFill>
                <a:schemeClr val="tx1"/>
              </a:solidFill>
              <a:effectLst/>
              <a:latin typeface="Arial" pitchFamily="34" charset="0"/>
            </a:endParaRPr>
          </a:p>
        </p:txBody>
      </p:sp>
      <p:sp>
        <p:nvSpPr>
          <p:cNvPr id="5123" name="Rectangle 3"/>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0" i="0" u="none" strike="noStrike" cap="none" normalizeH="0" baseline="0" smtClean="0">
                <a:ln>
                  <a:noFill/>
                </a:ln>
                <a:solidFill>
                  <a:schemeClr val="tx1"/>
                </a:solidFill>
                <a:effectLst/>
                <a:latin typeface="Arial Unicode MS" pitchFamily="34" charset="-128"/>
              </a:rPr>
              <a:t>CAMERA</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GUIDEBOOK</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MAP</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MATCHES</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PASSPORT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SLEEPING BAG</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SUNCREAM</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SUNGLASSES</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SWIMSUIT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TENT</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TORCH</a:t>
            </a:r>
            <a:r>
              <a:rPr kumimoji="0" lang="es-ES" sz="1000" b="0" i="0" u="none" strike="noStrike" cap="none" normalizeH="0" baseline="0" smtClean="0">
                <a:ln>
                  <a:noFill/>
                </a:ln>
                <a:solidFill>
                  <a:schemeClr val="tx1"/>
                </a:solidFill>
                <a:effectLst/>
                <a:latin typeface="Arial Unicode MS" pitchFamily="34" charset="-128"/>
              </a:rPr>
              <a:t> </a:t>
            </a:r>
            <a:r>
              <a:rPr kumimoji="0" lang="es-ES" sz="1400" b="0" i="0" u="none" strike="noStrike" cap="none" normalizeH="0" baseline="0" smtClean="0">
                <a:ln>
                  <a:noFill/>
                </a:ln>
                <a:solidFill>
                  <a:schemeClr val="tx1"/>
                </a:solidFill>
                <a:effectLst/>
                <a:latin typeface="Arial Unicode MS" pitchFamily="34" charset="-128"/>
              </a:rPr>
              <a:t>TOWEL</a:t>
            </a:r>
            <a:r>
              <a:rPr kumimoji="0" lang="es-ES" sz="600" b="0" i="0" u="none" strike="noStrike" cap="none" normalizeH="0" baseline="0" smtClean="0">
                <a:ln>
                  <a:noFill/>
                </a:ln>
                <a:solidFill>
                  <a:schemeClr val="tx1"/>
                </a:solidFill>
                <a:effectLst/>
                <a:latin typeface="Arial" pitchFamily="34" charset="0"/>
              </a:rPr>
              <a:t> </a:t>
            </a:r>
            <a:endParaRPr kumimoji="0" lang="es-ES" sz="1800" b="0" i="0" u="none" strike="noStrike" cap="none" normalizeH="0" baseline="0" smtClean="0">
              <a:ln>
                <a:noFill/>
              </a:ln>
              <a:solidFill>
                <a:schemeClr val="tx1"/>
              </a:solidFill>
              <a:effectLst/>
              <a:latin typeface="Arial" pitchFamily="34" charset="0"/>
            </a:endParaRPr>
          </a:p>
        </p:txBody>
      </p:sp>
      <p:sp>
        <p:nvSpPr>
          <p:cNvPr id="12" name="11 CuadroTexto"/>
          <p:cNvSpPr txBox="1"/>
          <p:nvPr/>
        </p:nvSpPr>
        <p:spPr>
          <a:xfrm>
            <a:off x="4077072" y="7473280"/>
            <a:ext cx="2232248" cy="276999"/>
          </a:xfrm>
          <a:prstGeom prst="rect">
            <a:avLst/>
          </a:prstGeom>
          <a:noFill/>
        </p:spPr>
        <p:txBody>
          <a:bodyPr wrap="square" rtlCol="0">
            <a:spAutoFit/>
          </a:bodyPr>
          <a:lstStyle/>
          <a:p>
            <a:r>
              <a:rPr lang="es-ES" sz="1200" b="1" dirty="0" smtClean="0"/>
              <a:t>Sopa de letras (vacaciones)</a:t>
            </a:r>
            <a:endParaRPr lang="es-ES" sz="1200" b="1" dirty="0"/>
          </a:p>
        </p:txBody>
      </p:sp>
      <p:cxnSp>
        <p:nvCxnSpPr>
          <p:cNvPr id="14" name="13 Conector recto"/>
          <p:cNvCxnSpPr/>
          <p:nvPr/>
        </p:nvCxnSpPr>
        <p:spPr>
          <a:xfrm>
            <a:off x="3933056" y="7617296"/>
            <a:ext cx="0" cy="1800200"/>
          </a:xfrm>
          <a:prstGeom prst="line">
            <a:avLst/>
          </a:prstGeom>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4077072" y="7761312"/>
            <a:ext cx="2376264" cy="830997"/>
          </a:xfrm>
          <a:prstGeom prst="rect">
            <a:avLst/>
          </a:prstGeom>
          <a:noFill/>
        </p:spPr>
        <p:txBody>
          <a:bodyPr wrap="square" rtlCol="0">
            <a:spAutoFit/>
          </a:bodyPr>
          <a:lstStyle/>
          <a:p>
            <a:r>
              <a:rPr lang="es-ES" sz="1200" dirty="0" smtClean="0"/>
              <a:t>camera, </a:t>
            </a:r>
            <a:r>
              <a:rPr lang="es-ES" sz="1200" dirty="0" err="1" smtClean="0"/>
              <a:t>guidebook</a:t>
            </a:r>
            <a:r>
              <a:rPr lang="es-ES" sz="1200" dirty="0" smtClean="0"/>
              <a:t>, </a:t>
            </a:r>
            <a:r>
              <a:rPr lang="es-ES" sz="1200" dirty="0" err="1" smtClean="0"/>
              <a:t>map</a:t>
            </a:r>
            <a:r>
              <a:rPr lang="es-ES" sz="1200" dirty="0" smtClean="0"/>
              <a:t>, </a:t>
            </a:r>
            <a:r>
              <a:rPr lang="es-ES" sz="1200" dirty="0" err="1" smtClean="0"/>
              <a:t>matches</a:t>
            </a:r>
            <a:r>
              <a:rPr lang="es-ES" sz="1200" dirty="0" smtClean="0"/>
              <a:t>, </a:t>
            </a:r>
            <a:r>
              <a:rPr lang="es-ES" sz="1200" dirty="0" err="1" smtClean="0"/>
              <a:t>passport</a:t>
            </a:r>
            <a:r>
              <a:rPr lang="es-ES" sz="1200" dirty="0" smtClean="0"/>
              <a:t>, sleeping bag, </a:t>
            </a:r>
            <a:r>
              <a:rPr lang="es-ES" sz="1200" dirty="0" err="1" smtClean="0"/>
              <a:t>suncream</a:t>
            </a:r>
            <a:r>
              <a:rPr lang="es-ES" sz="1200" dirty="0" smtClean="0"/>
              <a:t>, </a:t>
            </a:r>
            <a:r>
              <a:rPr lang="es-ES" sz="1200" dirty="0" err="1" smtClean="0"/>
              <a:t>sunglasses</a:t>
            </a:r>
            <a:r>
              <a:rPr lang="es-ES" sz="1200" dirty="0" smtClean="0"/>
              <a:t>, </a:t>
            </a:r>
            <a:r>
              <a:rPr lang="es-ES" sz="1200" dirty="0" err="1" smtClean="0"/>
              <a:t>swimsuit</a:t>
            </a:r>
            <a:r>
              <a:rPr lang="es-ES" sz="1200" dirty="0" smtClean="0"/>
              <a:t>, </a:t>
            </a:r>
            <a:r>
              <a:rPr lang="es-ES" sz="1200" dirty="0" err="1" smtClean="0"/>
              <a:t>tent</a:t>
            </a:r>
            <a:r>
              <a:rPr lang="es-ES" sz="1200" dirty="0" smtClean="0"/>
              <a:t>, </a:t>
            </a:r>
            <a:r>
              <a:rPr lang="es-ES" sz="1200" dirty="0" err="1" smtClean="0"/>
              <a:t>torch</a:t>
            </a:r>
            <a:r>
              <a:rPr lang="es-ES" sz="1200" dirty="0" smtClean="0"/>
              <a:t>, </a:t>
            </a:r>
            <a:r>
              <a:rPr lang="es-ES" sz="1200" dirty="0" err="1" smtClean="0"/>
              <a:t>towel</a:t>
            </a:r>
            <a:r>
              <a:rPr lang="es-ES" sz="1200" dirty="0" smtClean="0"/>
              <a:t> .</a:t>
            </a:r>
            <a:endParaRPr lang="es-ES" sz="1200" dirty="0"/>
          </a:p>
        </p:txBody>
      </p:sp>
      <p:sp>
        <p:nvSpPr>
          <p:cNvPr id="16" name="15 CuadroTexto"/>
          <p:cNvSpPr txBox="1"/>
          <p:nvPr/>
        </p:nvSpPr>
        <p:spPr>
          <a:xfrm>
            <a:off x="4077072" y="8697416"/>
            <a:ext cx="2232248" cy="276999"/>
          </a:xfrm>
          <a:prstGeom prst="rect">
            <a:avLst/>
          </a:prstGeom>
          <a:noFill/>
        </p:spPr>
        <p:txBody>
          <a:bodyPr wrap="square" rtlCol="0">
            <a:spAutoFit/>
          </a:bodyPr>
          <a:lstStyle/>
          <a:p>
            <a:r>
              <a:rPr lang="es-ES" sz="1200" b="1" dirty="0" smtClean="0"/>
              <a:t>Sopa de letras (animales)</a:t>
            </a:r>
            <a:endParaRPr lang="es-ES" sz="1200" b="1" dirty="0"/>
          </a:p>
        </p:txBody>
      </p:sp>
      <p:sp>
        <p:nvSpPr>
          <p:cNvPr id="17" name="16 CuadroTexto"/>
          <p:cNvSpPr txBox="1"/>
          <p:nvPr/>
        </p:nvSpPr>
        <p:spPr>
          <a:xfrm>
            <a:off x="4077072" y="8913440"/>
            <a:ext cx="2376264" cy="646331"/>
          </a:xfrm>
          <a:prstGeom prst="rect">
            <a:avLst/>
          </a:prstGeom>
          <a:noFill/>
        </p:spPr>
        <p:txBody>
          <a:bodyPr wrap="square" rtlCol="0">
            <a:spAutoFit/>
          </a:bodyPr>
          <a:lstStyle/>
          <a:p>
            <a:r>
              <a:rPr lang="es-ES" sz="1200" dirty="0" err="1" smtClean="0"/>
              <a:t>bird</a:t>
            </a:r>
            <a:r>
              <a:rPr lang="es-ES" sz="1200" dirty="0" smtClean="0"/>
              <a:t>, </a:t>
            </a:r>
            <a:r>
              <a:rPr lang="es-ES" sz="1200" dirty="0" err="1" smtClean="0"/>
              <a:t>cat</a:t>
            </a:r>
            <a:r>
              <a:rPr lang="es-ES" sz="1200" dirty="0" smtClean="0"/>
              <a:t>,  </a:t>
            </a:r>
            <a:r>
              <a:rPr lang="es-ES" sz="1200" dirty="0" err="1" smtClean="0"/>
              <a:t>chicken</a:t>
            </a:r>
            <a:r>
              <a:rPr lang="es-ES" sz="1200" dirty="0" smtClean="0"/>
              <a:t>, </a:t>
            </a:r>
            <a:r>
              <a:rPr lang="es-ES" sz="1200" dirty="0" err="1" smtClean="0"/>
              <a:t>dog</a:t>
            </a:r>
            <a:r>
              <a:rPr lang="es-ES" sz="1200" dirty="0" smtClean="0"/>
              <a:t>, </a:t>
            </a:r>
            <a:r>
              <a:rPr lang="es-ES" sz="1200" dirty="0" err="1" smtClean="0"/>
              <a:t>duck</a:t>
            </a:r>
            <a:r>
              <a:rPr lang="es-ES" sz="1200" dirty="0" smtClean="0"/>
              <a:t>, </a:t>
            </a:r>
            <a:r>
              <a:rPr lang="es-ES" sz="1200" dirty="0" err="1" smtClean="0"/>
              <a:t>elephant</a:t>
            </a:r>
            <a:r>
              <a:rPr lang="es-ES" sz="1200" dirty="0" smtClean="0"/>
              <a:t>, </a:t>
            </a:r>
            <a:r>
              <a:rPr lang="es-ES" sz="1200" dirty="0" err="1" smtClean="0"/>
              <a:t>fish</a:t>
            </a:r>
            <a:r>
              <a:rPr lang="es-ES" sz="1200" dirty="0" smtClean="0"/>
              <a:t>, </a:t>
            </a:r>
            <a:r>
              <a:rPr lang="es-ES" sz="1200" dirty="0" err="1" smtClean="0"/>
              <a:t>horse</a:t>
            </a:r>
            <a:r>
              <a:rPr lang="es-ES" sz="1200" dirty="0" smtClean="0"/>
              <a:t>,  </a:t>
            </a:r>
            <a:r>
              <a:rPr lang="es-ES" sz="1200" dirty="0" err="1" smtClean="0"/>
              <a:t>lion</a:t>
            </a:r>
            <a:r>
              <a:rPr lang="es-ES" sz="1200" dirty="0" smtClean="0"/>
              <a:t>, </a:t>
            </a:r>
            <a:r>
              <a:rPr lang="es-ES" sz="1200" dirty="0" err="1" smtClean="0"/>
              <a:t>rat</a:t>
            </a:r>
            <a:r>
              <a:rPr lang="es-ES" sz="1200" dirty="0" smtClean="0"/>
              <a:t>, </a:t>
            </a:r>
            <a:r>
              <a:rPr lang="es-ES" sz="1200" dirty="0" err="1" smtClean="0"/>
              <a:t>tiger</a:t>
            </a:r>
            <a:r>
              <a:rPr lang="es-ES" sz="1200" dirty="0" smtClean="0"/>
              <a:t>, </a:t>
            </a:r>
            <a:r>
              <a:rPr lang="es-ES" sz="1200" dirty="0" err="1" smtClean="0"/>
              <a:t>turtle</a:t>
            </a:r>
            <a:r>
              <a:rPr lang="es-ES" sz="1200" dirty="0" smtClean="0"/>
              <a:t>.</a:t>
            </a:r>
            <a:endParaRPr lang="es-ES" sz="1200" dirty="0"/>
          </a:p>
        </p:txBody>
      </p:sp>
      <p:sp>
        <p:nvSpPr>
          <p:cNvPr id="19" name="18 Marcador de número de diapositiva"/>
          <p:cNvSpPr>
            <a:spLocks noGrp="1"/>
          </p:cNvSpPr>
          <p:nvPr>
            <p:ph type="sldNum" sz="quarter" idx="12"/>
          </p:nvPr>
        </p:nvSpPr>
        <p:spPr/>
        <p:txBody>
          <a:bodyPr/>
          <a:lstStyle/>
          <a:p>
            <a:fld id="{53FF9DDD-FA5F-4E02-AC28-2693DAB04EF4}" type="slidenum">
              <a:rPr lang="es-ES" smtClean="0"/>
              <a:pPr/>
              <a:t>41</a:t>
            </a:fld>
            <a:endParaRPr lang="es-E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764704" y="200472"/>
            <a:ext cx="2592288" cy="461665"/>
          </a:xfrm>
          <a:prstGeom prst="rect">
            <a:avLst/>
          </a:prstGeom>
          <a:noFill/>
        </p:spPr>
        <p:txBody>
          <a:bodyPr wrap="square" rtlCol="0">
            <a:spAutoFit/>
          </a:bodyPr>
          <a:lstStyle/>
          <a:p>
            <a:r>
              <a:rPr lang="es-ES" sz="2400" dirty="0" smtClean="0">
                <a:solidFill>
                  <a:srgbClr val="C00000"/>
                </a:solidFill>
                <a:latin typeface="+mj-lt"/>
              </a:rPr>
              <a:t>1ºB. </a:t>
            </a:r>
            <a:r>
              <a:rPr lang="es-ES" sz="2400" dirty="0" err="1" smtClean="0">
                <a:solidFill>
                  <a:srgbClr val="C00000"/>
                </a:solidFill>
                <a:latin typeface="+mj-lt"/>
              </a:rPr>
              <a:t>Sans</a:t>
            </a:r>
            <a:r>
              <a:rPr lang="es-ES" sz="2400" dirty="0" smtClean="0">
                <a:solidFill>
                  <a:srgbClr val="C00000"/>
                </a:solidFill>
                <a:latin typeface="+mj-lt"/>
              </a:rPr>
              <a:t> </a:t>
            </a:r>
            <a:r>
              <a:rPr lang="es-ES" sz="2400" dirty="0" err="1" smtClean="0">
                <a:solidFill>
                  <a:srgbClr val="C00000"/>
                </a:solidFill>
                <a:latin typeface="+mj-lt"/>
              </a:rPr>
              <a:t>frontières</a:t>
            </a:r>
            <a:endParaRPr lang="es-ES" sz="2400" dirty="0">
              <a:solidFill>
                <a:srgbClr val="C00000"/>
              </a:solidFill>
              <a:latin typeface="+mj-lt"/>
            </a:endParaRPr>
          </a:p>
        </p:txBody>
      </p:sp>
      <p:sp>
        <p:nvSpPr>
          <p:cNvPr id="6" name="5 CuadroTexto"/>
          <p:cNvSpPr txBox="1"/>
          <p:nvPr/>
        </p:nvSpPr>
        <p:spPr>
          <a:xfrm>
            <a:off x="764704" y="992560"/>
            <a:ext cx="6093296" cy="1938992"/>
          </a:xfrm>
          <a:prstGeom prst="rect">
            <a:avLst/>
          </a:prstGeom>
          <a:noFill/>
        </p:spPr>
        <p:txBody>
          <a:bodyPr wrap="square" rtlCol="0">
            <a:spAutoFit/>
          </a:bodyPr>
          <a:lstStyle/>
          <a:p>
            <a:r>
              <a:rPr lang="es-ES" sz="1200" dirty="0" smtClean="0"/>
              <a:t>Ese día se palpaba la tensión en el ambiente. No podíamos parar. Todos estábamos nerviosos moviéndonos de un lado a otro, maquillándonos y vistiéndonos para la ocasión. Las chicas y los chicos estábamos vistiéndonos y los últimos minutos parecieron horas. Estábamos mirando, ensayando y, sin parar, nos fuimos a actuar. ¡Al fin nos tocaba ya!. ¡No podíamos con los nervios! Salimos tarde, mal, se nos olvidaban cosas; en definitiva, nos quedamos de piedra, no podíamos mover ni un músculo, todos mirándonos, estábamos con los nervios desquiciados, ¡fueron los cinco minutos más largos del mundo!</a:t>
            </a:r>
          </a:p>
          <a:p>
            <a:r>
              <a:rPr lang="es-ES" sz="1200" dirty="0" smtClean="0"/>
              <a:t>											Lucía </a:t>
            </a:r>
            <a:r>
              <a:rPr lang="es-ES" sz="1200" dirty="0" err="1" smtClean="0"/>
              <a:t>Zahínos</a:t>
            </a:r>
            <a:endParaRPr lang="es-ES" sz="1200" dirty="0"/>
          </a:p>
        </p:txBody>
      </p:sp>
      <p:sp>
        <p:nvSpPr>
          <p:cNvPr id="7" name="6 CuadroTexto"/>
          <p:cNvSpPr txBox="1"/>
          <p:nvPr/>
        </p:nvSpPr>
        <p:spPr>
          <a:xfrm>
            <a:off x="764704" y="3008784"/>
            <a:ext cx="6093296" cy="1569660"/>
          </a:xfrm>
          <a:prstGeom prst="rect">
            <a:avLst/>
          </a:prstGeom>
          <a:noFill/>
        </p:spPr>
        <p:txBody>
          <a:bodyPr wrap="square" rtlCol="0">
            <a:spAutoFit/>
          </a:bodyPr>
          <a:lstStyle/>
          <a:p>
            <a:r>
              <a:rPr lang="es-ES" sz="1200" dirty="0" smtClean="0"/>
              <a:t>Me lo pasé muy bien, fue todo muy bonito, la gente nos aplaudía y se reían, en fin, fue genial. Este año no se puede olvidar porque fue todo muy bonito y salió todo muy bien, todas las actuaciones salieron genial. Me encantaría repetirlo cada año. Estas son cosas del Instituto que nunca se van a olvidar. Me lo pasé genial con los amigos, compañeros y con todos. A pesar de los nervios, salió todo muy bien. Yo canté una canción y bailé dos músicas. Espero que les haya gustado a todos tanto como a mí.</a:t>
            </a:r>
          </a:p>
          <a:p>
            <a:r>
              <a:rPr lang="es-ES" sz="1200" dirty="0" smtClean="0"/>
              <a:t>								        		                </a:t>
            </a:r>
            <a:r>
              <a:rPr lang="es-ES" sz="1200" dirty="0" err="1" smtClean="0"/>
              <a:t>Yanina</a:t>
            </a:r>
            <a:r>
              <a:rPr lang="es-ES" sz="1200" dirty="0" smtClean="0"/>
              <a:t> R. </a:t>
            </a:r>
            <a:r>
              <a:rPr lang="es-ES" sz="1200" dirty="0" err="1" smtClean="0"/>
              <a:t>Achucarro</a:t>
            </a:r>
            <a:endParaRPr lang="es-ES" sz="1200" dirty="0"/>
          </a:p>
        </p:txBody>
      </p:sp>
      <p:pic>
        <p:nvPicPr>
          <p:cNvPr id="20482" name="Picture 2" descr="C:\Documents and Settings\Agustin\Mis documentos\Revista\P1070021.JPG"/>
          <p:cNvPicPr>
            <a:picLocks noChangeAspect="1" noChangeArrowheads="1"/>
          </p:cNvPicPr>
          <p:nvPr/>
        </p:nvPicPr>
        <p:blipFill>
          <a:blip r:embed="rId3" cstate="print"/>
          <a:srcRect/>
          <a:stretch>
            <a:fillRect/>
          </a:stretch>
        </p:blipFill>
        <p:spPr bwMode="auto">
          <a:xfrm>
            <a:off x="332656" y="4376936"/>
            <a:ext cx="2448281" cy="1836270"/>
          </a:xfrm>
          <a:prstGeom prst="rect">
            <a:avLst/>
          </a:prstGeom>
          <a:noFill/>
        </p:spPr>
      </p:pic>
      <p:sp>
        <p:nvSpPr>
          <p:cNvPr id="8" name="7 CuadroTexto"/>
          <p:cNvSpPr txBox="1"/>
          <p:nvPr/>
        </p:nvSpPr>
        <p:spPr>
          <a:xfrm>
            <a:off x="3356992" y="4664968"/>
            <a:ext cx="3501008" cy="2308324"/>
          </a:xfrm>
          <a:prstGeom prst="rect">
            <a:avLst/>
          </a:prstGeom>
          <a:noFill/>
        </p:spPr>
        <p:txBody>
          <a:bodyPr wrap="square" rtlCol="0">
            <a:spAutoFit/>
          </a:bodyPr>
          <a:lstStyle/>
          <a:p>
            <a:r>
              <a:rPr lang="es-ES" sz="1200" dirty="0" smtClean="0"/>
              <a:t>En febrero fue la actuación. Vino mucha gente de Polonia, de Francia, de Rumanía… Era todo un lío porque algunos hablaban francés y otros inglés y tampoco teníamos mucho vocabulario para comunicarnos. En la actuación, participamos los primeros. Después, nosotras, Elizabeth, </a:t>
            </a:r>
            <a:r>
              <a:rPr lang="es-ES" sz="1200" dirty="0" err="1" smtClean="0"/>
              <a:t>Yanina</a:t>
            </a:r>
            <a:r>
              <a:rPr lang="es-ES" sz="1200" dirty="0" smtClean="0"/>
              <a:t>, Ana, Bamba y yo, hicimos una actuación bailando una canción de Bruno </a:t>
            </a:r>
            <a:r>
              <a:rPr lang="es-ES" sz="1200" dirty="0" err="1" smtClean="0"/>
              <a:t>Mars</a:t>
            </a:r>
            <a:r>
              <a:rPr lang="es-ES" sz="1200" dirty="0" smtClean="0"/>
              <a:t> y nos íbamos a bajar los pantalones. Era muy vergonzoso. Estábamos de los nervios. Nadie se lo esperaba y se rieron mucho.</a:t>
            </a:r>
          </a:p>
          <a:p>
            <a:r>
              <a:rPr lang="es-ES" sz="1200" dirty="0" smtClean="0"/>
              <a:t>		     Esther Mª Pedriza</a:t>
            </a:r>
            <a:endParaRPr lang="es-ES" sz="1200" dirty="0"/>
          </a:p>
        </p:txBody>
      </p:sp>
      <p:pic>
        <p:nvPicPr>
          <p:cNvPr id="20484" name="Picture 4" descr="C:\Documents and Settings\Agustin\Mis documentos\Revista\P1070022.JPG"/>
          <p:cNvPicPr>
            <a:picLocks noChangeAspect="1" noChangeArrowheads="1"/>
          </p:cNvPicPr>
          <p:nvPr/>
        </p:nvPicPr>
        <p:blipFill>
          <a:blip r:embed="rId4" cstate="print"/>
          <a:srcRect/>
          <a:stretch>
            <a:fillRect/>
          </a:stretch>
        </p:blipFill>
        <p:spPr bwMode="auto">
          <a:xfrm>
            <a:off x="1484784" y="5673080"/>
            <a:ext cx="1904234" cy="2047554"/>
          </a:xfrm>
          <a:prstGeom prst="rect">
            <a:avLst/>
          </a:prstGeom>
          <a:noFill/>
        </p:spPr>
      </p:pic>
      <p:pic>
        <p:nvPicPr>
          <p:cNvPr id="20485" name="Picture 5" descr="C:\Documents and Settings\Agustin\Mis documentos\Revista\IMG-COMENIUS I.jpg"/>
          <p:cNvPicPr>
            <a:picLocks noChangeAspect="1" noChangeArrowheads="1"/>
          </p:cNvPicPr>
          <p:nvPr/>
        </p:nvPicPr>
        <p:blipFill>
          <a:blip r:embed="rId5" cstate="print"/>
          <a:srcRect/>
          <a:stretch>
            <a:fillRect/>
          </a:stretch>
        </p:blipFill>
        <p:spPr bwMode="auto">
          <a:xfrm>
            <a:off x="3212976" y="7041232"/>
            <a:ext cx="2612008" cy="1959006"/>
          </a:xfrm>
          <a:prstGeom prst="rect">
            <a:avLst/>
          </a:prstGeom>
          <a:noFill/>
        </p:spPr>
      </p:pic>
      <p:sp>
        <p:nvSpPr>
          <p:cNvPr id="12" name="11 CuadroTexto"/>
          <p:cNvSpPr txBox="1"/>
          <p:nvPr/>
        </p:nvSpPr>
        <p:spPr>
          <a:xfrm>
            <a:off x="260648" y="7782342"/>
            <a:ext cx="3024336" cy="2123658"/>
          </a:xfrm>
          <a:prstGeom prst="rect">
            <a:avLst/>
          </a:prstGeom>
          <a:noFill/>
        </p:spPr>
        <p:txBody>
          <a:bodyPr wrap="square" rtlCol="0">
            <a:spAutoFit/>
          </a:bodyPr>
          <a:lstStyle/>
          <a:p>
            <a:r>
              <a:rPr lang="es-ES" sz="1200" dirty="0" smtClean="0"/>
              <a:t>Fue un día lleno de emoción aunque estábamos muy nerviosos. Después de ensayar tanto, nos salió muy bien. Cuando estuve muy nerviosa fue cuando íbamos a bailar la canción de Bruno </a:t>
            </a:r>
            <a:r>
              <a:rPr lang="es-ES" sz="1200" dirty="0" err="1" smtClean="0"/>
              <a:t>Mars</a:t>
            </a:r>
            <a:r>
              <a:rPr lang="es-ES" sz="1200" dirty="0" smtClean="0"/>
              <a:t> –</a:t>
            </a:r>
            <a:r>
              <a:rPr lang="es-ES" sz="1200" dirty="0" err="1" smtClean="0"/>
              <a:t>The</a:t>
            </a:r>
            <a:r>
              <a:rPr lang="es-ES" sz="1200" dirty="0" smtClean="0"/>
              <a:t> </a:t>
            </a:r>
            <a:r>
              <a:rPr lang="es-ES" sz="1200" dirty="0" err="1" smtClean="0"/>
              <a:t>Lazy</a:t>
            </a:r>
            <a:r>
              <a:rPr lang="es-ES" sz="1200" dirty="0" smtClean="0"/>
              <a:t> </a:t>
            </a:r>
            <a:r>
              <a:rPr lang="es-ES" sz="1200" dirty="0" err="1" smtClean="0"/>
              <a:t>Song</a:t>
            </a:r>
            <a:r>
              <a:rPr lang="es-ES" sz="1200" dirty="0" smtClean="0"/>
              <a:t>- pero, al final, me lo pasé muy bien y me pareció que el público también. En resumen, fue un día muy divertido aunque había muchos nervios.</a:t>
            </a:r>
          </a:p>
          <a:p>
            <a:r>
              <a:rPr lang="es-ES" sz="1200" dirty="0" smtClean="0"/>
              <a:t>				           Elizabeth Mª Hardy</a:t>
            </a:r>
            <a:endParaRPr lang="es-ES" sz="1200" dirty="0"/>
          </a:p>
        </p:txBody>
      </p:sp>
      <p:sp>
        <p:nvSpPr>
          <p:cNvPr id="13" name="12 CuadroTexto"/>
          <p:cNvSpPr txBox="1"/>
          <p:nvPr/>
        </p:nvSpPr>
        <p:spPr>
          <a:xfrm>
            <a:off x="3212976" y="9057456"/>
            <a:ext cx="3645024" cy="646331"/>
          </a:xfrm>
          <a:prstGeom prst="rect">
            <a:avLst/>
          </a:prstGeom>
          <a:noFill/>
        </p:spPr>
        <p:txBody>
          <a:bodyPr wrap="square" rtlCol="0">
            <a:spAutoFit/>
          </a:bodyPr>
          <a:lstStyle/>
          <a:p>
            <a:r>
              <a:rPr lang="es-ES" sz="1200" dirty="0" smtClean="0"/>
              <a:t>El día 22 de diciembre estaba muy nervioso y la actuación salió bien.</a:t>
            </a:r>
          </a:p>
          <a:p>
            <a:r>
              <a:rPr lang="es-ES" sz="1200" dirty="0" smtClean="0"/>
              <a:t>		       Raúl Fernández</a:t>
            </a:r>
            <a:endParaRPr lang="es-ES" sz="1200" dirty="0"/>
          </a:p>
        </p:txBody>
      </p:sp>
      <p:sp>
        <p:nvSpPr>
          <p:cNvPr id="15" name="14 Marcador de número de diapositiva"/>
          <p:cNvSpPr>
            <a:spLocks noGrp="1"/>
          </p:cNvSpPr>
          <p:nvPr>
            <p:ph type="sldNum" sz="quarter" idx="12"/>
          </p:nvPr>
        </p:nvSpPr>
        <p:spPr/>
        <p:txBody>
          <a:bodyPr/>
          <a:lstStyle/>
          <a:p>
            <a:fld id="{53FF9DDD-FA5F-4E02-AC28-2693DAB04EF4}" type="slidenum">
              <a:rPr lang="es-ES" smtClean="0"/>
              <a:pPr/>
              <a:t>4</a:t>
            </a:fld>
            <a:endParaRPr lang="es-E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764704" y="200472"/>
            <a:ext cx="2592288" cy="461665"/>
          </a:xfrm>
          <a:prstGeom prst="rect">
            <a:avLst/>
          </a:prstGeom>
          <a:noFill/>
        </p:spPr>
        <p:txBody>
          <a:bodyPr wrap="square" rtlCol="0">
            <a:spAutoFit/>
          </a:bodyPr>
          <a:lstStyle/>
          <a:p>
            <a:r>
              <a:rPr lang="es-ES" sz="2400" dirty="0" smtClean="0">
                <a:solidFill>
                  <a:srgbClr val="C00000"/>
                </a:solidFill>
                <a:latin typeface="+mj-lt"/>
              </a:rPr>
              <a:t>1ºB. </a:t>
            </a:r>
            <a:r>
              <a:rPr lang="es-ES" sz="2400" dirty="0" err="1" smtClean="0">
                <a:solidFill>
                  <a:srgbClr val="C00000"/>
                </a:solidFill>
                <a:latin typeface="+mj-lt"/>
              </a:rPr>
              <a:t>Sans</a:t>
            </a:r>
            <a:r>
              <a:rPr lang="es-ES" sz="2400" dirty="0" smtClean="0">
                <a:solidFill>
                  <a:srgbClr val="C00000"/>
                </a:solidFill>
                <a:latin typeface="+mj-lt"/>
              </a:rPr>
              <a:t> </a:t>
            </a:r>
            <a:r>
              <a:rPr lang="es-ES" sz="2400" dirty="0" err="1" smtClean="0">
                <a:solidFill>
                  <a:srgbClr val="C00000"/>
                </a:solidFill>
                <a:latin typeface="+mj-lt"/>
              </a:rPr>
              <a:t>frontières</a:t>
            </a:r>
            <a:endParaRPr lang="es-ES" sz="2400" dirty="0">
              <a:solidFill>
                <a:srgbClr val="C00000"/>
              </a:solidFill>
              <a:latin typeface="+mj-lt"/>
            </a:endParaRPr>
          </a:p>
        </p:txBody>
      </p:sp>
      <p:sp>
        <p:nvSpPr>
          <p:cNvPr id="6" name="5 CuadroTexto"/>
          <p:cNvSpPr txBox="1"/>
          <p:nvPr/>
        </p:nvSpPr>
        <p:spPr>
          <a:xfrm>
            <a:off x="764704" y="992560"/>
            <a:ext cx="6093296" cy="830997"/>
          </a:xfrm>
          <a:prstGeom prst="rect">
            <a:avLst/>
          </a:prstGeom>
          <a:noFill/>
        </p:spPr>
        <p:txBody>
          <a:bodyPr wrap="square" rtlCol="0">
            <a:spAutoFit/>
          </a:bodyPr>
          <a:lstStyle/>
          <a:p>
            <a:r>
              <a:rPr lang="es-ES" sz="1200" dirty="0" smtClean="0"/>
              <a:t>El día de la actuación estaba muy nervioso pero fue una gran experiencia y siempre la recordaré.</a:t>
            </a:r>
          </a:p>
          <a:p>
            <a:r>
              <a:rPr lang="es-ES" sz="1200" dirty="0" smtClean="0"/>
              <a:t>											Héctor </a:t>
            </a:r>
            <a:r>
              <a:rPr lang="es-ES" sz="1200" dirty="0" err="1" smtClean="0"/>
              <a:t>Polentinos</a:t>
            </a:r>
            <a:endParaRPr lang="es-ES" sz="1200" dirty="0"/>
          </a:p>
        </p:txBody>
      </p:sp>
      <p:sp>
        <p:nvSpPr>
          <p:cNvPr id="7" name="6 CuadroTexto"/>
          <p:cNvSpPr txBox="1"/>
          <p:nvPr/>
        </p:nvSpPr>
        <p:spPr>
          <a:xfrm>
            <a:off x="764704" y="1784648"/>
            <a:ext cx="6093296" cy="1015663"/>
          </a:xfrm>
          <a:prstGeom prst="rect">
            <a:avLst/>
          </a:prstGeom>
          <a:noFill/>
        </p:spPr>
        <p:txBody>
          <a:bodyPr wrap="square" rtlCol="0">
            <a:spAutoFit/>
          </a:bodyPr>
          <a:lstStyle/>
          <a:p>
            <a:r>
              <a:rPr lang="es-ES" sz="1200" dirty="0" smtClean="0"/>
              <a:t>Ese día, el 22 de diciembre, me sentí muy nervioso, pero las tres actuaciones salieron muy bien y la gente se reía y aplaudía con nosotros. Las actuaciones y los concursos me gustaron mucho.</a:t>
            </a:r>
          </a:p>
          <a:p>
            <a:r>
              <a:rPr lang="es-ES" sz="1200" dirty="0" smtClean="0"/>
              <a:t>											</a:t>
            </a:r>
            <a:r>
              <a:rPr lang="es-ES" sz="1200" dirty="0" err="1" smtClean="0"/>
              <a:t>Yeray</a:t>
            </a:r>
            <a:r>
              <a:rPr lang="es-ES" sz="1200" dirty="0" smtClean="0"/>
              <a:t> Blanco</a:t>
            </a:r>
            <a:endParaRPr lang="es-ES" sz="1200" dirty="0"/>
          </a:p>
        </p:txBody>
      </p:sp>
      <p:sp>
        <p:nvSpPr>
          <p:cNvPr id="8" name="7 CuadroTexto"/>
          <p:cNvSpPr txBox="1"/>
          <p:nvPr/>
        </p:nvSpPr>
        <p:spPr>
          <a:xfrm>
            <a:off x="764704" y="2792760"/>
            <a:ext cx="6093296" cy="1569660"/>
          </a:xfrm>
          <a:prstGeom prst="rect">
            <a:avLst/>
          </a:prstGeom>
          <a:noFill/>
        </p:spPr>
        <p:txBody>
          <a:bodyPr wrap="square" rtlCol="0">
            <a:spAutoFit/>
          </a:bodyPr>
          <a:lstStyle/>
          <a:p>
            <a:r>
              <a:rPr lang="es-ES" sz="1200" dirty="0" smtClean="0"/>
              <a:t>El día 22 de diciembre fue un día espectacular; aunque actuaron mal les salió el teatro bien, les aplaudieron. En los ensayos, cada uno salía cuando no debía salir,  cuando salían y bailaban  se chocaban entre ellos; mis compañeros estaban nerviosos y cuando actuaron la segunda vez (cuando vinieron los franceses, </a:t>
            </a:r>
            <a:r>
              <a:rPr lang="es-ES" sz="1200" dirty="0" err="1" smtClean="0"/>
              <a:t>etc</a:t>
            </a:r>
            <a:r>
              <a:rPr lang="es-ES" sz="1200" dirty="0" smtClean="0"/>
              <a:t>), lo hicieron todo mal, no decían lo que tenían que decir, los movimientos se movían mal y ¡todo acabó en un desastre!</a:t>
            </a:r>
          </a:p>
          <a:p>
            <a:r>
              <a:rPr lang="es-ES" sz="1200" dirty="0" smtClean="0"/>
              <a:t>									    		</a:t>
            </a:r>
            <a:r>
              <a:rPr lang="es-ES" sz="1200" dirty="0" err="1" smtClean="0"/>
              <a:t>Ayoub</a:t>
            </a:r>
            <a:r>
              <a:rPr lang="es-ES" sz="1200" dirty="0" smtClean="0"/>
              <a:t> </a:t>
            </a:r>
            <a:r>
              <a:rPr lang="es-ES" sz="1200" dirty="0" err="1" smtClean="0"/>
              <a:t>Benalaoui</a:t>
            </a:r>
            <a:endParaRPr lang="es-ES" sz="1200" dirty="0"/>
          </a:p>
        </p:txBody>
      </p:sp>
      <p:sp>
        <p:nvSpPr>
          <p:cNvPr id="10" name="9 CuadroTexto"/>
          <p:cNvSpPr txBox="1"/>
          <p:nvPr/>
        </p:nvSpPr>
        <p:spPr>
          <a:xfrm>
            <a:off x="764704" y="4376936"/>
            <a:ext cx="6093296" cy="1754326"/>
          </a:xfrm>
          <a:prstGeom prst="rect">
            <a:avLst/>
          </a:prstGeom>
          <a:noFill/>
        </p:spPr>
        <p:txBody>
          <a:bodyPr wrap="square" rtlCol="0">
            <a:spAutoFit/>
          </a:bodyPr>
          <a:lstStyle/>
          <a:p>
            <a:r>
              <a:rPr lang="es-ES" sz="1200" dirty="0" smtClean="0"/>
              <a:t>El 22 de diciembre fue un día muy bonito porque todos los grupos hicieron sus actuaciones muy bien y la gente estaba nerviosa. Cuando los de mi grupo 1º B actuamos estaba todo el grupo nervioso, hubo pequeñas discusiones porque la gente se iba por ahí y no estaban donde debían estar. En resumen, ese día fue muy bonito, le gustó a todo el mundo y cuando vinieron los polacos, repetimos las actuaciones y a los polacos, franceses, </a:t>
            </a:r>
            <a:r>
              <a:rPr lang="es-ES" sz="1200" dirty="0" err="1" smtClean="0"/>
              <a:t>etc</a:t>
            </a:r>
            <a:r>
              <a:rPr lang="es-ES" sz="1200" dirty="0" smtClean="0"/>
              <a:t> les gustó. Esos dos días han sido mis mejores días en el Instituto, me gustaron mucho.</a:t>
            </a:r>
          </a:p>
          <a:p>
            <a:endParaRPr lang="es-ES" sz="1200" dirty="0" smtClean="0"/>
          </a:p>
          <a:p>
            <a:r>
              <a:rPr lang="es-ES" sz="1200" dirty="0" smtClean="0"/>
              <a:t>					Amine </a:t>
            </a:r>
            <a:r>
              <a:rPr lang="es-ES" sz="1200" dirty="0" err="1" smtClean="0"/>
              <a:t>Harchi</a:t>
            </a:r>
            <a:endParaRPr lang="es-ES" sz="1200" dirty="0"/>
          </a:p>
        </p:txBody>
      </p:sp>
      <p:pic>
        <p:nvPicPr>
          <p:cNvPr id="21506" name="Picture 2" descr="C:\Documents and Settings\Agustin\Mis documentos\Revista\P1070020.JPG"/>
          <p:cNvPicPr>
            <a:picLocks noChangeAspect="1" noChangeArrowheads="1"/>
          </p:cNvPicPr>
          <p:nvPr/>
        </p:nvPicPr>
        <p:blipFill>
          <a:blip r:embed="rId3" cstate="print"/>
          <a:srcRect/>
          <a:stretch>
            <a:fillRect/>
          </a:stretch>
        </p:blipFill>
        <p:spPr bwMode="auto">
          <a:xfrm>
            <a:off x="0" y="6033120"/>
            <a:ext cx="3765040" cy="2823870"/>
          </a:xfrm>
          <a:prstGeom prst="rect">
            <a:avLst/>
          </a:prstGeom>
          <a:noFill/>
        </p:spPr>
      </p:pic>
      <p:sp>
        <p:nvSpPr>
          <p:cNvPr id="11" name="10 CuadroTexto"/>
          <p:cNvSpPr txBox="1"/>
          <p:nvPr/>
        </p:nvSpPr>
        <p:spPr>
          <a:xfrm>
            <a:off x="3789040" y="6321152"/>
            <a:ext cx="3240360" cy="1015663"/>
          </a:xfrm>
          <a:prstGeom prst="rect">
            <a:avLst/>
          </a:prstGeom>
          <a:noFill/>
        </p:spPr>
        <p:txBody>
          <a:bodyPr wrap="square" rtlCol="0">
            <a:spAutoFit/>
          </a:bodyPr>
          <a:lstStyle/>
          <a:p>
            <a:r>
              <a:rPr lang="es-ES" sz="1200" dirty="0" smtClean="0"/>
              <a:t>Al principio del </a:t>
            </a:r>
            <a:r>
              <a:rPr lang="es-ES" sz="1200" dirty="0" err="1" smtClean="0"/>
              <a:t>Comenius</a:t>
            </a:r>
            <a:r>
              <a:rPr lang="es-ES" sz="1200" dirty="0" smtClean="0"/>
              <a:t> teníamos mucha vergüenza. </a:t>
            </a:r>
            <a:r>
              <a:rPr lang="es-ES" sz="1200" dirty="0" err="1" smtClean="0"/>
              <a:t>Hamza</a:t>
            </a:r>
            <a:r>
              <a:rPr lang="es-ES" sz="1200" dirty="0" smtClean="0"/>
              <a:t> </a:t>
            </a:r>
            <a:r>
              <a:rPr lang="es-ES" sz="1200" dirty="0" err="1" smtClean="0"/>
              <a:t>Zidani</a:t>
            </a:r>
            <a:r>
              <a:rPr lang="es-ES" sz="1200" dirty="0" smtClean="0"/>
              <a:t> participó como italiano y tenía mucha vergüenza.</a:t>
            </a:r>
          </a:p>
          <a:p>
            <a:r>
              <a:rPr lang="es-ES" sz="1200" dirty="0" smtClean="0"/>
              <a:t>	</a:t>
            </a:r>
          </a:p>
          <a:p>
            <a:r>
              <a:rPr lang="es-ES" sz="1200" dirty="0" smtClean="0"/>
              <a:t>	              </a:t>
            </a:r>
            <a:r>
              <a:rPr lang="es-ES" sz="1200" dirty="0" err="1" smtClean="0"/>
              <a:t>Ayoub</a:t>
            </a:r>
            <a:r>
              <a:rPr lang="es-ES" sz="1200" dirty="0" smtClean="0"/>
              <a:t> </a:t>
            </a:r>
            <a:r>
              <a:rPr lang="es-ES" sz="1200" dirty="0" err="1" smtClean="0"/>
              <a:t>Khalifa</a:t>
            </a:r>
            <a:endParaRPr lang="es-ES" sz="1200" dirty="0"/>
          </a:p>
        </p:txBody>
      </p:sp>
      <p:sp>
        <p:nvSpPr>
          <p:cNvPr id="12" name="11 CuadroTexto"/>
          <p:cNvSpPr txBox="1"/>
          <p:nvPr/>
        </p:nvSpPr>
        <p:spPr>
          <a:xfrm>
            <a:off x="3861048" y="7413010"/>
            <a:ext cx="2996952" cy="2308324"/>
          </a:xfrm>
          <a:prstGeom prst="rect">
            <a:avLst/>
          </a:prstGeom>
          <a:noFill/>
        </p:spPr>
        <p:txBody>
          <a:bodyPr wrap="square" rtlCol="0">
            <a:spAutoFit/>
          </a:bodyPr>
          <a:lstStyle/>
          <a:p>
            <a:r>
              <a:rPr lang="es-ES" sz="1200" dirty="0" smtClean="0"/>
              <a:t>En Navidad, todos pasamos nervios ese día pero, después, esos nervios se convirtieron en diversión, sobre todo por la actuación de cuatro chicas y un chico –Bamba-  con la canción “</a:t>
            </a:r>
            <a:r>
              <a:rPr lang="es-ES" sz="1200" dirty="0" err="1" smtClean="0"/>
              <a:t>The</a:t>
            </a:r>
            <a:r>
              <a:rPr lang="es-ES" sz="1200" dirty="0" smtClean="0"/>
              <a:t> </a:t>
            </a:r>
            <a:r>
              <a:rPr lang="es-ES" sz="1200" dirty="0" err="1" smtClean="0"/>
              <a:t>Lazy</a:t>
            </a:r>
            <a:r>
              <a:rPr lang="es-ES" sz="1200" dirty="0" smtClean="0"/>
              <a:t> </a:t>
            </a:r>
            <a:r>
              <a:rPr lang="es-ES" sz="1200" dirty="0" err="1" smtClean="0"/>
              <a:t>Song</a:t>
            </a:r>
            <a:r>
              <a:rPr lang="es-ES" sz="1200" dirty="0" smtClean="0"/>
              <a:t>”. La parte más divertida fue cuando las cuatro chicas, cuyos nombres son </a:t>
            </a:r>
            <a:r>
              <a:rPr lang="es-ES" sz="1200" dirty="0" err="1" smtClean="0"/>
              <a:t>Yanina</a:t>
            </a:r>
            <a:r>
              <a:rPr lang="es-ES" sz="1200" dirty="0" smtClean="0"/>
              <a:t>, Esther, Elizabeth y Ana Belén se bajaron los pantalones, en ese momento, silbaron y gritaron todos, ¡fue genial!</a:t>
            </a:r>
          </a:p>
          <a:p>
            <a:r>
              <a:rPr lang="es-ES" sz="1200" dirty="0" smtClean="0"/>
              <a:t>				             Ana Belén Pedriza</a:t>
            </a:r>
            <a:endParaRPr lang="es-ES" sz="1200" dirty="0"/>
          </a:p>
        </p:txBody>
      </p:sp>
      <p:sp>
        <p:nvSpPr>
          <p:cNvPr id="13" name="12 CuadroTexto"/>
          <p:cNvSpPr txBox="1"/>
          <p:nvPr/>
        </p:nvSpPr>
        <p:spPr>
          <a:xfrm>
            <a:off x="404664" y="8890337"/>
            <a:ext cx="3168352" cy="1015663"/>
          </a:xfrm>
          <a:prstGeom prst="rect">
            <a:avLst/>
          </a:prstGeom>
          <a:noFill/>
        </p:spPr>
        <p:txBody>
          <a:bodyPr wrap="square" rtlCol="0">
            <a:spAutoFit/>
          </a:bodyPr>
          <a:lstStyle/>
          <a:p>
            <a:r>
              <a:rPr lang="es-ES" sz="1200" dirty="0" smtClean="0"/>
              <a:t>Al principio del </a:t>
            </a:r>
            <a:r>
              <a:rPr lang="es-ES" sz="1200" dirty="0" err="1" smtClean="0"/>
              <a:t>Comenius</a:t>
            </a:r>
            <a:r>
              <a:rPr lang="es-ES" sz="1200" dirty="0" smtClean="0"/>
              <a:t> teníamos un poco de vergüenza. </a:t>
            </a:r>
            <a:r>
              <a:rPr lang="es-ES" sz="1200" dirty="0" err="1" smtClean="0"/>
              <a:t>Ayoub</a:t>
            </a:r>
            <a:r>
              <a:rPr lang="es-ES" sz="1200" dirty="0" smtClean="0"/>
              <a:t> </a:t>
            </a:r>
            <a:r>
              <a:rPr lang="es-ES" sz="1200" dirty="0" err="1" smtClean="0"/>
              <a:t>Khalifa</a:t>
            </a:r>
            <a:r>
              <a:rPr lang="es-ES" sz="1200" dirty="0" smtClean="0"/>
              <a:t> se vistió de chino y se puso a reír. </a:t>
            </a:r>
          </a:p>
          <a:p>
            <a:r>
              <a:rPr lang="es-ES" sz="1200" dirty="0" smtClean="0"/>
              <a:t>					    </a:t>
            </a:r>
            <a:r>
              <a:rPr lang="es-ES" sz="1200" dirty="0" err="1" smtClean="0"/>
              <a:t>Hamza</a:t>
            </a:r>
            <a:r>
              <a:rPr lang="es-ES" sz="1200" dirty="0" smtClean="0"/>
              <a:t> </a:t>
            </a:r>
            <a:r>
              <a:rPr lang="es-ES" sz="1200" dirty="0" err="1" smtClean="0"/>
              <a:t>Zidani</a:t>
            </a:r>
            <a:endParaRPr lang="es-ES" sz="1200" dirty="0"/>
          </a:p>
        </p:txBody>
      </p:sp>
      <p:sp>
        <p:nvSpPr>
          <p:cNvPr id="15" name="14 Marcador de número de diapositiva"/>
          <p:cNvSpPr>
            <a:spLocks noGrp="1"/>
          </p:cNvSpPr>
          <p:nvPr>
            <p:ph type="sldNum" sz="quarter" idx="12"/>
          </p:nvPr>
        </p:nvSpPr>
        <p:spPr/>
        <p:txBody>
          <a:bodyPr/>
          <a:lstStyle/>
          <a:p>
            <a:fld id="{53FF9DDD-FA5F-4E02-AC28-2693DAB04EF4}" type="slidenum">
              <a:rPr lang="es-ES" smtClean="0"/>
              <a:pPr/>
              <a:t>5</a:t>
            </a:fld>
            <a:endParaRPr lang="es-E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8" name="Picture 6" descr="C:\Documents and Settings\Agustin\Mis documentos\Revista\P1060818.JPG"/>
          <p:cNvPicPr>
            <a:picLocks noChangeAspect="1" noChangeArrowheads="1"/>
          </p:cNvPicPr>
          <p:nvPr/>
        </p:nvPicPr>
        <p:blipFill>
          <a:blip r:embed="rId3" cstate="print"/>
          <a:srcRect/>
          <a:stretch>
            <a:fillRect/>
          </a:stretch>
        </p:blipFill>
        <p:spPr bwMode="auto">
          <a:xfrm rot="-2700000">
            <a:off x="410366" y="2555012"/>
            <a:ext cx="3456384" cy="2592371"/>
          </a:xfrm>
          <a:prstGeom prst="rect">
            <a:avLst/>
          </a:prstGeom>
          <a:noFill/>
        </p:spPr>
      </p:pic>
      <p:sp>
        <p:nvSpPr>
          <p:cNvPr id="4" name="3 CuadroTexto"/>
          <p:cNvSpPr txBox="1"/>
          <p:nvPr/>
        </p:nvSpPr>
        <p:spPr>
          <a:xfrm>
            <a:off x="764704" y="200472"/>
            <a:ext cx="3888432" cy="461665"/>
          </a:xfrm>
          <a:prstGeom prst="rect">
            <a:avLst/>
          </a:prstGeom>
          <a:noFill/>
        </p:spPr>
        <p:txBody>
          <a:bodyPr wrap="square" rtlCol="0">
            <a:spAutoFit/>
          </a:bodyPr>
          <a:lstStyle/>
          <a:p>
            <a:r>
              <a:rPr lang="es-ES" sz="2400" dirty="0" err="1" smtClean="0">
                <a:solidFill>
                  <a:srgbClr val="C00000"/>
                </a:solidFill>
                <a:latin typeface="+mj-lt"/>
              </a:rPr>
              <a:t>Nous</a:t>
            </a:r>
            <a:r>
              <a:rPr lang="es-ES" sz="2400" dirty="0" smtClean="0">
                <a:solidFill>
                  <a:srgbClr val="C00000"/>
                </a:solidFill>
                <a:latin typeface="+mj-lt"/>
              </a:rPr>
              <a:t>, 1º A/C!!!!!. </a:t>
            </a:r>
            <a:r>
              <a:rPr lang="es-ES" sz="2400" dirty="0" err="1" smtClean="0">
                <a:solidFill>
                  <a:srgbClr val="C00000"/>
                </a:solidFill>
                <a:latin typeface="+mj-lt"/>
              </a:rPr>
              <a:t>fr</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CuadroTexto"/>
          <p:cNvSpPr txBox="1"/>
          <p:nvPr/>
        </p:nvSpPr>
        <p:spPr>
          <a:xfrm>
            <a:off x="836712" y="992560"/>
            <a:ext cx="5760640" cy="2308324"/>
          </a:xfrm>
          <a:prstGeom prst="rect">
            <a:avLst/>
          </a:prstGeom>
          <a:solidFill>
            <a:schemeClr val="bg1"/>
          </a:solidFill>
        </p:spPr>
        <p:txBody>
          <a:bodyPr wrap="square" rtlCol="0">
            <a:spAutoFit/>
          </a:bodyPr>
          <a:lstStyle/>
          <a:p>
            <a:r>
              <a:rPr lang="es-ES" dirty="0" smtClean="0"/>
              <a:t>	</a:t>
            </a:r>
            <a:r>
              <a:rPr lang="es-ES" sz="1200" b="1" dirty="0" smtClean="0"/>
              <a:t>Si hay una palabra que puede evocarles una sonrisa, esa es, sin ninguna </a:t>
            </a:r>
            <a:r>
              <a:rPr lang="es-ES" sz="1200" b="1" dirty="0" err="1" smtClean="0"/>
              <a:t>duda,“capuchon</a:t>
            </a:r>
            <a:r>
              <a:rPr lang="es-ES" sz="1200" b="1" dirty="0" smtClean="0"/>
              <a:t>”              . No fue sencillo elegir la actuación pero, al final, el bolígrafo venció al marisco (</a:t>
            </a:r>
            <a:r>
              <a:rPr lang="es-ES" sz="1200" b="1" dirty="0" err="1" smtClean="0"/>
              <a:t>ja</a:t>
            </a:r>
            <a:r>
              <a:rPr lang="es-ES" sz="1200" b="1" dirty="0" smtClean="0"/>
              <a:t>, </a:t>
            </a:r>
            <a:r>
              <a:rPr lang="es-ES" sz="1200" b="1" dirty="0" err="1" smtClean="0"/>
              <a:t>ja</a:t>
            </a:r>
            <a:r>
              <a:rPr lang="es-ES" sz="1200" b="1" dirty="0" smtClean="0"/>
              <a:t>, ellos lo entienden) y el francés resultó más divertido que la televisión. Trabajo, repetición, risas, improvisación, buen ambiente, imprevistos, incertidumbre por el resultado…Todo mereció la pena. ¡Bravo, 1º A/C! ¡Lo hicisteis muy bien!</a:t>
            </a:r>
            <a:endParaRPr lang="es-ES" sz="1200" dirty="0" smtClean="0"/>
          </a:p>
          <a:p>
            <a:r>
              <a:rPr lang="es-ES" sz="1200" b="1" dirty="0" smtClean="0"/>
              <a:t>   En recuerdo de aquellos momentos, estos alumnos han preparado para todos los lectores de esta revista dos pasatiempos que esperamos os gusten.</a:t>
            </a:r>
            <a:endParaRPr lang="es-ES" sz="1200" dirty="0" smtClean="0"/>
          </a:p>
          <a:p>
            <a:r>
              <a:rPr lang="es-ES" sz="1200" b="1" dirty="0" smtClean="0"/>
              <a:t>						                                  					Julita Aguilar</a:t>
            </a:r>
            <a:endParaRPr lang="es-ES" sz="1200" dirty="0" smtClean="0"/>
          </a:p>
          <a:p>
            <a:endParaRPr lang="es-ES" dirty="0"/>
          </a:p>
        </p:txBody>
      </p:sp>
      <p:pic>
        <p:nvPicPr>
          <p:cNvPr id="23557" name="Picture 5" descr="C:\Documents and Settings\Agustin\Mis documentos\Revista\emoticono.jpg"/>
          <p:cNvPicPr>
            <a:picLocks noChangeAspect="1" noChangeArrowheads="1"/>
          </p:cNvPicPr>
          <p:nvPr/>
        </p:nvPicPr>
        <p:blipFill>
          <a:blip r:embed="rId4" cstate="print"/>
          <a:srcRect/>
          <a:stretch>
            <a:fillRect/>
          </a:stretch>
        </p:blipFill>
        <p:spPr bwMode="auto">
          <a:xfrm>
            <a:off x="2852936" y="1280592"/>
            <a:ext cx="210319" cy="210319"/>
          </a:xfrm>
          <a:prstGeom prst="rect">
            <a:avLst/>
          </a:prstGeom>
          <a:noFill/>
        </p:spPr>
      </p:pic>
      <p:pic>
        <p:nvPicPr>
          <p:cNvPr id="13" name="Picture 5" descr="C:\Documents and Settings\Agustin\Mis documentos\Revista\emoticono.jpg"/>
          <p:cNvPicPr>
            <a:picLocks noChangeAspect="1" noChangeArrowheads="1"/>
          </p:cNvPicPr>
          <p:nvPr/>
        </p:nvPicPr>
        <p:blipFill>
          <a:blip r:embed="rId4" cstate="print"/>
          <a:srcRect/>
          <a:stretch>
            <a:fillRect/>
          </a:stretch>
        </p:blipFill>
        <p:spPr bwMode="auto">
          <a:xfrm>
            <a:off x="3068960" y="1280592"/>
            <a:ext cx="210319" cy="210319"/>
          </a:xfrm>
          <a:prstGeom prst="rect">
            <a:avLst/>
          </a:prstGeom>
          <a:noFill/>
        </p:spPr>
      </p:pic>
      <p:sp>
        <p:nvSpPr>
          <p:cNvPr id="15" name="14 CuadroTexto"/>
          <p:cNvSpPr txBox="1"/>
          <p:nvPr/>
        </p:nvSpPr>
        <p:spPr>
          <a:xfrm rot="-2700000">
            <a:off x="996940" y="4137345"/>
            <a:ext cx="3816424" cy="1015663"/>
          </a:xfrm>
          <a:prstGeom prst="rect">
            <a:avLst/>
          </a:prstGeom>
          <a:solidFill>
            <a:schemeClr val="bg1"/>
          </a:solidFill>
        </p:spPr>
        <p:txBody>
          <a:bodyPr wrap="square" rtlCol="0">
            <a:spAutoFit/>
          </a:bodyPr>
          <a:lstStyle/>
          <a:p>
            <a:r>
              <a:rPr lang="es-ES" sz="1200" dirty="0" smtClean="0"/>
              <a:t>Fue muy divertido pero cuando llegué al escenario vi todas las caras y, de repente, se me olvidó todo el papel pero lo hice bien sabiendo que te miran tantas personas. </a:t>
            </a:r>
          </a:p>
          <a:p>
            <a:r>
              <a:rPr lang="es-ES" sz="1200" dirty="0" smtClean="0"/>
              <a:t>			Iván  Morán</a:t>
            </a:r>
            <a:endParaRPr lang="es-ES" sz="1200" dirty="0"/>
          </a:p>
        </p:txBody>
      </p:sp>
      <p:pic>
        <p:nvPicPr>
          <p:cNvPr id="23560" name="Picture 8" descr="C:\Documents and Settings\Agustin\Mis documentos\Revista\P1060819.JPG"/>
          <p:cNvPicPr>
            <a:picLocks noChangeAspect="1" noChangeArrowheads="1"/>
          </p:cNvPicPr>
          <p:nvPr/>
        </p:nvPicPr>
        <p:blipFill>
          <a:blip r:embed="rId5" cstate="print"/>
          <a:srcRect/>
          <a:stretch>
            <a:fillRect/>
          </a:stretch>
        </p:blipFill>
        <p:spPr bwMode="auto">
          <a:xfrm>
            <a:off x="4187066" y="4376936"/>
            <a:ext cx="2670934" cy="2721104"/>
          </a:xfrm>
          <a:prstGeom prst="rect">
            <a:avLst/>
          </a:prstGeom>
          <a:noFill/>
        </p:spPr>
      </p:pic>
      <p:sp>
        <p:nvSpPr>
          <p:cNvPr id="18" name="17 CuadroTexto"/>
          <p:cNvSpPr txBox="1"/>
          <p:nvPr/>
        </p:nvSpPr>
        <p:spPr>
          <a:xfrm>
            <a:off x="4509120" y="3512840"/>
            <a:ext cx="2348880" cy="1200329"/>
          </a:xfrm>
          <a:prstGeom prst="rect">
            <a:avLst/>
          </a:prstGeom>
          <a:solidFill>
            <a:schemeClr val="bg1"/>
          </a:solidFill>
        </p:spPr>
        <p:txBody>
          <a:bodyPr wrap="square" rtlCol="0">
            <a:spAutoFit/>
          </a:bodyPr>
          <a:lstStyle/>
          <a:p>
            <a:r>
              <a:rPr lang="es-ES" sz="1200" dirty="0" smtClean="0"/>
              <a:t>Estuvo muy bien: fue divertido, educativo, constructivo, etc. Cuando subí al escenario se me olvidó todo y lo interpreté improvisando.</a:t>
            </a:r>
          </a:p>
          <a:p>
            <a:r>
              <a:rPr lang="es-ES" sz="1200" dirty="0" smtClean="0"/>
              <a:t>	Adán Jiménez</a:t>
            </a:r>
            <a:endParaRPr lang="es-ES" sz="1200" dirty="0"/>
          </a:p>
        </p:txBody>
      </p:sp>
      <p:sp>
        <p:nvSpPr>
          <p:cNvPr id="19" name="18 CuadroTexto"/>
          <p:cNvSpPr txBox="1"/>
          <p:nvPr/>
        </p:nvSpPr>
        <p:spPr>
          <a:xfrm>
            <a:off x="3545632" y="6859012"/>
            <a:ext cx="3312368" cy="3046988"/>
          </a:xfrm>
          <a:prstGeom prst="rect">
            <a:avLst/>
          </a:prstGeom>
          <a:solidFill>
            <a:schemeClr val="bg1"/>
          </a:solidFill>
        </p:spPr>
        <p:txBody>
          <a:bodyPr wrap="square" rtlCol="0">
            <a:spAutoFit/>
          </a:bodyPr>
          <a:lstStyle/>
          <a:p>
            <a:r>
              <a:rPr lang="es-ES" sz="1200" dirty="0" smtClean="0"/>
              <a:t>Mis compañeros Adán, Óscar, </a:t>
            </a:r>
            <a:r>
              <a:rPr lang="es-ES" sz="1200" dirty="0" err="1" smtClean="0"/>
              <a:t>Esaúl</a:t>
            </a:r>
            <a:r>
              <a:rPr lang="es-ES" sz="1200" dirty="0" smtClean="0"/>
              <a:t>, Roberto</a:t>
            </a:r>
          </a:p>
          <a:p>
            <a:r>
              <a:rPr lang="es-ES" sz="1200" dirty="0" smtClean="0"/>
              <a:t> Iván y yo, estuvimos ensayando durante una </a:t>
            </a:r>
          </a:p>
          <a:p>
            <a:r>
              <a:rPr lang="es-ES" sz="1200" dirty="0" smtClean="0"/>
              <a:t>parte de las clases de Francés y en algunos</a:t>
            </a:r>
          </a:p>
          <a:p>
            <a:r>
              <a:rPr lang="es-ES" sz="1200" dirty="0" smtClean="0"/>
              <a:t> recreos antes del Festival. Llegó el día de la</a:t>
            </a:r>
          </a:p>
          <a:p>
            <a:r>
              <a:rPr lang="es-ES" sz="1200" dirty="0" smtClean="0"/>
              <a:t> actuación y cuando la presentadora dijo:</a:t>
            </a:r>
          </a:p>
          <a:p>
            <a:r>
              <a:rPr lang="es-ES" sz="1200" dirty="0" smtClean="0"/>
              <a:t> “1º C, el Capuchón”, nos pusimos muy</a:t>
            </a:r>
          </a:p>
          <a:p>
            <a:r>
              <a:rPr lang="es-ES" sz="1200" dirty="0" smtClean="0"/>
              <a:t> nerviosos, sobretodo mi compañero Adán</a:t>
            </a:r>
          </a:p>
          <a:p>
            <a:r>
              <a:rPr lang="es-ES" sz="1200" dirty="0" smtClean="0"/>
              <a:t> que era el protagonista, entonces actuamos</a:t>
            </a:r>
          </a:p>
          <a:p>
            <a:r>
              <a:rPr lang="es-ES" sz="1200" dirty="0" smtClean="0"/>
              <a:t> todos y al ver que nos aplaudieron todos</a:t>
            </a:r>
          </a:p>
          <a:p>
            <a:r>
              <a:rPr lang="es-ES" sz="1200" dirty="0" smtClean="0"/>
              <a:t> y se rieron, se me quitó el nudo de la garganta. </a:t>
            </a:r>
          </a:p>
          <a:p>
            <a:r>
              <a:rPr lang="es-ES" sz="1200" dirty="0" smtClean="0"/>
              <a:t>Conclusión: fue muy divertido pasar un rato</a:t>
            </a:r>
          </a:p>
          <a:p>
            <a:r>
              <a:rPr lang="es-ES" sz="1200" dirty="0" smtClean="0"/>
              <a:t> de risa con mis compañeros y con los espectadores.</a:t>
            </a:r>
          </a:p>
          <a:p>
            <a:r>
              <a:rPr lang="es-ES" sz="1200" dirty="0" smtClean="0"/>
              <a:t>					Daniel García</a:t>
            </a:r>
            <a:endParaRPr lang="es-ES" sz="1200" dirty="0"/>
          </a:p>
        </p:txBody>
      </p:sp>
      <p:sp>
        <p:nvSpPr>
          <p:cNvPr id="20" name="19 CuadroTexto"/>
          <p:cNvSpPr txBox="1"/>
          <p:nvPr/>
        </p:nvSpPr>
        <p:spPr>
          <a:xfrm>
            <a:off x="0" y="6249144"/>
            <a:ext cx="4221088" cy="307777"/>
          </a:xfrm>
          <a:prstGeom prst="rect">
            <a:avLst/>
          </a:prstGeom>
          <a:noFill/>
        </p:spPr>
        <p:txBody>
          <a:bodyPr wrap="square" rtlCol="0">
            <a:spAutoFit/>
          </a:bodyPr>
          <a:lstStyle/>
          <a:p>
            <a:r>
              <a:rPr lang="es-ES" sz="1400" b="1" dirty="0" smtClean="0">
                <a:cs typeface="Arial" pitchFamily="34" charset="0"/>
              </a:rPr>
              <a:t>LABERINTO: ¿QUIÉN ENCUENTRA EL BOLI?</a:t>
            </a:r>
            <a:endParaRPr lang="es-ES" sz="1400" b="1" dirty="0">
              <a:cs typeface="Arial" pitchFamily="34" charset="0"/>
            </a:endParaRPr>
          </a:p>
        </p:txBody>
      </p:sp>
      <p:pic>
        <p:nvPicPr>
          <p:cNvPr id="23561" name="Picture 9" descr="C:\Documents and Settings\Agustin\Mis documentos\Revista\Laberinto.jpg"/>
          <p:cNvPicPr>
            <a:picLocks noChangeAspect="1" noChangeArrowheads="1"/>
          </p:cNvPicPr>
          <p:nvPr/>
        </p:nvPicPr>
        <p:blipFill>
          <a:blip r:embed="rId6" cstate="print"/>
          <a:srcRect/>
          <a:stretch>
            <a:fillRect/>
          </a:stretch>
        </p:blipFill>
        <p:spPr bwMode="auto">
          <a:xfrm>
            <a:off x="404664" y="6569075"/>
            <a:ext cx="2925763" cy="3336925"/>
          </a:xfrm>
          <a:prstGeom prst="rect">
            <a:avLst/>
          </a:prstGeom>
          <a:noFill/>
        </p:spPr>
      </p:pic>
      <p:sp>
        <p:nvSpPr>
          <p:cNvPr id="16" name="15 Marcador de número de diapositiva"/>
          <p:cNvSpPr>
            <a:spLocks noGrp="1"/>
          </p:cNvSpPr>
          <p:nvPr>
            <p:ph type="sldNum" sz="quarter" idx="12"/>
          </p:nvPr>
        </p:nvSpPr>
        <p:spPr/>
        <p:txBody>
          <a:bodyPr/>
          <a:lstStyle/>
          <a:p>
            <a:fld id="{53FF9DDD-FA5F-4E02-AC28-2693DAB04EF4}" type="slidenum">
              <a:rPr lang="es-ES" smtClean="0"/>
              <a:pPr/>
              <a:t>6</a:t>
            </a:fld>
            <a:endParaRPr lang="es-E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764704" y="200472"/>
            <a:ext cx="3888432" cy="461665"/>
          </a:xfrm>
          <a:prstGeom prst="rect">
            <a:avLst/>
          </a:prstGeom>
          <a:noFill/>
        </p:spPr>
        <p:txBody>
          <a:bodyPr wrap="square" rtlCol="0">
            <a:spAutoFit/>
          </a:bodyPr>
          <a:lstStyle/>
          <a:p>
            <a:r>
              <a:rPr lang="es-ES" sz="2400" dirty="0" err="1" smtClean="0">
                <a:solidFill>
                  <a:srgbClr val="C00000"/>
                </a:solidFill>
                <a:latin typeface="+mj-lt"/>
              </a:rPr>
              <a:t>Nous</a:t>
            </a:r>
            <a:r>
              <a:rPr lang="es-ES" sz="2400" dirty="0" smtClean="0">
                <a:solidFill>
                  <a:srgbClr val="C00000"/>
                </a:solidFill>
                <a:latin typeface="+mj-lt"/>
              </a:rPr>
              <a:t>, 1º A y C!!!!!. </a:t>
            </a:r>
            <a:r>
              <a:rPr lang="es-ES" sz="2400" dirty="0" err="1" smtClean="0">
                <a:solidFill>
                  <a:srgbClr val="C00000"/>
                </a:solidFill>
                <a:latin typeface="+mj-lt"/>
              </a:rPr>
              <a:t>fr</a:t>
            </a:r>
            <a:endParaRPr lang="es-ES" sz="2400" dirty="0">
              <a:solidFill>
                <a:srgbClr val="C00000"/>
              </a:solidFill>
              <a:latin typeface="+mj-lt"/>
            </a:endParaRPr>
          </a:p>
        </p:txBody>
      </p:sp>
      <p:sp>
        <p:nvSpPr>
          <p:cNvPr id="6" name="5 CuadroTexto"/>
          <p:cNvSpPr txBox="1"/>
          <p:nvPr/>
        </p:nvSpPr>
        <p:spPr>
          <a:xfrm>
            <a:off x="1045169" y="905494"/>
            <a:ext cx="5184576" cy="2492990"/>
          </a:xfrm>
          <a:prstGeom prst="rect">
            <a:avLst/>
          </a:prstGeom>
          <a:noFill/>
        </p:spPr>
        <p:txBody>
          <a:bodyPr wrap="square" rtlCol="0">
            <a:spAutoFit/>
          </a:bodyPr>
          <a:lstStyle/>
          <a:p>
            <a:r>
              <a:rPr lang="es-ES" sz="1200" dirty="0" smtClean="0"/>
              <a:t>Fue un día genial. Me lo pasé muy bien: todas las obras</a:t>
            </a:r>
          </a:p>
          <a:p>
            <a:r>
              <a:rPr lang="es-ES" sz="1200" dirty="0" smtClean="0"/>
              <a:t> fueron muy                                                          	  divertidas </a:t>
            </a:r>
          </a:p>
          <a:p>
            <a:r>
              <a:rPr lang="es-ES" sz="1200" dirty="0" smtClean="0"/>
              <a:t>y muy bonitas                                                      	   aunque la </a:t>
            </a:r>
          </a:p>
          <a:p>
            <a:r>
              <a:rPr lang="es-ES" sz="1200" dirty="0" smtClean="0"/>
              <a:t>nuestra me                                                             	  pareció la </a:t>
            </a:r>
          </a:p>
          <a:p>
            <a:r>
              <a:rPr lang="es-ES" sz="1200" dirty="0" smtClean="0"/>
              <a:t>mejor. Cuando                                                      	  estaba en </a:t>
            </a:r>
          </a:p>
          <a:p>
            <a:r>
              <a:rPr lang="es-ES" sz="1200" dirty="0" smtClean="0"/>
              <a:t>el escenario                                                            	  no tenía </a:t>
            </a:r>
          </a:p>
          <a:p>
            <a:r>
              <a:rPr lang="es-ES" sz="1200" dirty="0" smtClean="0"/>
              <a:t>nervios hasta                                                         	  que empecé</a:t>
            </a:r>
          </a:p>
          <a:p>
            <a:r>
              <a:rPr lang="es-ES" sz="1200" dirty="0" smtClean="0"/>
              <a:t> a mirar tantas                                                    	   caras y me </a:t>
            </a:r>
          </a:p>
          <a:p>
            <a:r>
              <a:rPr lang="es-ES" sz="1200" dirty="0" smtClean="0"/>
              <a:t>puse nervioso.                                                     	  Me confundí</a:t>
            </a:r>
          </a:p>
          <a:p>
            <a:r>
              <a:rPr lang="es-ES" sz="1200" dirty="0" smtClean="0"/>
              <a:t> una o dos veces                                                 	  pero aún así </a:t>
            </a:r>
          </a:p>
          <a:p>
            <a:r>
              <a:rPr lang="es-ES" sz="1200" dirty="0" smtClean="0"/>
              <a:t>me lo pasé muy bien. Fue un día estupendo que siempre recordaré.</a:t>
            </a:r>
          </a:p>
          <a:p>
            <a:r>
              <a:rPr lang="es-ES" sz="1200" dirty="0" smtClean="0"/>
              <a:t>						   			</a:t>
            </a:r>
            <a:r>
              <a:rPr lang="es-ES" sz="1200" dirty="0" err="1" smtClean="0"/>
              <a:t>Esaúl</a:t>
            </a:r>
            <a:r>
              <a:rPr lang="es-ES" sz="1200" dirty="0" smtClean="0"/>
              <a:t> Fernández</a:t>
            </a:r>
            <a:endParaRPr lang="es-ES" sz="1200" dirty="0"/>
          </a:p>
        </p:txBody>
      </p:sp>
      <p:pic>
        <p:nvPicPr>
          <p:cNvPr id="26628" name="Picture 4" descr="C:\Documents and Settings\Agustin\Mis documentos\Revista\montaje.jpg"/>
          <p:cNvPicPr>
            <a:picLocks noChangeAspect="1" noChangeArrowheads="1"/>
          </p:cNvPicPr>
          <p:nvPr/>
        </p:nvPicPr>
        <p:blipFill>
          <a:blip r:embed="rId3" cstate="print"/>
          <a:srcRect/>
          <a:stretch>
            <a:fillRect/>
          </a:stretch>
        </p:blipFill>
        <p:spPr bwMode="auto">
          <a:xfrm>
            <a:off x="2204864" y="1136576"/>
            <a:ext cx="2592387" cy="1568450"/>
          </a:xfrm>
          <a:prstGeom prst="rect">
            <a:avLst/>
          </a:prstGeom>
          <a:noFill/>
        </p:spPr>
      </p:pic>
      <p:pic>
        <p:nvPicPr>
          <p:cNvPr id="1026" name="Picture 2"/>
          <p:cNvPicPr>
            <a:picLocks noChangeAspect="1" noChangeArrowheads="1"/>
          </p:cNvPicPr>
          <p:nvPr/>
        </p:nvPicPr>
        <p:blipFill>
          <a:blip r:embed="rId4" cstate="print"/>
          <a:srcRect/>
          <a:stretch>
            <a:fillRect/>
          </a:stretch>
        </p:blipFill>
        <p:spPr bwMode="auto">
          <a:xfrm>
            <a:off x="548680" y="3080792"/>
            <a:ext cx="2448272" cy="2027131"/>
          </a:xfrm>
          <a:prstGeom prst="rect">
            <a:avLst/>
          </a:prstGeom>
          <a:noFill/>
          <a:ln w="9525">
            <a:noFill/>
            <a:miter lim="800000"/>
            <a:headEnd/>
            <a:tailEnd/>
          </a:ln>
        </p:spPr>
      </p:pic>
      <p:sp>
        <p:nvSpPr>
          <p:cNvPr id="7" name="6 CuadroTexto"/>
          <p:cNvSpPr txBox="1"/>
          <p:nvPr/>
        </p:nvSpPr>
        <p:spPr>
          <a:xfrm>
            <a:off x="2636912" y="3584848"/>
            <a:ext cx="3600400" cy="1384995"/>
          </a:xfrm>
          <a:prstGeom prst="rect">
            <a:avLst/>
          </a:prstGeom>
          <a:solidFill>
            <a:schemeClr val="bg1"/>
          </a:solidFill>
        </p:spPr>
        <p:txBody>
          <a:bodyPr wrap="square" rtlCol="0">
            <a:spAutoFit/>
          </a:bodyPr>
          <a:lstStyle/>
          <a:p>
            <a:r>
              <a:rPr lang="es-ES" sz="1200" dirty="0" smtClean="0"/>
              <a:t>Cuando estuvimos ensayando estaba nervioso</a:t>
            </a:r>
          </a:p>
          <a:p>
            <a:r>
              <a:rPr lang="es-ES" sz="1200" dirty="0" smtClean="0"/>
              <a:t> porque no había hecho nunca una obra en</a:t>
            </a:r>
          </a:p>
          <a:p>
            <a:r>
              <a:rPr lang="es-ES" sz="1200" dirty="0" smtClean="0"/>
              <a:t> francés pero me salió bien aunque siempre</a:t>
            </a:r>
          </a:p>
          <a:p>
            <a:r>
              <a:rPr lang="es-ES" sz="1200" dirty="0" smtClean="0"/>
              <a:t> me equivocaba en un mismo sitio. El día de</a:t>
            </a:r>
          </a:p>
          <a:p>
            <a:r>
              <a:rPr lang="es-ES" sz="1200" dirty="0" smtClean="0"/>
              <a:t> la actuación me puse muy nervioso aunque</a:t>
            </a:r>
          </a:p>
          <a:p>
            <a:r>
              <a:rPr lang="es-ES" sz="1200" dirty="0" smtClean="0"/>
              <a:t> me lo pasé bien.</a:t>
            </a:r>
          </a:p>
          <a:p>
            <a:r>
              <a:rPr lang="es-ES" sz="1200" dirty="0" smtClean="0"/>
              <a:t>		           Óscar Fernández</a:t>
            </a:r>
            <a:endParaRPr lang="es-ES" sz="1200" dirty="0"/>
          </a:p>
        </p:txBody>
      </p:sp>
      <p:sp>
        <p:nvSpPr>
          <p:cNvPr id="8" name="7 CuadroTexto"/>
          <p:cNvSpPr txBox="1"/>
          <p:nvPr/>
        </p:nvSpPr>
        <p:spPr>
          <a:xfrm>
            <a:off x="332656" y="5241032"/>
            <a:ext cx="6120680" cy="1661993"/>
          </a:xfrm>
          <a:prstGeom prst="rect">
            <a:avLst/>
          </a:prstGeom>
          <a:noFill/>
        </p:spPr>
        <p:txBody>
          <a:bodyPr wrap="square" rtlCol="0">
            <a:spAutoFit/>
          </a:bodyPr>
          <a:lstStyle/>
          <a:p>
            <a:r>
              <a:rPr lang="es-ES" sz="1200" dirty="0" smtClean="0"/>
              <a:t>Hicimos un teatro                                                                que se titulaba “El Capuchón” y nos divertimos                                                              	mucho ese día de fiesta. Hicimos muchas cosas como                                                         “Atrapa un millón”, un juego con polvorones y                                                            	en nuestra obra un personaje nos iba matando porque                                              	creía que nosotros teníamos el capuchón.</a:t>
            </a:r>
          </a:p>
          <a:p>
            <a:r>
              <a:rPr lang="es-ES" sz="1200" dirty="0" smtClean="0"/>
              <a:t>					       Roberto Capa</a:t>
            </a:r>
          </a:p>
          <a:p>
            <a:endParaRPr lang="es-ES" dirty="0"/>
          </a:p>
        </p:txBody>
      </p:sp>
      <p:pic>
        <p:nvPicPr>
          <p:cNvPr id="1027" name="Picture 3"/>
          <p:cNvPicPr>
            <a:picLocks noChangeAspect="1" noChangeArrowheads="1"/>
          </p:cNvPicPr>
          <p:nvPr/>
        </p:nvPicPr>
        <p:blipFill>
          <a:blip r:embed="rId5" cstate="print"/>
          <a:srcRect/>
          <a:stretch>
            <a:fillRect/>
          </a:stretch>
        </p:blipFill>
        <p:spPr bwMode="auto">
          <a:xfrm>
            <a:off x="2276872" y="5169024"/>
            <a:ext cx="1453869" cy="1625526"/>
          </a:xfrm>
          <a:prstGeom prst="rect">
            <a:avLst/>
          </a:prstGeom>
          <a:noFill/>
          <a:ln w="9525">
            <a:noFill/>
            <a:miter lim="800000"/>
            <a:headEnd/>
            <a:tailEnd/>
          </a:ln>
        </p:spPr>
      </p:pic>
      <p:pic>
        <p:nvPicPr>
          <p:cNvPr id="10" name="Picture 3" descr="C:\Documents and Settings\Agustin\Mis documentos\Revista\Sopa.jpg"/>
          <p:cNvPicPr>
            <a:picLocks noChangeAspect="1" noChangeArrowheads="1"/>
          </p:cNvPicPr>
          <p:nvPr/>
        </p:nvPicPr>
        <p:blipFill>
          <a:blip r:embed="rId6" cstate="print"/>
          <a:srcRect/>
          <a:stretch>
            <a:fillRect/>
          </a:stretch>
        </p:blipFill>
        <p:spPr bwMode="auto">
          <a:xfrm>
            <a:off x="3717032" y="6825208"/>
            <a:ext cx="2914435" cy="2895872"/>
          </a:xfrm>
          <a:prstGeom prst="rect">
            <a:avLst/>
          </a:prstGeom>
          <a:noFill/>
        </p:spPr>
      </p:pic>
      <p:sp>
        <p:nvSpPr>
          <p:cNvPr id="11" name="10 CuadroTexto"/>
          <p:cNvSpPr txBox="1"/>
          <p:nvPr/>
        </p:nvSpPr>
        <p:spPr>
          <a:xfrm>
            <a:off x="0" y="6897216"/>
            <a:ext cx="3816424" cy="3046988"/>
          </a:xfrm>
          <a:prstGeom prst="rect">
            <a:avLst/>
          </a:prstGeom>
          <a:noFill/>
        </p:spPr>
        <p:txBody>
          <a:bodyPr wrap="square" rtlCol="0">
            <a:spAutoFit/>
          </a:bodyPr>
          <a:lstStyle/>
          <a:p>
            <a:r>
              <a:rPr lang="es-ES" sz="1200" dirty="0" smtClean="0"/>
              <a:t>1. Estado de los actores</a:t>
            </a:r>
          </a:p>
          <a:p>
            <a:pPr lvl="0"/>
            <a:r>
              <a:rPr lang="es-ES" sz="1200" dirty="0" smtClean="0"/>
              <a:t>2. ¿En qué idioma se interpreta la obra?</a:t>
            </a:r>
          </a:p>
          <a:p>
            <a:pPr lvl="0"/>
            <a:r>
              <a:rPr lang="es-ES" sz="1200" dirty="0" smtClean="0"/>
              <a:t>3. ¿En qué mes se representa la obra?</a:t>
            </a:r>
          </a:p>
          <a:p>
            <a:pPr lvl="0"/>
            <a:r>
              <a:rPr lang="es-ES" sz="1200" dirty="0" smtClean="0"/>
              <a:t>4. ¿Cómo estaba el protagonista?</a:t>
            </a:r>
          </a:p>
          <a:p>
            <a:pPr lvl="0"/>
            <a:r>
              <a:rPr lang="es-ES" sz="1200" dirty="0" smtClean="0"/>
              <a:t>5. ¿Qué no encontraba el protagonista?</a:t>
            </a:r>
          </a:p>
          <a:p>
            <a:pPr lvl="0"/>
            <a:r>
              <a:rPr lang="es-ES" sz="1200" dirty="0" smtClean="0"/>
              <a:t>6. ¿Dónde ocurre la trama?</a:t>
            </a:r>
          </a:p>
          <a:p>
            <a:pPr lvl="0"/>
            <a:r>
              <a:rPr lang="es-ES" sz="1200" dirty="0" smtClean="0"/>
              <a:t>7. Nombre de la directora de la obra</a:t>
            </a:r>
          </a:p>
          <a:p>
            <a:pPr lvl="0"/>
            <a:r>
              <a:rPr lang="es-ES" sz="1200" dirty="0" smtClean="0"/>
              <a:t>8. ¿Qué actor intervino en tercer lugar?</a:t>
            </a:r>
          </a:p>
          <a:p>
            <a:pPr lvl="0"/>
            <a:r>
              <a:rPr lang="es-ES" sz="1200" dirty="0" smtClean="0"/>
              <a:t>9. ¿Cuántos personajes hablaron con el protagonista?</a:t>
            </a:r>
          </a:p>
          <a:p>
            <a:pPr lvl="0"/>
            <a:r>
              <a:rPr lang="es-ES" sz="1200" dirty="0" smtClean="0"/>
              <a:t>10. Nombre del actor que representó dos papeles</a:t>
            </a:r>
          </a:p>
          <a:p>
            <a:pPr lvl="0"/>
            <a:r>
              <a:rPr lang="es-ES" sz="1200" dirty="0" smtClean="0"/>
              <a:t>11. ¿Cómo se llama el actor protagonista?</a:t>
            </a:r>
          </a:p>
          <a:p>
            <a:pPr lvl="0"/>
            <a:r>
              <a:rPr lang="es-ES" sz="1200" dirty="0" smtClean="0"/>
              <a:t>12. Nombre del actor propietario del bolígrafo</a:t>
            </a:r>
          </a:p>
          <a:p>
            <a:pPr lvl="0"/>
            <a:r>
              <a:rPr lang="es-ES" sz="1200" dirty="0" smtClean="0"/>
              <a:t>13. ¿Qué actor cogió el bolígrafo al protagonista?</a:t>
            </a:r>
          </a:p>
          <a:p>
            <a:pPr lvl="0"/>
            <a:endParaRPr lang="es-ES" sz="1200" dirty="0" smtClean="0"/>
          </a:p>
          <a:p>
            <a:pPr lvl="0"/>
            <a:r>
              <a:rPr lang="es-ES" sz="1200" b="1" dirty="0" smtClean="0"/>
              <a:t>	SOLUCIONES EN PÁGINA FINAL</a:t>
            </a:r>
          </a:p>
          <a:p>
            <a:endParaRPr lang="es-ES" sz="1200" dirty="0"/>
          </a:p>
        </p:txBody>
      </p:sp>
      <p:sp>
        <p:nvSpPr>
          <p:cNvPr id="13" name="12 Marcador de número de diapositiva"/>
          <p:cNvSpPr>
            <a:spLocks noGrp="1"/>
          </p:cNvSpPr>
          <p:nvPr>
            <p:ph type="sldNum" sz="quarter" idx="12"/>
          </p:nvPr>
        </p:nvSpPr>
        <p:spPr/>
        <p:txBody>
          <a:bodyPr/>
          <a:lstStyle/>
          <a:p>
            <a:fld id="{53FF9DDD-FA5F-4E02-AC28-2693DAB04EF4}" type="slidenum">
              <a:rPr lang="es-ES" smtClean="0"/>
              <a:pPr/>
              <a:t>7</a:t>
            </a:fld>
            <a:endParaRPr lang="es-E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764704" y="200472"/>
            <a:ext cx="2592288" cy="461665"/>
          </a:xfrm>
          <a:prstGeom prst="rect">
            <a:avLst/>
          </a:prstGeom>
          <a:noFill/>
        </p:spPr>
        <p:txBody>
          <a:bodyPr wrap="square" rtlCol="0">
            <a:spAutoFit/>
          </a:bodyPr>
          <a:lstStyle/>
          <a:p>
            <a:r>
              <a:rPr lang="es-ES" sz="2400" dirty="0" err="1" smtClean="0">
                <a:solidFill>
                  <a:srgbClr val="C00000"/>
                </a:solidFill>
                <a:latin typeface="+mj-lt"/>
              </a:rPr>
              <a:t>Ici</a:t>
            </a:r>
            <a:r>
              <a:rPr lang="es-ES" sz="2400" dirty="0" smtClean="0">
                <a:solidFill>
                  <a:srgbClr val="C00000"/>
                </a:solidFill>
                <a:latin typeface="+mj-lt"/>
              </a:rPr>
              <a:t> Segundo B.</a:t>
            </a:r>
            <a:endParaRPr lang="es-ES" sz="2400" dirty="0">
              <a:solidFill>
                <a:srgbClr val="C00000"/>
              </a:solidFill>
              <a:latin typeface="+mj-lt"/>
            </a:endParaRPr>
          </a:p>
        </p:txBody>
      </p:sp>
      <p:cxnSp>
        <p:nvCxnSpPr>
          <p:cNvPr id="9" name="8 Conector recto"/>
          <p:cNvCxnSpPr/>
          <p:nvPr/>
        </p:nvCxnSpPr>
        <p:spPr>
          <a:xfrm>
            <a:off x="764704" y="848544"/>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188640" y="920552"/>
            <a:ext cx="6480720" cy="3600986"/>
          </a:xfrm>
          <a:prstGeom prst="rect">
            <a:avLst/>
          </a:prstGeom>
          <a:noFill/>
        </p:spPr>
        <p:txBody>
          <a:bodyPr wrap="square" rtlCol="0">
            <a:spAutoFit/>
          </a:bodyPr>
          <a:lstStyle/>
          <a:p>
            <a:r>
              <a:rPr lang="es-ES" sz="1200" b="1" dirty="0" smtClean="0"/>
              <a:t>	Creo que desde el primero al último de la lista de este grupo, ninguno/a olvidará que en el curso 2011-12 formaron parte de 2º B y que su canción resonará siempre en algún rincón de la memoria. La participación en un Proyecto </a:t>
            </a:r>
            <a:r>
              <a:rPr lang="es-ES" sz="1200" b="1" dirty="0" err="1" smtClean="0"/>
              <a:t>Comenius</a:t>
            </a:r>
            <a:r>
              <a:rPr lang="es-ES" sz="1200" b="1" dirty="0" smtClean="0"/>
              <a:t> y en un Festival de Navidad han logrado una cohesión </a:t>
            </a:r>
            <a:r>
              <a:rPr lang="es-ES" sz="1200" b="1" dirty="0" err="1" smtClean="0"/>
              <a:t>identitaria</a:t>
            </a:r>
            <a:r>
              <a:rPr lang="es-ES" sz="1200" b="1" dirty="0" smtClean="0"/>
              <a:t> fuerte y sólida ¡plenamente disfrutada, cantada y bailada! (</a:t>
            </a:r>
            <a:r>
              <a:rPr lang="es-ES" sz="1200" b="1" dirty="0" err="1" smtClean="0"/>
              <a:t>excusez-nous</a:t>
            </a:r>
            <a:r>
              <a:rPr lang="es-ES" sz="1200" b="1" dirty="0" smtClean="0"/>
              <a:t> si alguna vez se nos oyó demasiado!). Actos como los que se han celebrado, potencian sentimiento de pertenencia a Europa, a un Instituto, a un grupo. Los ensayos han significado creatividad, diferencia de opiniones, variedad de temperamentos… es la riqueza de la diferencia. Miedo escénico, compañerismo, olvidos de memoria, afianzamiento de personalidad, euforia, solidaridad, satisfacción por el resultado… es crecimiento personal; risas, enfados, nervios, alegría… es  otra manera de aprender.</a:t>
            </a:r>
            <a:endParaRPr lang="es-ES" sz="1200" dirty="0" smtClean="0"/>
          </a:p>
          <a:p>
            <a:r>
              <a:rPr lang="es-ES" sz="1200" b="1" dirty="0" smtClean="0"/>
              <a:t>           Quisiera que el dinamismo, la inquietud por el conocimiento, la motivación, la interacción con los demás, el deseo de alcanzar una formación integral, sean el ADN que os acompañe siempre y vuestra cómplice seña de identidad.</a:t>
            </a:r>
            <a:endParaRPr lang="es-ES" sz="1200" dirty="0" smtClean="0"/>
          </a:p>
          <a:p>
            <a:r>
              <a:rPr lang="es-ES" sz="1200" b="1" dirty="0" smtClean="0"/>
              <a:t>											Julita Aguilar          </a:t>
            </a:r>
            <a:endParaRPr lang="es-ES" sz="1200" dirty="0" smtClean="0"/>
          </a:p>
          <a:p>
            <a:r>
              <a:rPr lang="es-ES" b="1" dirty="0" smtClean="0"/>
              <a:t> </a:t>
            </a:r>
            <a:endParaRPr lang="es-ES" dirty="0" smtClean="0"/>
          </a:p>
          <a:p>
            <a:endParaRPr lang="es-ES" dirty="0"/>
          </a:p>
        </p:txBody>
      </p:sp>
      <p:sp>
        <p:nvSpPr>
          <p:cNvPr id="8" name="7 CuadroTexto"/>
          <p:cNvSpPr txBox="1"/>
          <p:nvPr/>
        </p:nvSpPr>
        <p:spPr>
          <a:xfrm>
            <a:off x="0" y="4016896"/>
            <a:ext cx="6768751" cy="3046988"/>
          </a:xfrm>
          <a:prstGeom prst="rect">
            <a:avLst/>
          </a:prstGeom>
          <a:noFill/>
        </p:spPr>
        <p:txBody>
          <a:bodyPr wrap="square" rtlCol="0">
            <a:spAutoFit/>
          </a:bodyPr>
          <a:lstStyle/>
          <a:p>
            <a:r>
              <a:rPr lang="es-ES" sz="1200" dirty="0" smtClean="0"/>
              <a:t>Me sentí a gusto con mis compañeros en los ensayos y en el día del espectáculo lo pasé muy bien.  </a:t>
            </a:r>
          </a:p>
          <a:p>
            <a:r>
              <a:rPr lang="es-ES" sz="1200" dirty="0" smtClean="0"/>
              <a:t>									       				Darío Mesón</a:t>
            </a:r>
          </a:p>
          <a:p>
            <a:r>
              <a:rPr lang="es-ES" sz="1200" dirty="0" smtClean="0"/>
              <a:t> </a:t>
            </a:r>
          </a:p>
          <a:p>
            <a:r>
              <a:rPr lang="es-ES" sz="1200" dirty="0" smtClean="0"/>
              <a:t>En el Festival hemos aprendido a perder el sentido del ridículo y a experimentar nuevas sensaciones.	</a:t>
            </a:r>
          </a:p>
          <a:p>
            <a:r>
              <a:rPr lang="es-ES" sz="1200" dirty="0" smtClean="0"/>
              <a:t>								                 					Sergio Antón</a:t>
            </a:r>
          </a:p>
          <a:p>
            <a:r>
              <a:rPr lang="es-ES" sz="1200" dirty="0" smtClean="0"/>
              <a:t> </a:t>
            </a:r>
          </a:p>
          <a:p>
            <a:r>
              <a:rPr lang="fr-FR" sz="1200" dirty="0" smtClean="0"/>
              <a:t>J’ai beaucoup aimé le festival, il a été très, très bien. </a:t>
            </a:r>
            <a:r>
              <a:rPr lang="es-ES" sz="1200" dirty="0" err="1" smtClean="0"/>
              <a:t>J’aimerais</a:t>
            </a:r>
            <a:r>
              <a:rPr lang="es-ES" sz="1200" dirty="0" smtClean="0"/>
              <a:t> le faire une </a:t>
            </a:r>
            <a:r>
              <a:rPr lang="es-ES" sz="1200" dirty="0" err="1" smtClean="0"/>
              <a:t>autre</a:t>
            </a:r>
            <a:r>
              <a:rPr lang="es-ES" sz="1200" dirty="0" smtClean="0"/>
              <a:t> </a:t>
            </a:r>
            <a:r>
              <a:rPr lang="es-ES" sz="1200" dirty="0" err="1" smtClean="0"/>
              <a:t>fois</a:t>
            </a:r>
            <a:r>
              <a:rPr lang="es-ES" sz="1200" dirty="0" smtClean="0"/>
              <a:t> (Me ha gustado mucho el Festival. Ha estado muy, muy bien. Quisiera repetirlo otra vez).</a:t>
            </a:r>
          </a:p>
          <a:p>
            <a:r>
              <a:rPr lang="es-ES" sz="1200" dirty="0" smtClean="0"/>
              <a:t>									       				Fátima </a:t>
            </a:r>
            <a:r>
              <a:rPr lang="es-ES" sz="1200" dirty="0" err="1" smtClean="0"/>
              <a:t>Idrissi</a:t>
            </a:r>
            <a:endParaRPr lang="es-ES" sz="1200" dirty="0" smtClean="0"/>
          </a:p>
          <a:p>
            <a:r>
              <a:rPr lang="es-ES" sz="1200" dirty="0" smtClean="0"/>
              <a:t> </a:t>
            </a:r>
          </a:p>
          <a:p>
            <a:r>
              <a:rPr lang="fr-FR" sz="1200" dirty="0" smtClean="0"/>
              <a:t> </a:t>
            </a:r>
            <a:endParaRPr lang="es-ES" sz="1200" dirty="0" smtClean="0"/>
          </a:p>
          <a:p>
            <a:endParaRPr lang="es-ES" sz="1200" dirty="0"/>
          </a:p>
        </p:txBody>
      </p:sp>
      <p:pic>
        <p:nvPicPr>
          <p:cNvPr id="3075" name="Picture 3"/>
          <p:cNvPicPr>
            <a:picLocks noChangeAspect="1" noChangeArrowheads="1"/>
          </p:cNvPicPr>
          <p:nvPr/>
        </p:nvPicPr>
        <p:blipFill>
          <a:blip r:embed="rId3" cstate="print"/>
          <a:srcRect/>
          <a:stretch>
            <a:fillRect/>
          </a:stretch>
        </p:blipFill>
        <p:spPr bwMode="auto">
          <a:xfrm>
            <a:off x="0" y="6321152"/>
            <a:ext cx="4361311" cy="2232248"/>
          </a:xfrm>
          <a:prstGeom prst="rect">
            <a:avLst/>
          </a:prstGeom>
          <a:noFill/>
          <a:ln w="9525">
            <a:noFill/>
            <a:miter lim="800000"/>
            <a:headEnd/>
            <a:tailEnd/>
          </a:ln>
        </p:spPr>
      </p:pic>
      <p:sp>
        <p:nvSpPr>
          <p:cNvPr id="7" name="6 CuadroTexto"/>
          <p:cNvSpPr txBox="1"/>
          <p:nvPr/>
        </p:nvSpPr>
        <p:spPr>
          <a:xfrm>
            <a:off x="4437112" y="6753200"/>
            <a:ext cx="2420888" cy="1754326"/>
          </a:xfrm>
          <a:prstGeom prst="rect">
            <a:avLst/>
          </a:prstGeom>
          <a:noFill/>
        </p:spPr>
        <p:txBody>
          <a:bodyPr wrap="square" rtlCol="0">
            <a:spAutoFit/>
          </a:bodyPr>
          <a:lstStyle/>
          <a:p>
            <a:r>
              <a:rPr lang="es-ES" sz="1200" dirty="0" smtClean="0"/>
              <a:t>El baile que hicimos para el Festival fue maravilloso. En los ensayos había veces que nos equivocábamos y había partes de la canción que no sabíamos qué hacer, pero, al final, todo fue un éxito y fue muy divertido.</a:t>
            </a:r>
          </a:p>
          <a:p>
            <a:r>
              <a:rPr lang="es-ES" sz="1200" dirty="0" smtClean="0"/>
              <a:t>   			       </a:t>
            </a:r>
            <a:r>
              <a:rPr lang="es-ES" sz="1200" dirty="0" err="1" smtClean="0"/>
              <a:t>Johanna</a:t>
            </a:r>
            <a:r>
              <a:rPr lang="es-ES" sz="1200" dirty="0" smtClean="0"/>
              <a:t> </a:t>
            </a:r>
            <a:r>
              <a:rPr lang="es-ES" sz="1200" dirty="0" err="1" smtClean="0"/>
              <a:t>Carbo</a:t>
            </a:r>
            <a:endParaRPr lang="es-ES" sz="1200" dirty="0"/>
          </a:p>
        </p:txBody>
      </p:sp>
      <p:sp>
        <p:nvSpPr>
          <p:cNvPr id="10" name="9 CuadroTexto"/>
          <p:cNvSpPr txBox="1"/>
          <p:nvPr/>
        </p:nvSpPr>
        <p:spPr>
          <a:xfrm>
            <a:off x="704027" y="8616227"/>
            <a:ext cx="5949280" cy="1200329"/>
          </a:xfrm>
          <a:prstGeom prst="rect">
            <a:avLst/>
          </a:prstGeom>
          <a:noFill/>
        </p:spPr>
        <p:txBody>
          <a:bodyPr wrap="square" rtlCol="0">
            <a:spAutoFit/>
          </a:bodyPr>
          <a:lstStyle/>
          <a:p>
            <a:r>
              <a:rPr lang="es-ES" sz="1200" dirty="0" smtClean="0"/>
              <a:t>Me gustó mucho y lo pasé muy bien y me gustaría repetirlo. Fue una experiencia que me gustaría repetir porque ahí estaba con el público, todo el mundo contento bailando. Es una experiencia que nunca olvidaré. Después vimos las otras actuaciones que eran muy graciosas. La verdad es que estuvo genial el Festival.</a:t>
            </a:r>
          </a:p>
          <a:p>
            <a:r>
              <a:rPr lang="es-ES" sz="1200" dirty="0" smtClean="0"/>
              <a:t>									         		Bamba </a:t>
            </a:r>
            <a:r>
              <a:rPr lang="es-ES" sz="1200" dirty="0" err="1" smtClean="0"/>
              <a:t>Sall</a:t>
            </a:r>
            <a:endParaRPr lang="es-ES" sz="1200" dirty="0"/>
          </a:p>
        </p:txBody>
      </p:sp>
      <p:sp>
        <p:nvSpPr>
          <p:cNvPr id="12" name="11 Marcador de número de diapositiva"/>
          <p:cNvSpPr>
            <a:spLocks noGrp="1"/>
          </p:cNvSpPr>
          <p:nvPr>
            <p:ph type="sldNum" sz="quarter" idx="12"/>
          </p:nvPr>
        </p:nvSpPr>
        <p:spPr/>
        <p:txBody>
          <a:bodyPr/>
          <a:lstStyle/>
          <a:p>
            <a:fld id="{53FF9DDD-FA5F-4E02-AC28-2693DAB04EF4}" type="slidenum">
              <a:rPr lang="es-ES" smtClean="0"/>
              <a:pPr/>
              <a:t>8</a:t>
            </a:fld>
            <a:endParaRPr lang="es-E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io">
  <a:themeElements>
    <a:clrScheme name="Fundición">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Personalizado 1">
      <a:majorFont>
        <a:latin typeface="Vivaldi"/>
        <a:ea typeface=""/>
        <a:cs typeface=""/>
      </a:majorFont>
      <a:minorFont>
        <a:latin typeface="Book Antiqua"/>
        <a:ea typeface=""/>
        <a:cs typeface=""/>
      </a:minorFont>
    </a:fontScheme>
    <a:fmtScheme name="Solsti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956</TotalTime>
  <Words>6775</Words>
  <Application>Microsoft Office PowerPoint</Application>
  <PresentationFormat>A4 (210 x 297 mm)</PresentationFormat>
  <Paragraphs>658</Paragraphs>
  <Slides>42</Slides>
  <Notes>41</Notes>
  <HiddenSlides>0</HiddenSlides>
  <MMClips>0</MMClips>
  <ScaleCrop>false</ScaleCrop>
  <HeadingPairs>
    <vt:vector size="4" baseType="variant">
      <vt:variant>
        <vt:lpstr>Tema</vt:lpstr>
      </vt:variant>
      <vt:variant>
        <vt:i4>1</vt:i4>
      </vt:variant>
      <vt:variant>
        <vt:lpstr>Títulos de diapositiva</vt:lpstr>
      </vt:variant>
      <vt:variant>
        <vt:i4>42</vt:i4>
      </vt:variant>
    </vt:vector>
  </HeadingPairs>
  <TitlesOfParts>
    <vt:vector size="43" baseType="lpstr">
      <vt:lpstr>Solsticio</vt:lpstr>
      <vt:lpstr>Diapositiva 0</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Agustín</dc:creator>
  <cp:lastModifiedBy>Agustín</cp:lastModifiedBy>
  <cp:revision>123</cp:revision>
  <dcterms:created xsi:type="dcterms:W3CDTF">2012-05-21T10:22:41Z</dcterms:created>
  <dcterms:modified xsi:type="dcterms:W3CDTF">2012-06-15T07:26:04Z</dcterms:modified>
</cp:coreProperties>
</file>