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bookmarkIdSeed="3">
  <p:sldMasterIdLst>
    <p:sldMasterId id="2147483672" r:id="rId1"/>
  </p:sldMasterIdLst>
  <p:notesMasterIdLst>
    <p:notesMasterId r:id="rId56"/>
  </p:notesMasterIdLst>
  <p:handoutMasterIdLst>
    <p:handoutMasterId r:id="rId57"/>
  </p:handoutMasterIdLst>
  <p:sldIdLst>
    <p:sldId id="256" r:id="rId2"/>
    <p:sldId id="257" r:id="rId3"/>
    <p:sldId id="313" r:id="rId4"/>
    <p:sldId id="293" r:id="rId5"/>
    <p:sldId id="316" r:id="rId6"/>
    <p:sldId id="258" r:id="rId7"/>
    <p:sldId id="259" r:id="rId8"/>
    <p:sldId id="260" r:id="rId9"/>
    <p:sldId id="298" r:id="rId10"/>
    <p:sldId id="261" r:id="rId11"/>
    <p:sldId id="262" r:id="rId12"/>
    <p:sldId id="317" r:id="rId13"/>
    <p:sldId id="303" r:id="rId14"/>
    <p:sldId id="304" r:id="rId15"/>
    <p:sldId id="305" r:id="rId16"/>
    <p:sldId id="306" r:id="rId17"/>
    <p:sldId id="307" r:id="rId18"/>
    <p:sldId id="308" r:id="rId19"/>
    <p:sldId id="309" r:id="rId20"/>
    <p:sldId id="310" r:id="rId21"/>
    <p:sldId id="311" r:id="rId22"/>
    <p:sldId id="312" r:id="rId23"/>
    <p:sldId id="318" r:id="rId24"/>
    <p:sldId id="263" r:id="rId25"/>
    <p:sldId id="300" r:id="rId26"/>
    <p:sldId id="302" r:id="rId27"/>
    <p:sldId id="264" r:id="rId28"/>
    <p:sldId id="266" r:id="rId29"/>
    <p:sldId id="267" r:id="rId30"/>
    <p:sldId id="268" r:id="rId31"/>
    <p:sldId id="319" r:id="rId32"/>
    <p:sldId id="265" r:id="rId33"/>
    <p:sldId id="269" r:id="rId34"/>
    <p:sldId id="301" r:id="rId35"/>
    <p:sldId id="321" r:id="rId36"/>
    <p:sldId id="322" r:id="rId37"/>
    <p:sldId id="274" r:id="rId38"/>
    <p:sldId id="320" r:id="rId39"/>
    <p:sldId id="270" r:id="rId40"/>
    <p:sldId id="271" r:id="rId41"/>
    <p:sldId id="272" r:id="rId42"/>
    <p:sldId id="276" r:id="rId43"/>
    <p:sldId id="277" r:id="rId44"/>
    <p:sldId id="299" r:id="rId45"/>
    <p:sldId id="314" r:id="rId46"/>
    <p:sldId id="315" r:id="rId47"/>
    <p:sldId id="279" r:id="rId48"/>
    <p:sldId id="281" r:id="rId49"/>
    <p:sldId id="282" r:id="rId50"/>
    <p:sldId id="283" r:id="rId51"/>
    <p:sldId id="323" r:id="rId52"/>
    <p:sldId id="278" r:id="rId53"/>
    <p:sldId id="273" r:id="rId54"/>
    <p:sldId id="292" r:id="rId55"/>
  </p:sldIdLst>
  <p:sldSz cx="6858000" cy="9906000" type="A4"/>
  <p:notesSz cx="6858000" cy="9144000"/>
  <p:custDataLst>
    <p:tags r:id="rId58"/>
  </p:custData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00"/>
    <a:srgbClr val="FF9933"/>
    <a:srgbClr val="A2007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7260" autoAdjust="0"/>
  </p:normalViewPr>
  <p:slideViewPr>
    <p:cSldViewPr>
      <p:cViewPr>
        <p:scale>
          <a:sx n="100" d="100"/>
          <a:sy n="100" d="100"/>
        </p:scale>
        <p:origin x="-1164" y="114"/>
      </p:cViewPr>
      <p:guideLst>
        <p:guide orient="horz" pos="312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B04417E-3C37-4315-8869-415FD15584F2}" type="datetimeFigureOut">
              <a:rPr lang="es-ES" smtClean="0"/>
              <a:pPr/>
              <a:t>19/06/2013</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710B6C-A205-4048-9ADC-E4A0F5B26246}" type="slidenum">
              <a:rPr lang="es-ES" smtClean="0"/>
              <a:pPr/>
              <a:t>‹Nº›</a:t>
            </a:fld>
            <a:endParaRPr lang="es-E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FAF8F3-EC2F-4978-8449-8731058204ED}" type="datetimeFigureOut">
              <a:rPr lang="es-ES" smtClean="0"/>
              <a:pPr/>
              <a:t>19/06/2013</a:t>
            </a:fld>
            <a:endParaRPr lang="es-ES"/>
          </a:p>
        </p:txBody>
      </p:sp>
      <p:sp>
        <p:nvSpPr>
          <p:cNvPr id="4" name="3 Marcador de imagen de diapositiva"/>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32081D-6DCD-49B0-9279-A1844133E07E}" type="slidenum">
              <a:rPr lang="es-ES" smtClean="0"/>
              <a:pPr/>
              <a:t>‹Nº›</a:t>
            </a:fld>
            <a:endParaRPr lang="es-E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12</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13</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14</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15</a:t>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16</a:t>
            </a:fld>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17</a:t>
            </a:fld>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18</a:t>
            </a:fld>
            <a:endParaRPr 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19</a:t>
            </a:fld>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20</a:t>
            </a:fld>
            <a:endParaRPr 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a:t>
            </a:fld>
            <a:endParaRPr 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23</a:t>
            </a:fld>
            <a:endParaRPr 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24</a:t>
            </a:fld>
            <a:endParaRPr 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25</a:t>
            </a:fld>
            <a:endParaRPr 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26</a:t>
            </a:fld>
            <a:endParaRPr 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27</a:t>
            </a:fld>
            <a:endParaRPr 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28</a:t>
            </a:fld>
            <a:endParaRPr 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29</a:t>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31</a:t>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32</a:t>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33</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a:t>
            </a:fld>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34</a:t>
            </a:fld>
            <a:endParaRPr 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35</a:t>
            </a:fld>
            <a:endParaRPr 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36</a:t>
            </a:fld>
            <a:endParaRPr 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38</a:t>
            </a:fld>
            <a:endParaRPr 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39</a:t>
            </a:fld>
            <a:endParaRPr 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40</a:t>
            </a:fld>
            <a:endParaRPr 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41</a:t>
            </a:fld>
            <a:endParaRPr 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42</a:t>
            </a:fld>
            <a:endParaRPr 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43</a:t>
            </a:fld>
            <a:endParaRPr 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44</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5</a:t>
            </a:fld>
            <a:endParaRPr lang="es-E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45</a:t>
            </a:fld>
            <a:endParaRPr lang="es-E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46</a:t>
            </a:fld>
            <a:endParaRPr lang="es-E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47</a:t>
            </a:fld>
            <a:endParaRPr lang="es-E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48</a:t>
            </a:fld>
            <a:endParaRPr lang="es-E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49</a:t>
            </a:fld>
            <a:endParaRPr lang="es-E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51</a:t>
            </a:fld>
            <a:endParaRPr lang="es-E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52</a:t>
            </a:fld>
            <a:endParaRPr lang="es-E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53</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6</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7</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8</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9</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10</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1714500" y="4512733"/>
            <a:ext cx="4629150" cy="2736301"/>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1714500" y="7227021"/>
            <a:ext cx="4629150" cy="19812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5029716" y="1828210"/>
            <a:ext cx="3302000" cy="285750"/>
          </a:xfrm>
        </p:spPr>
        <p:txBody>
          <a:bodyPr/>
          <a:lstStyle/>
          <a:p>
            <a:fld id="{3CC024E0-DCC0-4659-ABE2-1AC9A8F4082E}" type="datetime1">
              <a:rPr lang="es-ES" smtClean="0"/>
              <a:pPr/>
              <a:t>19/06/2013</a:t>
            </a:fld>
            <a:endParaRPr lang="es-ES"/>
          </a:p>
        </p:txBody>
      </p:sp>
      <p:sp>
        <p:nvSpPr>
          <p:cNvPr id="17" name="16 Marcador de pie de página"/>
          <p:cNvSpPr>
            <a:spLocks noGrp="1"/>
          </p:cNvSpPr>
          <p:nvPr>
            <p:ph type="ftr" sz="quarter" idx="11"/>
          </p:nvPr>
        </p:nvSpPr>
        <p:spPr bwMode="auto">
          <a:xfrm rot="5400000">
            <a:off x="4037952" y="6173539"/>
            <a:ext cx="5283200" cy="288036"/>
          </a:xfrm>
        </p:spPr>
        <p:txBody>
          <a:bodyPr/>
          <a:lstStyle/>
          <a:p>
            <a:endParaRPr lang="es-ES"/>
          </a:p>
        </p:txBody>
      </p:sp>
      <p:sp>
        <p:nvSpPr>
          <p:cNvPr id="10" name="9 Rectángulo"/>
          <p:cNvSpPr/>
          <p:nvPr/>
        </p:nvSpPr>
        <p:spPr bwMode="auto">
          <a:xfrm>
            <a:off x="285750" y="0"/>
            <a:ext cx="457200" cy="9906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07252" y="0"/>
            <a:ext cx="78498" cy="9906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742950" y="0"/>
            <a:ext cx="136404" cy="9906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855990" y="0"/>
            <a:ext cx="172710" cy="9906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79758" y="0"/>
            <a:ext cx="0" cy="9906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685800" y="0"/>
            <a:ext cx="0" cy="9906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640584" y="0"/>
            <a:ext cx="0" cy="9906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294980" y="0"/>
            <a:ext cx="0" cy="9906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00100" y="0"/>
            <a:ext cx="0" cy="9906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6835392" y="0"/>
            <a:ext cx="0" cy="9906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914400" y="0"/>
            <a:ext cx="57150" cy="9906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457200" y="4953000"/>
            <a:ext cx="971550" cy="1871133"/>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982224" y="7029753"/>
            <a:ext cx="481068" cy="926501"/>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818310" y="7945357"/>
            <a:ext cx="102870" cy="1981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248156" y="8360664"/>
            <a:ext cx="205740" cy="39624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428750" y="6493933"/>
            <a:ext cx="274320" cy="52832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994158" y="7119236"/>
            <a:ext cx="457200" cy="747535"/>
          </a:xfrm>
        </p:spPr>
        <p:txBody>
          <a:bodyPr/>
          <a:lstStyle/>
          <a:p>
            <a:fld id="{53FF9DDD-FA5F-4E02-AC28-2693DAB04EF4}"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C265988-5664-4BC4-8658-7393A098F9DA}" type="datetime1">
              <a:rPr lang="es-ES" smtClean="0"/>
              <a:pPr/>
              <a:t>19/06/2013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72050" y="396701"/>
            <a:ext cx="1257300" cy="845220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342900" y="396700"/>
            <a:ext cx="4514850" cy="845220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282F4E9-8003-4B22-8DAF-A0E26FF23380}" type="datetime1">
              <a:rPr lang="es-ES" smtClean="0"/>
              <a:pPr/>
              <a:t>19/06/2013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342900" y="2311400"/>
            <a:ext cx="5600700" cy="703986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BFCA62D1-45E3-4146-AB82-E94FD61F9B8F}" type="datetime1">
              <a:rPr lang="es-ES" smtClean="0"/>
              <a:pPr/>
              <a:t>19/06/2013</a:t>
            </a:fld>
            <a:endParaRPr lang="es-ES"/>
          </a:p>
        </p:txBody>
      </p:sp>
      <p:sp>
        <p:nvSpPr>
          <p:cNvPr id="9" name="8 Marcador de número de diapositiva"/>
          <p:cNvSpPr>
            <a:spLocks noGrp="1"/>
          </p:cNvSpPr>
          <p:nvPr>
            <p:ph type="sldNum" sz="quarter" idx="15"/>
          </p:nvPr>
        </p:nvSpPr>
        <p:spPr/>
        <p:txBody>
          <a:bodyPr rtlCol="0"/>
          <a:lstStyle/>
          <a:p>
            <a:fld id="{53FF9DDD-FA5F-4E02-AC28-2693DAB04EF4}" type="slidenum">
              <a:rPr lang="es-ES" smtClean="0"/>
              <a:pPr/>
              <a:t>‹Nº›</a:t>
            </a:fld>
            <a:endParaRPr lang="es-ES"/>
          </a:p>
        </p:txBody>
      </p:sp>
      <p:sp>
        <p:nvSpPr>
          <p:cNvPr id="10" name="9 Marcador de pie de página"/>
          <p:cNvSpPr>
            <a:spLocks noGrp="1"/>
          </p:cNvSpPr>
          <p:nvPr>
            <p:ph type="ftr" sz="quarter" idx="16"/>
          </p:nvPr>
        </p:nvSpPr>
        <p:spPr/>
        <p:txBody>
          <a:bodyPr rtlCol="0"/>
          <a:lstStyle/>
          <a:p>
            <a:endParaRPr lang="es-E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714500" y="4182533"/>
            <a:ext cx="4629150" cy="2966297"/>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714500" y="7236883"/>
            <a:ext cx="4629150" cy="19812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5028692" y="1822916"/>
            <a:ext cx="3302000" cy="285750"/>
          </a:xfrm>
        </p:spPr>
        <p:txBody>
          <a:bodyPr/>
          <a:lstStyle/>
          <a:p>
            <a:fld id="{7C9469D9-82AF-4EA2-BD16-D2ECBF698CF3}" type="datetime1">
              <a:rPr lang="es-ES" smtClean="0"/>
              <a:pPr/>
              <a:t>19/06/2013</a:t>
            </a:fld>
            <a:endParaRPr lang="es-ES"/>
          </a:p>
        </p:txBody>
      </p:sp>
      <p:sp>
        <p:nvSpPr>
          <p:cNvPr id="5" name="4 Marcador de pie de página"/>
          <p:cNvSpPr>
            <a:spLocks noGrp="1"/>
          </p:cNvSpPr>
          <p:nvPr>
            <p:ph type="ftr" sz="quarter" idx="11"/>
          </p:nvPr>
        </p:nvSpPr>
        <p:spPr bwMode="auto">
          <a:xfrm rot="5400000">
            <a:off x="4038092" y="6169406"/>
            <a:ext cx="5283200" cy="288036"/>
          </a:xfrm>
        </p:spPr>
        <p:txBody>
          <a:bodyPr/>
          <a:lstStyle/>
          <a:p>
            <a:endParaRPr lang="es-ES"/>
          </a:p>
        </p:txBody>
      </p:sp>
      <p:sp>
        <p:nvSpPr>
          <p:cNvPr id="9" name="8 Rectángulo"/>
          <p:cNvSpPr/>
          <p:nvPr/>
        </p:nvSpPr>
        <p:spPr bwMode="auto">
          <a:xfrm>
            <a:off x="285750" y="0"/>
            <a:ext cx="457200" cy="9906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07252" y="0"/>
            <a:ext cx="78498" cy="9906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742950" y="0"/>
            <a:ext cx="136404" cy="9906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855990" y="0"/>
            <a:ext cx="172710" cy="9906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79758" y="0"/>
            <a:ext cx="0" cy="9906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685800" y="0"/>
            <a:ext cx="0" cy="9906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640584" y="0"/>
            <a:ext cx="0" cy="9906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294980" y="0"/>
            <a:ext cx="0" cy="9906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800100" y="0"/>
            <a:ext cx="0" cy="9906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914400" y="0"/>
            <a:ext cx="57150" cy="9906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457200" y="4953000"/>
            <a:ext cx="971550" cy="1871133"/>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993528" y="7029753"/>
            <a:ext cx="481068" cy="926501"/>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818310" y="7945357"/>
            <a:ext cx="102870" cy="1981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248156" y="8365067"/>
            <a:ext cx="205740" cy="39624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409280" y="6470949"/>
            <a:ext cx="274320" cy="52832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6823458" y="0"/>
            <a:ext cx="0" cy="9906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005462" y="7119236"/>
            <a:ext cx="457200" cy="747535"/>
          </a:xfrm>
        </p:spPr>
        <p:txBody>
          <a:bodyPr/>
          <a:lstStyle/>
          <a:p>
            <a:fld id="{53FF9DDD-FA5F-4E02-AC28-2693DAB04EF4}"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2EA1EA1E-EC0D-4C8A-94F4-02A504A265F8}" type="datetime1">
              <a:rPr lang="es-ES" smtClean="0"/>
              <a:pPr/>
              <a:t>19/06/2013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
        <p:nvSpPr>
          <p:cNvPr id="9" name="8 Marcador de contenido"/>
          <p:cNvSpPr>
            <a:spLocks noGrp="1"/>
          </p:cNvSpPr>
          <p:nvPr>
            <p:ph sz="quarter" idx="1"/>
          </p:nvPr>
        </p:nvSpPr>
        <p:spPr>
          <a:xfrm>
            <a:off x="342900" y="2311400"/>
            <a:ext cx="2743200" cy="6604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3202686" y="2311400"/>
            <a:ext cx="2743200" cy="6604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42900" y="394406"/>
            <a:ext cx="5657850" cy="1651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38CB86FE-35DA-43F4-B43C-87B3D121557E}" type="datetime1">
              <a:rPr lang="es-ES" smtClean="0"/>
              <a:pPr/>
              <a:t>19/06/2013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
        <p:nvSpPr>
          <p:cNvPr id="11" name="10 Marcador de contenido"/>
          <p:cNvSpPr>
            <a:spLocks noGrp="1"/>
          </p:cNvSpPr>
          <p:nvPr>
            <p:ph sz="quarter" idx="2"/>
          </p:nvPr>
        </p:nvSpPr>
        <p:spPr>
          <a:xfrm>
            <a:off x="342900" y="3412067"/>
            <a:ext cx="2743200" cy="56134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3278981" y="3412067"/>
            <a:ext cx="2743200" cy="56134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342900" y="2267373"/>
            <a:ext cx="2743200" cy="950976"/>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3257550" y="2267373"/>
            <a:ext cx="2743200" cy="950976"/>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B49A545A-5FF8-4BFF-9370-2239589A9984}" type="datetime1">
              <a:rPr lang="es-ES" smtClean="0"/>
              <a:pPr/>
              <a:t>19/06/2013</a:t>
            </a:fld>
            <a:endParaRPr lang="es-ES"/>
          </a:p>
        </p:txBody>
      </p:sp>
      <p:sp>
        <p:nvSpPr>
          <p:cNvPr id="7" name="6 Marcador de número de diapositiva"/>
          <p:cNvSpPr>
            <a:spLocks noGrp="1"/>
          </p:cNvSpPr>
          <p:nvPr>
            <p:ph type="sldNum" sz="quarter" idx="11"/>
          </p:nvPr>
        </p:nvSpPr>
        <p:spPr/>
        <p:txBody>
          <a:bodyPr rtlCol="0"/>
          <a:lstStyle/>
          <a:p>
            <a:fld id="{53FF9DDD-FA5F-4E02-AC28-2693DAB04EF4}" type="slidenum">
              <a:rPr lang="es-ES" smtClean="0"/>
              <a:pPr/>
              <a:t>‹Nº›</a:t>
            </a:fld>
            <a:endParaRPr lang="es-ES"/>
          </a:p>
        </p:txBody>
      </p:sp>
      <p:sp>
        <p:nvSpPr>
          <p:cNvPr id="8" name="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4576FCA-41DC-4255-8961-7960EEF30B06}" type="datetime1">
              <a:rPr lang="es-ES" smtClean="0"/>
              <a:pPr/>
              <a:t>19/06/2013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6572250" y="0"/>
            <a:ext cx="0" cy="9906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8138" y="4781550"/>
            <a:ext cx="9113520" cy="3429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109210" y="396240"/>
            <a:ext cx="1145286" cy="719836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4686300" y="0"/>
            <a:ext cx="0" cy="9906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4644222" y="0"/>
            <a:ext cx="0" cy="9906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6743700" y="0"/>
            <a:ext cx="0" cy="9906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6629400" y="0"/>
            <a:ext cx="228600" cy="9906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6686550" y="0"/>
            <a:ext cx="0" cy="9906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6117336" y="8255000"/>
            <a:ext cx="411480" cy="79248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228600" y="396240"/>
            <a:ext cx="4229100" cy="9139936"/>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F4270A3D-B2FA-4C3B-82A7-4D6D95BCFEFE}" type="datetime1">
              <a:rPr lang="es-ES" smtClean="0"/>
              <a:pPr/>
              <a:t>19/06/2013</a:t>
            </a:fld>
            <a:endParaRPr lang="es-ES"/>
          </a:p>
        </p:txBody>
      </p:sp>
      <p:sp>
        <p:nvSpPr>
          <p:cNvPr id="22" name="21 Marcador de número de diapositiva"/>
          <p:cNvSpPr>
            <a:spLocks noGrp="1"/>
          </p:cNvSpPr>
          <p:nvPr>
            <p:ph type="sldNum" sz="quarter" idx="15"/>
          </p:nvPr>
        </p:nvSpPr>
        <p:spPr/>
        <p:txBody>
          <a:bodyPr rtlCol="0"/>
          <a:lstStyle/>
          <a:p>
            <a:fld id="{53FF9DDD-FA5F-4E02-AC28-2693DAB04EF4}" type="slidenum">
              <a:rPr lang="es-ES" smtClean="0"/>
              <a:pPr/>
              <a:t>‹Nº›</a:t>
            </a:fld>
            <a:endParaRPr lang="es-ES"/>
          </a:p>
        </p:txBody>
      </p:sp>
      <p:sp>
        <p:nvSpPr>
          <p:cNvPr id="23" name="22 Marcador de pie de página"/>
          <p:cNvSpPr>
            <a:spLocks noGrp="1"/>
          </p:cNvSpPr>
          <p:nvPr>
            <p:ph type="ftr" sz="quarter" idx="16"/>
          </p:nvPr>
        </p:nvSpPr>
        <p:spPr/>
        <p:txBody>
          <a:bodyPr rtlCol="0"/>
          <a:lstStyle/>
          <a:p>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6572250" y="0"/>
            <a:ext cx="0" cy="9906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6117336" y="8255000"/>
            <a:ext cx="411480" cy="79248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21850" y="4781550"/>
            <a:ext cx="9113520" cy="3429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4629150" cy="9906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5074349" y="382482"/>
            <a:ext cx="1143000" cy="7158736"/>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6743700" y="0"/>
            <a:ext cx="0" cy="9906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6629400" y="0"/>
            <a:ext cx="228600" cy="9906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6686550" y="0"/>
            <a:ext cx="0" cy="9906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4686300" y="0"/>
            <a:ext cx="0" cy="9906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4644222" y="0"/>
            <a:ext cx="0" cy="9906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359C60FA-6D95-495E-BDA5-205BDBD9E03C}" type="datetime1">
              <a:rPr lang="es-ES" smtClean="0"/>
              <a:pPr/>
              <a:t>19/06/2013</a:t>
            </a:fld>
            <a:endParaRPr lang="es-ES"/>
          </a:p>
        </p:txBody>
      </p:sp>
      <p:sp>
        <p:nvSpPr>
          <p:cNvPr id="18" name="17 Marcador de número de diapositiva"/>
          <p:cNvSpPr>
            <a:spLocks noGrp="1"/>
          </p:cNvSpPr>
          <p:nvPr>
            <p:ph type="sldNum" sz="quarter" idx="11"/>
          </p:nvPr>
        </p:nvSpPr>
        <p:spPr/>
        <p:txBody>
          <a:bodyPr rtlCol="0"/>
          <a:lstStyle/>
          <a:p>
            <a:fld id="{53FF9DDD-FA5F-4E02-AC28-2693DAB04EF4}" type="slidenum">
              <a:rPr lang="es-ES" smtClean="0"/>
              <a:pPr/>
              <a:t>‹Nº›</a:t>
            </a:fld>
            <a:endParaRPr lang="es-ES"/>
          </a:p>
        </p:txBody>
      </p:sp>
      <p:sp>
        <p:nvSpPr>
          <p:cNvPr id="21" name="20 Marcador de pie de página"/>
          <p:cNvSpPr>
            <a:spLocks noGrp="1"/>
          </p:cNvSpPr>
          <p:nvPr>
            <p:ph type="ftr" sz="quarter" idx="12"/>
          </p:nvPr>
        </p:nvSpPr>
        <p:spPr/>
        <p:txBody>
          <a:bodyPr rtlCol="0"/>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6572250" y="0"/>
            <a:ext cx="0" cy="9906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342900" y="396699"/>
            <a:ext cx="5600700" cy="1651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42900" y="2311400"/>
            <a:ext cx="5600700" cy="7039864"/>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4993640" y="1696024"/>
            <a:ext cx="2905760" cy="288036"/>
          </a:xfrm>
          <a:prstGeom prst="rect">
            <a:avLst/>
          </a:prstGeom>
        </p:spPr>
        <p:txBody>
          <a:bodyPr vert="horz" anchor="ctr" anchorCtr="0"/>
          <a:lstStyle>
            <a:lvl1pPr algn="r" eaLnBrk="1" latinLnBrk="0" hangingPunct="1">
              <a:defRPr kumimoji="0" sz="1200">
                <a:solidFill>
                  <a:schemeClr val="tx2"/>
                </a:solidFill>
              </a:defRPr>
            </a:lvl1pPr>
          </a:lstStyle>
          <a:p>
            <a:fld id="{9AA038D5-5281-4BB8-A470-E92E62B47949}" type="datetime1">
              <a:rPr lang="es-ES" smtClean="0"/>
              <a:pPr/>
              <a:t>19/06/2013</a:t>
            </a:fld>
            <a:endParaRPr lang="es-ES"/>
          </a:p>
        </p:txBody>
      </p:sp>
      <p:sp>
        <p:nvSpPr>
          <p:cNvPr id="3" name="2 Marcador de pie de página"/>
          <p:cNvSpPr>
            <a:spLocks noGrp="1"/>
          </p:cNvSpPr>
          <p:nvPr>
            <p:ph type="ftr" sz="quarter" idx="3"/>
          </p:nvPr>
        </p:nvSpPr>
        <p:spPr>
          <a:xfrm rot="5400000">
            <a:off x="4131390" y="5525236"/>
            <a:ext cx="4622800" cy="274320"/>
          </a:xfrm>
          <a:prstGeom prst="rect">
            <a:avLst/>
          </a:prstGeom>
        </p:spPr>
        <p:txBody>
          <a:bodyPr vert="horz" anchor="ctr" anchorCtr="0"/>
          <a:lstStyle>
            <a:lvl1pPr algn="l" eaLnBrk="1" latinLnBrk="0" hangingPunct="1">
              <a:defRPr kumimoji="0" sz="1200">
                <a:solidFill>
                  <a:schemeClr val="tx2"/>
                </a:solidFill>
              </a:defRPr>
            </a:lvl1pPr>
          </a:lstStyle>
          <a:p>
            <a:endParaRPr lang="es-ES"/>
          </a:p>
        </p:txBody>
      </p:sp>
      <p:sp>
        <p:nvSpPr>
          <p:cNvPr id="7" name="6 Conector recto"/>
          <p:cNvSpPr>
            <a:spLocks noChangeShapeType="1"/>
          </p:cNvSpPr>
          <p:nvPr/>
        </p:nvSpPr>
        <p:spPr bwMode="auto">
          <a:xfrm>
            <a:off x="57150" y="0"/>
            <a:ext cx="0" cy="9906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6743700" y="0"/>
            <a:ext cx="0" cy="9906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6629400" y="0"/>
            <a:ext cx="228600" cy="9906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6686550" y="0"/>
            <a:ext cx="0" cy="9906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6117336" y="8255000"/>
            <a:ext cx="411480" cy="79248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6096762" y="8282517"/>
            <a:ext cx="457200" cy="752856"/>
          </a:xfrm>
          <a:prstGeom prst="rect">
            <a:avLst/>
          </a:prstGeom>
        </p:spPr>
        <p:txBody>
          <a:bodyPr vert="horz" anchor="ctr"/>
          <a:lstStyle>
            <a:lvl1pPr algn="ctr" eaLnBrk="1" latinLnBrk="0" hangingPunct="1">
              <a:defRPr kumimoji="0" sz="1400" b="1">
                <a:solidFill>
                  <a:srgbClr val="FFFFFF"/>
                </a:solidFill>
              </a:defRPr>
            </a:lvl1pPr>
          </a:lstStyle>
          <a:p>
            <a:fld id="{53FF9DDD-FA5F-4E02-AC28-2693DAB04EF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59.jpe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58.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 Id="rId14" Type="http://schemas.openxmlformats.org/officeDocument/2006/relationships/image" Target="../media/image60.jpeg"/></Relationships>
</file>

<file path=ppt/slides/_rels/slide21.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2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26.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2.wmf"/><Relationship Id="rId7" Type="http://schemas.openxmlformats.org/officeDocument/2006/relationships/image" Target="../media/image76.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2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2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84.jpeg"/><Relationship Id="rId4" Type="http://schemas.openxmlformats.org/officeDocument/2006/relationships/image" Target="../media/image83.wmf"/></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3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3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3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02.jpeg"/><Relationship Id="rId4" Type="http://schemas.openxmlformats.org/officeDocument/2006/relationships/image" Target="../media/image101.jpeg"/></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4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42.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image" Target="../media/image110.jpeg"/><Relationship Id="rId7" Type="http://schemas.openxmlformats.org/officeDocument/2006/relationships/image" Target="../media/image114.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111.jpeg"/></Relationships>
</file>

<file path=ppt/slides/_rels/slide4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17.jpeg"/></Relationships>
</file>

<file path=ppt/slides/_rels/slide44.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4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25.jpeg"/><Relationship Id="rId4" Type="http://schemas.openxmlformats.org/officeDocument/2006/relationships/image" Target="../media/image124.jpeg"/></Relationships>
</file>

<file path=ppt/slides/_rels/slide46.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47.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jpeg"/></Relationships>
</file>

<file path=ppt/slides/_rels/slide4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37.png"/><Relationship Id="rId4" Type="http://schemas.openxmlformats.org/officeDocument/2006/relationships/image" Target="../media/image136.png"/></Relationships>
</file>

<file path=ppt/slides/_rels/slide4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40.png"/><Relationship Id="rId4" Type="http://schemas.openxmlformats.org/officeDocument/2006/relationships/image" Target="../media/image13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42.png"/></Relationships>
</file>

<file path=ppt/slides/_rels/slide5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44.png"/></Relationships>
</file>

<file path=ppt/slides/_rels/slide53.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146.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astrosurf.com/astronosur/telescopios_simulador.htm" TargetMode="External"/><Relationship Id="rId5" Type="http://schemas.openxmlformats.org/officeDocument/2006/relationships/hyperlink" Target="http://www.astrosurf.com/" TargetMode="Externa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7" name="6 Rectángulo"/>
          <p:cNvSpPr/>
          <p:nvPr/>
        </p:nvSpPr>
        <p:spPr>
          <a:xfrm>
            <a:off x="5422781" y="666720"/>
            <a:ext cx="1435219"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ES" sz="5400" b="1" cap="all" spc="0" dirty="0" smtClean="0">
                <a:ln w="0"/>
                <a:effectLst>
                  <a:reflection blurRad="12700" stA="50000" endPos="50000" dist="5000" dir="5400000" sy="-100000" rotWithShape="0"/>
                </a:effectLst>
              </a:rPr>
              <a:t>Nº2</a:t>
            </a:r>
            <a:endParaRPr lang="es-ES" sz="5400" b="1" cap="all" spc="0" dirty="0">
              <a:ln w="0"/>
              <a:effectLst>
                <a:reflection blurRad="12700" stA="50000" endPos="50000" dist="5000" dir="5400000" sy="-100000" rotWithShape="0"/>
              </a:effectLst>
            </a:endParaRPr>
          </a:p>
        </p:txBody>
      </p:sp>
      <p:pic>
        <p:nvPicPr>
          <p:cNvPr id="12" name="11 Imagen" descr="P1.jpg"/>
          <p:cNvPicPr>
            <a:picLocks noChangeAspect="1"/>
          </p:cNvPicPr>
          <p:nvPr/>
        </p:nvPicPr>
        <p:blipFill>
          <a:blip r:embed="rId3" cstate="print"/>
          <a:stretch>
            <a:fillRect/>
          </a:stretch>
        </p:blipFill>
        <p:spPr>
          <a:xfrm rot="-5400000">
            <a:off x="486808" y="-320154"/>
            <a:ext cx="2956640" cy="39302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4" name="13 Imagen" descr="P3.jpg"/>
          <p:cNvPicPr>
            <a:picLocks noChangeAspect="1"/>
          </p:cNvPicPr>
          <p:nvPr/>
        </p:nvPicPr>
        <p:blipFill>
          <a:blip r:embed="rId4" cstate="print"/>
          <a:stretch>
            <a:fillRect/>
          </a:stretch>
        </p:blipFill>
        <p:spPr>
          <a:xfrm rot="5400000">
            <a:off x="2162645" y="2218827"/>
            <a:ext cx="5857917" cy="446821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5" name="14 Imagen" descr="P4.jpg"/>
          <p:cNvPicPr>
            <a:picLocks noChangeAspect="1"/>
          </p:cNvPicPr>
          <p:nvPr/>
        </p:nvPicPr>
        <p:blipFill>
          <a:blip r:embed="rId5" cstate="print"/>
          <a:srcRect b="2898"/>
          <a:stretch>
            <a:fillRect/>
          </a:stretch>
        </p:blipFill>
        <p:spPr>
          <a:xfrm rot="5400000">
            <a:off x="674480" y="4921462"/>
            <a:ext cx="3437385" cy="4786346"/>
          </a:xfrm>
          <a:prstGeom prst="rect">
            <a:avLst/>
          </a:prstGeom>
          <a:ln>
            <a:noFill/>
          </a:ln>
          <a:effectLst>
            <a:glow rad="101600">
              <a:schemeClr val="accent2">
                <a:satMod val="175000"/>
                <a:alpha val="40000"/>
              </a:schemeClr>
            </a:glow>
            <a:reflection blurRad="6350" stA="50000" endA="300" endPos="90000" dist="50800" dir="5400000" sy="-100000" algn="bl" rotWithShape="0"/>
            <a:softEdge rad="112500"/>
          </a:effectLst>
        </p:spPr>
      </p:pic>
      <p:pic>
        <p:nvPicPr>
          <p:cNvPr id="16" name="15 Imagen" descr="P5.jpg"/>
          <p:cNvPicPr>
            <a:picLocks noChangeAspect="1"/>
          </p:cNvPicPr>
          <p:nvPr/>
        </p:nvPicPr>
        <p:blipFill>
          <a:blip r:embed="rId6" cstate="print"/>
          <a:stretch>
            <a:fillRect/>
          </a:stretch>
        </p:blipFill>
        <p:spPr>
          <a:xfrm rot="5400000">
            <a:off x="3405851" y="6596728"/>
            <a:ext cx="2760917" cy="3857628"/>
          </a:xfrm>
          <a:prstGeom prst="rect">
            <a:avLst/>
          </a:prstGeom>
          <a:ln>
            <a:noFill/>
          </a:ln>
          <a:effectLst>
            <a:reflection blurRad="12700" stA="30000" endPos="30000" dist="5000" dir="5400000" sy="-100000" algn="bl" rotWithShape="0"/>
          </a:effectLst>
          <a:scene3d>
            <a:camera prst="isometricOffAxis2Left"/>
            <a:lightRig rig="threePt" dir="t">
              <a:rot lat="0" lon="0" rev="2700000"/>
            </a:lightRig>
          </a:scene3d>
          <a:sp3d>
            <a:bevelT w="63500" h="50800" prst="slope"/>
          </a:sp3d>
        </p:spPr>
      </p:pic>
      <p:sp>
        <p:nvSpPr>
          <p:cNvPr id="5" name="4 Rectángulo"/>
          <p:cNvSpPr/>
          <p:nvPr/>
        </p:nvSpPr>
        <p:spPr>
          <a:xfrm>
            <a:off x="3118923" y="0"/>
            <a:ext cx="3788217" cy="923330"/>
          </a:xfrm>
          <a:prstGeom prst="rect">
            <a:avLst/>
          </a:prstGeom>
          <a:noFill/>
        </p:spPr>
        <p:txBody>
          <a:bodyPr wrap="none" lIns="91440" tIns="45720" rIns="91440" bIns="45720">
            <a:spAutoFit/>
          </a:bodyPr>
          <a:lstStyle/>
          <a:p>
            <a:pPr algn="ctr"/>
            <a:r>
              <a:rPr lang="es-ES" sz="5400" b="1" dirty="0" smtClean="0">
                <a:ln w="17780" cmpd="sng">
                  <a:solidFill>
                    <a:srgbClr val="FFFFFF"/>
                  </a:solidFill>
                  <a:prstDash val="solid"/>
                  <a:miter lim="800000"/>
                </a:ln>
                <a:solidFill>
                  <a:schemeClr val="bg2">
                    <a:lumMod val="50000"/>
                  </a:schemeClr>
                </a:solidFill>
                <a:effectLst>
                  <a:outerShdw blurRad="50800" algn="tl" rotWithShape="0">
                    <a:srgbClr val="000000"/>
                  </a:outerShdw>
                </a:effectLst>
              </a:rPr>
              <a:t>Universos</a:t>
            </a:r>
            <a:endParaRPr lang="es-ES" sz="5400" b="1" cap="none" spc="0" dirty="0">
              <a:ln w="17780" cmpd="sng">
                <a:solidFill>
                  <a:srgbClr val="FFFFFF"/>
                </a:solidFill>
                <a:prstDash val="solid"/>
                <a:miter lim="800000"/>
              </a:ln>
              <a:solidFill>
                <a:schemeClr val="bg2">
                  <a:lumMod val="50000"/>
                </a:schemeClr>
              </a:solidFill>
              <a:effectLst>
                <a:outerShdw blurRad="50800" algn="tl" rotWithShape="0">
                  <a:srgbClr val="000000"/>
                </a:outerShdw>
              </a:effectLst>
            </a:endParaRPr>
          </a:p>
        </p:txBody>
      </p:sp>
      <p:pic>
        <p:nvPicPr>
          <p:cNvPr id="13" name="12 Imagen" descr="P2.jpg"/>
          <p:cNvPicPr>
            <a:picLocks noChangeAspect="1"/>
          </p:cNvPicPr>
          <p:nvPr/>
        </p:nvPicPr>
        <p:blipFill>
          <a:blip r:embed="rId7" cstate="print"/>
          <a:stretch>
            <a:fillRect/>
          </a:stretch>
        </p:blipFill>
        <p:spPr>
          <a:xfrm rot="5400000">
            <a:off x="1139102" y="1742172"/>
            <a:ext cx="2660398" cy="4367146"/>
          </a:xfrm>
          <a:prstGeom prst="rect">
            <a:avLst/>
          </a:prstGeom>
          <a:solidFill>
            <a:srgbClr val="FFFFFF">
              <a:shade val="85000"/>
            </a:srgbClr>
          </a:solidFill>
          <a:ln w="190500" cap="rnd">
            <a:no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5 CuadroTexto"/>
          <p:cNvSpPr txBox="1"/>
          <p:nvPr/>
        </p:nvSpPr>
        <p:spPr>
          <a:xfrm>
            <a:off x="714356" y="4810124"/>
            <a:ext cx="2447702" cy="923330"/>
          </a:xfrm>
          <a:prstGeom prst="rect">
            <a:avLst/>
          </a:prstGeom>
          <a:noFill/>
        </p:spPr>
        <p:txBody>
          <a:bodyPr wrap="square" rtlCol="0">
            <a:spAutoFit/>
          </a:bodyPr>
          <a:lstStyle/>
          <a:p>
            <a:r>
              <a:rPr lang="es-ES" dirty="0" smtClean="0">
                <a:solidFill>
                  <a:srgbClr val="A20070"/>
                </a:solidFill>
                <a:latin typeface="Book Antiqua" pitchFamily="18" charset="0"/>
              </a:rPr>
              <a:t>Revista escolar del </a:t>
            </a:r>
            <a:r>
              <a:rPr lang="es-ES" dirty="0" smtClean="0">
                <a:latin typeface="Book Antiqua" pitchFamily="18" charset="0"/>
              </a:rPr>
              <a:t>IES Leopoldo Cano</a:t>
            </a:r>
          </a:p>
          <a:p>
            <a:r>
              <a:rPr lang="es-ES" dirty="0" smtClean="0">
                <a:latin typeface="Book Antiqua" pitchFamily="18" charset="0"/>
              </a:rPr>
              <a:t>Valladolid</a:t>
            </a:r>
            <a:endParaRPr lang="es-ES" dirty="0">
              <a:latin typeface="Book Antiqu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CuadroTexto"/>
          <p:cNvSpPr txBox="1"/>
          <p:nvPr/>
        </p:nvSpPr>
        <p:spPr>
          <a:xfrm>
            <a:off x="836712" y="992560"/>
            <a:ext cx="5760640" cy="369332"/>
          </a:xfrm>
          <a:prstGeom prst="rect">
            <a:avLst/>
          </a:prstGeom>
          <a:solidFill>
            <a:schemeClr val="bg1"/>
          </a:solidFill>
        </p:spPr>
        <p:txBody>
          <a:bodyPr wrap="square" rtlCol="0">
            <a:spAutoFit/>
          </a:bodyPr>
          <a:lstStyle/>
          <a:p>
            <a:r>
              <a:rPr lang="es-ES" dirty="0" smtClean="0"/>
              <a:t>	</a:t>
            </a:r>
            <a:endParaRPr lang="es-ES" dirty="0"/>
          </a:p>
        </p:txBody>
      </p:sp>
      <p:sp>
        <p:nvSpPr>
          <p:cNvPr id="16" name="15 Marcador de número de diapositiva"/>
          <p:cNvSpPr>
            <a:spLocks noGrp="1"/>
          </p:cNvSpPr>
          <p:nvPr>
            <p:ph type="sldNum" sz="quarter" idx="15"/>
          </p:nvPr>
        </p:nvSpPr>
        <p:spPr/>
        <p:txBody>
          <a:bodyPr/>
          <a:lstStyle/>
          <a:p>
            <a:fld id="{53FF9DDD-FA5F-4E02-AC28-2693DAB04EF4}" type="slidenum">
              <a:rPr lang="es-ES" smtClean="0"/>
              <a:pPr/>
              <a:t>9</a:t>
            </a:fld>
            <a:endParaRPr lang="es-ES"/>
          </a:p>
        </p:txBody>
      </p:sp>
      <p:pic>
        <p:nvPicPr>
          <p:cNvPr id="1026" name="Imagen 2" descr="http://4.bp.blogspot.com/_SMyGNHzfhv4/TQpoGL_e1EI/AAAAAAAAAB8/eagSbWtMKLQ/s1600/20081103-copernico.jpg"/>
          <p:cNvPicPr>
            <a:picLocks noChangeAspect="1" noChangeArrowheads="1"/>
          </p:cNvPicPr>
          <p:nvPr/>
        </p:nvPicPr>
        <p:blipFill>
          <a:blip r:embed="rId3" cstate="print"/>
          <a:srcRect/>
          <a:stretch>
            <a:fillRect/>
          </a:stretch>
        </p:blipFill>
        <p:spPr bwMode="auto">
          <a:xfrm>
            <a:off x="1196752" y="1064568"/>
            <a:ext cx="2528978" cy="1944215"/>
          </a:xfrm>
          <a:prstGeom prst="rect">
            <a:avLst/>
          </a:prstGeom>
          <a:noFill/>
          <a:ln w="9525">
            <a:noFill/>
            <a:miter lim="800000"/>
            <a:headEnd/>
            <a:tailEnd/>
          </a:ln>
        </p:spPr>
      </p:pic>
      <p:sp>
        <p:nvSpPr>
          <p:cNvPr id="21" name="20 CuadroTexto"/>
          <p:cNvSpPr txBox="1"/>
          <p:nvPr/>
        </p:nvSpPr>
        <p:spPr>
          <a:xfrm rot="20081639">
            <a:off x="1041241" y="1005709"/>
            <a:ext cx="1319158" cy="646331"/>
          </a:xfrm>
          <a:prstGeom prst="rect">
            <a:avLst/>
          </a:prstGeom>
          <a:noFill/>
        </p:spPr>
        <p:txBody>
          <a:bodyPr wrap="square" rtlCol="0">
            <a:spAutoFit/>
          </a:bodyPr>
          <a:lstStyle/>
          <a:p>
            <a:r>
              <a:rPr lang="es-ES" dirty="0" smtClean="0">
                <a:solidFill>
                  <a:srgbClr val="C00000"/>
                </a:solidFill>
              </a:rPr>
              <a:t>Modelo de Copérnico</a:t>
            </a:r>
            <a:endParaRPr lang="es-ES" dirty="0">
              <a:solidFill>
                <a:srgbClr val="C00000"/>
              </a:solidFill>
            </a:endParaRPr>
          </a:p>
        </p:txBody>
      </p:sp>
      <p:sp>
        <p:nvSpPr>
          <p:cNvPr id="22" name="21 CuadroTexto"/>
          <p:cNvSpPr txBox="1"/>
          <p:nvPr/>
        </p:nvSpPr>
        <p:spPr>
          <a:xfrm>
            <a:off x="3861048" y="1064568"/>
            <a:ext cx="2834150" cy="3046988"/>
          </a:xfrm>
          <a:prstGeom prst="rect">
            <a:avLst/>
          </a:prstGeom>
          <a:noFill/>
        </p:spPr>
        <p:txBody>
          <a:bodyPr wrap="square" rtlCol="0">
            <a:spAutoFit/>
          </a:bodyPr>
          <a:lstStyle/>
          <a:p>
            <a:r>
              <a:rPr lang="es-ES" sz="1200" b="1" i="1" dirty="0" err="1" smtClean="0"/>
              <a:t>Kepler</a:t>
            </a:r>
            <a:endParaRPr lang="es-ES" sz="1200" b="1" i="1" dirty="0" smtClean="0"/>
          </a:p>
          <a:p>
            <a:endParaRPr lang="es-ES" sz="1200" dirty="0" smtClean="0"/>
          </a:p>
          <a:p>
            <a:r>
              <a:rPr lang="es-ES" sz="1200" dirty="0" smtClean="0"/>
              <a:t>	Las leyes de </a:t>
            </a:r>
            <a:r>
              <a:rPr lang="es-ES" sz="1200" dirty="0" err="1" smtClean="0"/>
              <a:t>Kepler</a:t>
            </a:r>
            <a:r>
              <a:rPr lang="es-ES" sz="1200" dirty="0" smtClean="0"/>
              <a:t> fueron enunciadas por Johannes </a:t>
            </a:r>
            <a:r>
              <a:rPr lang="es-ES" sz="1200" dirty="0" err="1" smtClean="0"/>
              <a:t>Kepler</a:t>
            </a:r>
            <a:r>
              <a:rPr lang="es-ES" sz="1200" dirty="0" smtClean="0"/>
              <a:t> para describir </a:t>
            </a:r>
            <a:r>
              <a:rPr lang="es-ES" sz="1200" u="sng" dirty="0" smtClean="0"/>
              <a:t>matemáticamente</a:t>
            </a:r>
            <a:r>
              <a:rPr lang="es-ES" sz="1200" dirty="0" smtClean="0"/>
              <a:t> el movimiento de los planetas en sus órbitas alrededor del Sol. </a:t>
            </a:r>
          </a:p>
          <a:p>
            <a:r>
              <a:rPr lang="es-ES" sz="1200" dirty="0" smtClean="0"/>
              <a:t>Aunque él no las describió así, en la actualidad se enuncian de la siguiente forma:</a:t>
            </a:r>
          </a:p>
          <a:p>
            <a:r>
              <a:rPr lang="es-ES" sz="1200" dirty="0" smtClean="0"/>
              <a:t>-</a:t>
            </a:r>
            <a:r>
              <a:rPr lang="es-ES" sz="1200" b="1" dirty="0" smtClean="0"/>
              <a:t>Primera ley (1609)</a:t>
            </a:r>
            <a:r>
              <a:rPr lang="es-ES" sz="1200" dirty="0" smtClean="0"/>
              <a:t>: Todos los planetas se desplazan alrededor del Sol describiendo </a:t>
            </a:r>
            <a:r>
              <a:rPr lang="es-ES" sz="1200" u="sng" dirty="0" smtClean="0"/>
              <a:t>órbitas elípticas</a:t>
            </a:r>
            <a:r>
              <a:rPr lang="es-ES" sz="1200" dirty="0" smtClean="0"/>
              <a:t>. El Sol se encuentra en uno de los focos de la elipse.</a:t>
            </a:r>
          </a:p>
        </p:txBody>
      </p:sp>
      <p:pic>
        <p:nvPicPr>
          <p:cNvPr id="1027" name="Imagen 4" descr="Kepler5.gif (2812 bytes)"/>
          <p:cNvPicPr>
            <a:picLocks noChangeAspect="1" noChangeArrowheads="1"/>
          </p:cNvPicPr>
          <p:nvPr/>
        </p:nvPicPr>
        <p:blipFill>
          <a:blip r:embed="rId4" cstate="print"/>
          <a:srcRect/>
          <a:stretch>
            <a:fillRect/>
          </a:stretch>
        </p:blipFill>
        <p:spPr bwMode="auto">
          <a:xfrm>
            <a:off x="4005064" y="4160912"/>
            <a:ext cx="2367508" cy="1407863"/>
          </a:xfrm>
          <a:prstGeom prst="rect">
            <a:avLst/>
          </a:prstGeom>
          <a:noFill/>
          <a:ln w="9525">
            <a:noFill/>
            <a:miter lim="800000"/>
            <a:headEnd/>
            <a:tailEnd/>
          </a:ln>
        </p:spPr>
      </p:pic>
      <p:sp>
        <p:nvSpPr>
          <p:cNvPr id="23" name="22 CuadroTexto"/>
          <p:cNvSpPr txBox="1"/>
          <p:nvPr/>
        </p:nvSpPr>
        <p:spPr>
          <a:xfrm>
            <a:off x="3861048" y="5673080"/>
            <a:ext cx="2834150" cy="646331"/>
          </a:xfrm>
          <a:prstGeom prst="rect">
            <a:avLst/>
          </a:prstGeom>
          <a:noFill/>
        </p:spPr>
        <p:txBody>
          <a:bodyPr wrap="square" rtlCol="0">
            <a:spAutoFit/>
          </a:bodyPr>
          <a:lstStyle/>
          <a:p>
            <a:r>
              <a:rPr lang="es-ES" sz="1200" i="1" dirty="0" smtClean="0"/>
              <a:t>r</a:t>
            </a:r>
            <a:r>
              <a:rPr lang="es-ES" sz="1200" i="1" baseline="-25000" dirty="0" smtClean="0"/>
              <a:t>1</a:t>
            </a:r>
            <a:r>
              <a:rPr lang="es-ES" sz="1200" i="1" dirty="0" smtClean="0"/>
              <a:t> </a:t>
            </a:r>
            <a:r>
              <a:rPr lang="es-ES" sz="1200" dirty="0" smtClean="0"/>
              <a:t>es la distancia más cercana al foco (cuando θ=0) y </a:t>
            </a:r>
            <a:r>
              <a:rPr lang="es-ES" sz="1200" i="1" dirty="0" smtClean="0"/>
              <a:t>r</a:t>
            </a:r>
            <a:r>
              <a:rPr lang="es-ES" sz="1200" i="1" baseline="-25000" dirty="0" smtClean="0"/>
              <a:t>2</a:t>
            </a:r>
            <a:r>
              <a:rPr lang="es-ES" sz="1200" dirty="0" smtClean="0"/>
              <a:t> es la distancia más alejada del foco (cuando θ</a:t>
            </a:r>
            <a:r>
              <a:rPr lang="es-ES" sz="1200" i="1" dirty="0" smtClean="0"/>
              <a:t>=p</a:t>
            </a:r>
            <a:r>
              <a:rPr lang="es-ES" sz="1200" dirty="0" smtClean="0"/>
              <a:t>).</a:t>
            </a:r>
          </a:p>
        </p:txBody>
      </p:sp>
      <p:sp>
        <p:nvSpPr>
          <p:cNvPr id="24" name="23 CuadroTexto"/>
          <p:cNvSpPr txBox="1"/>
          <p:nvPr/>
        </p:nvSpPr>
        <p:spPr>
          <a:xfrm>
            <a:off x="980728" y="3512840"/>
            <a:ext cx="2834150" cy="2677656"/>
          </a:xfrm>
          <a:prstGeom prst="rect">
            <a:avLst/>
          </a:prstGeom>
          <a:noFill/>
        </p:spPr>
        <p:txBody>
          <a:bodyPr wrap="square" rtlCol="0">
            <a:spAutoFit/>
          </a:bodyPr>
          <a:lstStyle/>
          <a:p>
            <a:r>
              <a:rPr lang="es-ES" sz="1200" dirty="0" smtClean="0"/>
              <a:t>-</a:t>
            </a:r>
            <a:r>
              <a:rPr lang="es-ES" sz="1200" b="1" dirty="0" smtClean="0"/>
              <a:t>Segunda ley (1609)</a:t>
            </a:r>
            <a:r>
              <a:rPr lang="es-ES" sz="1200" dirty="0" smtClean="0"/>
              <a:t>: El vector posición de cualquier planeta respecto del Sol, barre áreas iguales de la elipse en tiempos iguales –ley de las áreas-.</a:t>
            </a:r>
          </a:p>
          <a:p>
            <a:r>
              <a:rPr lang="es-ES" sz="1200" dirty="0" smtClean="0"/>
              <a:t>La ley de las áreas es equivalente a la constancia del momento angular, es decir, cuando el planeta está más alejado del Sol (afelio) su velocidad es menor que cuando está más cercano al Sol (perihelio). En el afelio y en el perihelio, el momento angular L es el producto de la masa del planeta, por su velocidad y por su distancia al centro del Sol. </a:t>
            </a:r>
            <a:endParaRPr lang="es-ES" sz="1200" dirty="0"/>
          </a:p>
        </p:txBody>
      </p:sp>
      <p:pic>
        <p:nvPicPr>
          <p:cNvPr id="1028" name="Imagen 5" descr="http://www.sc.ehu.es/sbweb/fisica/celeste/kepler/kepler5_1.gif"/>
          <p:cNvPicPr>
            <a:picLocks noChangeAspect="1" noChangeArrowheads="1"/>
          </p:cNvPicPr>
          <p:nvPr/>
        </p:nvPicPr>
        <p:blipFill>
          <a:blip r:embed="rId5" cstate="print"/>
          <a:srcRect/>
          <a:stretch>
            <a:fillRect/>
          </a:stretch>
        </p:blipFill>
        <p:spPr bwMode="auto">
          <a:xfrm>
            <a:off x="836712" y="6177136"/>
            <a:ext cx="2557908" cy="1456953"/>
          </a:xfrm>
          <a:prstGeom prst="rect">
            <a:avLst/>
          </a:prstGeom>
          <a:noFill/>
          <a:ln w="9525">
            <a:noFill/>
            <a:miter lim="800000"/>
            <a:headEnd/>
            <a:tailEnd/>
          </a:ln>
        </p:spPr>
      </p:pic>
      <p:sp>
        <p:nvSpPr>
          <p:cNvPr id="25" name="24 CuadroTexto"/>
          <p:cNvSpPr txBox="1"/>
          <p:nvPr/>
        </p:nvSpPr>
        <p:spPr>
          <a:xfrm rot="20816510">
            <a:off x="331911" y="7335511"/>
            <a:ext cx="3284616" cy="369332"/>
          </a:xfrm>
          <a:prstGeom prst="rect">
            <a:avLst/>
          </a:prstGeom>
          <a:noFill/>
        </p:spPr>
        <p:txBody>
          <a:bodyPr wrap="square" rtlCol="0">
            <a:spAutoFit/>
          </a:bodyPr>
          <a:lstStyle/>
          <a:p>
            <a:r>
              <a:rPr lang="en-US" dirty="0" smtClean="0">
                <a:solidFill>
                  <a:srgbClr val="C00000"/>
                </a:solidFill>
              </a:rPr>
              <a:t>L=mr1·v1=mr2·v2=</a:t>
            </a:r>
            <a:r>
              <a:rPr lang="en-US" dirty="0" err="1" smtClean="0">
                <a:solidFill>
                  <a:srgbClr val="C00000"/>
                </a:solidFill>
              </a:rPr>
              <a:t>constante</a:t>
            </a:r>
            <a:r>
              <a:rPr lang="en-US" dirty="0" smtClean="0">
                <a:solidFill>
                  <a:srgbClr val="C00000"/>
                </a:solidFill>
              </a:rPr>
              <a:t>.</a:t>
            </a:r>
            <a:endParaRPr lang="es-ES" dirty="0">
              <a:solidFill>
                <a:srgbClr val="C00000"/>
              </a:solidFill>
            </a:endParaRPr>
          </a:p>
        </p:txBody>
      </p:sp>
      <p:sp>
        <p:nvSpPr>
          <p:cNvPr id="27" name="26 CuadroTexto"/>
          <p:cNvSpPr txBox="1"/>
          <p:nvPr/>
        </p:nvSpPr>
        <p:spPr>
          <a:xfrm>
            <a:off x="3573016" y="6609184"/>
            <a:ext cx="2978166" cy="2123658"/>
          </a:xfrm>
          <a:prstGeom prst="rect">
            <a:avLst/>
          </a:prstGeom>
          <a:noFill/>
        </p:spPr>
        <p:txBody>
          <a:bodyPr wrap="square" rtlCol="0">
            <a:spAutoFit/>
          </a:bodyPr>
          <a:lstStyle/>
          <a:p>
            <a:r>
              <a:rPr lang="es-ES" sz="1200" dirty="0" smtClean="0"/>
              <a:t>-</a:t>
            </a:r>
            <a:r>
              <a:rPr lang="es-ES" sz="1200" b="1" dirty="0" smtClean="0"/>
              <a:t>Tercera ley (1618)</a:t>
            </a:r>
            <a:r>
              <a:rPr lang="es-ES" sz="1200" dirty="0" smtClean="0"/>
              <a:t>: para cualquier planeta, el cuadrado de su período orbital es directamente proporcional al cubo de la longitud del semieje mayor de su órbita elíptica.</a:t>
            </a:r>
          </a:p>
          <a:p>
            <a:endParaRPr lang="es-ES" sz="1200" dirty="0" smtClean="0"/>
          </a:p>
          <a:p>
            <a:r>
              <a:rPr lang="es-ES" sz="1200" dirty="0" smtClean="0"/>
              <a:t>Donde, </a:t>
            </a:r>
            <a:r>
              <a:rPr lang="es-ES" sz="1200" i="1" dirty="0" smtClean="0"/>
              <a:t>T</a:t>
            </a:r>
            <a:r>
              <a:rPr lang="es-ES" sz="1200" dirty="0" smtClean="0"/>
              <a:t>  es el periodo orbital (tiempo que tarda en dar una vuelta alrededor del Sol), </a:t>
            </a:r>
            <a:r>
              <a:rPr lang="es-ES" sz="1200" i="1" dirty="0" smtClean="0"/>
              <a:t>(L)</a:t>
            </a:r>
            <a:r>
              <a:rPr lang="es-ES" sz="1200" dirty="0" smtClean="0"/>
              <a:t>  la distancia media del planeta con el Sol y </a:t>
            </a:r>
            <a:r>
              <a:rPr lang="es-ES" sz="1200" i="1" dirty="0" smtClean="0"/>
              <a:t>K</a:t>
            </a:r>
            <a:r>
              <a:rPr lang="es-ES" sz="1200" dirty="0" smtClean="0"/>
              <a:t>  la constante de proporcionalidad.</a:t>
            </a:r>
          </a:p>
        </p:txBody>
      </p:sp>
      <p:pic>
        <p:nvPicPr>
          <p:cNvPr id="1029" name="Imagen 6" descr="\frac{T^2}{L^3}=K=\text{constante}"/>
          <p:cNvPicPr>
            <a:picLocks noChangeAspect="1" noChangeArrowheads="1"/>
          </p:cNvPicPr>
          <p:nvPr/>
        </p:nvPicPr>
        <p:blipFill>
          <a:blip r:embed="rId6" cstate="print"/>
          <a:srcRect/>
          <a:stretch>
            <a:fillRect/>
          </a:stretch>
        </p:blipFill>
        <p:spPr bwMode="auto">
          <a:xfrm>
            <a:off x="1772816" y="7977336"/>
            <a:ext cx="1495425" cy="409575"/>
          </a:xfrm>
          <a:prstGeom prst="rect">
            <a:avLst/>
          </a:prstGeom>
          <a:noFill/>
          <a:ln w="9525">
            <a:noFill/>
            <a:miter lim="800000"/>
            <a:headEnd/>
            <a:tailEnd/>
          </a:ln>
        </p:spPr>
      </p:pic>
      <p:sp>
        <p:nvSpPr>
          <p:cNvPr id="28" name="27 Abrir llave"/>
          <p:cNvSpPr/>
          <p:nvPr/>
        </p:nvSpPr>
        <p:spPr>
          <a:xfrm>
            <a:off x="3356992" y="7761312"/>
            <a:ext cx="144016" cy="936104"/>
          </a:xfrm>
          <a:prstGeom prst="lef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9" name="28 CuadroTexto"/>
          <p:cNvSpPr txBox="1"/>
          <p:nvPr/>
        </p:nvSpPr>
        <p:spPr>
          <a:xfrm>
            <a:off x="908720" y="8913440"/>
            <a:ext cx="5688632" cy="461665"/>
          </a:xfrm>
          <a:prstGeom prst="rect">
            <a:avLst/>
          </a:prstGeom>
          <a:noFill/>
        </p:spPr>
        <p:txBody>
          <a:bodyPr wrap="square" rtlCol="0">
            <a:spAutoFit/>
          </a:bodyPr>
          <a:lstStyle/>
          <a:p>
            <a:r>
              <a:rPr lang="es-ES" sz="1200" dirty="0" smtClean="0"/>
              <a:t>Estas leyes se aplican a otros cuerpos astronómicos que se encuentran en mutua influencia gravitatoria, como el sistema formado por la Tierra y la Luna.</a:t>
            </a:r>
            <a:endParaRPr lang="es-ES" sz="1200" dirty="0"/>
          </a:p>
        </p:txBody>
      </p:sp>
      <p:sp>
        <p:nvSpPr>
          <p:cNvPr id="30" name="29 CuadroTexto"/>
          <p:cNvSpPr txBox="1"/>
          <p:nvPr/>
        </p:nvSpPr>
        <p:spPr>
          <a:xfrm>
            <a:off x="764704" y="0"/>
            <a:ext cx="5378940" cy="830997"/>
          </a:xfrm>
          <a:prstGeom prst="rect">
            <a:avLst/>
          </a:prstGeom>
          <a:noFill/>
        </p:spPr>
        <p:txBody>
          <a:bodyPr wrap="square" rtlCol="0">
            <a:spAutoFit/>
          </a:bodyPr>
          <a:lstStyle/>
          <a:p>
            <a:r>
              <a:rPr lang="es-ES" sz="2400" dirty="0" smtClean="0">
                <a:solidFill>
                  <a:srgbClr val="00B050"/>
                </a:solidFill>
                <a:latin typeface="Forte" pitchFamily="66" charset="0"/>
              </a:rPr>
              <a:t>Distintos universos, por Ángel Lino (4º ESO) </a:t>
            </a:r>
            <a:endParaRPr lang="es-ES" sz="2400" dirty="0">
              <a:solidFill>
                <a:srgbClr val="00B050"/>
              </a:solidFill>
              <a:latin typeface="Forte"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188640" y="992561"/>
            <a:ext cx="3600400" cy="830997"/>
          </a:xfrm>
          <a:prstGeom prst="rect">
            <a:avLst/>
          </a:prstGeom>
          <a:solidFill>
            <a:schemeClr val="bg1"/>
          </a:solidFill>
        </p:spPr>
        <p:txBody>
          <a:bodyPr wrap="square" rtlCol="0">
            <a:spAutoFit/>
          </a:bodyPr>
          <a:lstStyle/>
          <a:p>
            <a:r>
              <a:rPr lang="es-ES" sz="1200" dirty="0" smtClean="0">
                <a:latin typeface="Berlin Sans FB Demi" pitchFamily="34" charset="0"/>
              </a:rPr>
              <a:t>Sabías que...</a:t>
            </a:r>
          </a:p>
          <a:p>
            <a:r>
              <a:rPr lang="es-ES" sz="1200" dirty="0" smtClean="0">
                <a:latin typeface="Berlin Sans FB Demi" pitchFamily="34" charset="0"/>
              </a:rPr>
              <a:t>	El instituto cuenta con un aula de fósiles que cuenta con una amplísima selección de muestras y que puedes visitar con tus amigos…</a:t>
            </a:r>
            <a:endParaRPr lang="es-ES" sz="1200" dirty="0">
              <a:latin typeface="Berlin Sans FB Demi" pitchFamily="34" charset="0"/>
            </a:endParaRPr>
          </a:p>
        </p:txBody>
      </p:sp>
      <p:sp>
        <p:nvSpPr>
          <p:cNvPr id="13" name="12 Marcador de número de diapositiva"/>
          <p:cNvSpPr>
            <a:spLocks noGrp="1"/>
          </p:cNvSpPr>
          <p:nvPr>
            <p:ph type="sldNum" sz="quarter" idx="15"/>
          </p:nvPr>
        </p:nvSpPr>
        <p:spPr/>
        <p:txBody>
          <a:bodyPr/>
          <a:lstStyle/>
          <a:p>
            <a:fld id="{53FF9DDD-FA5F-4E02-AC28-2693DAB04EF4}" type="slidenum">
              <a:rPr lang="es-ES" smtClean="0"/>
              <a:pPr/>
              <a:t>10</a:t>
            </a:fld>
            <a:endParaRPr lang="es-ES"/>
          </a:p>
        </p:txBody>
      </p:sp>
      <p:sp>
        <p:nvSpPr>
          <p:cNvPr id="14" name="13 CuadroTexto"/>
          <p:cNvSpPr txBox="1"/>
          <p:nvPr/>
        </p:nvSpPr>
        <p:spPr>
          <a:xfrm>
            <a:off x="692696" y="200472"/>
            <a:ext cx="5378940" cy="461665"/>
          </a:xfrm>
          <a:prstGeom prst="rect">
            <a:avLst/>
          </a:prstGeom>
          <a:noFill/>
        </p:spPr>
        <p:txBody>
          <a:bodyPr wrap="square" rtlCol="0">
            <a:spAutoFit/>
          </a:bodyPr>
          <a:lstStyle/>
          <a:p>
            <a:r>
              <a:rPr lang="es-ES" sz="2400" dirty="0" smtClean="0">
                <a:solidFill>
                  <a:srgbClr val="00B050"/>
                </a:solidFill>
                <a:latin typeface="Forte" pitchFamily="66" charset="0"/>
              </a:rPr>
              <a:t>AULA DE FÓSILES</a:t>
            </a:r>
            <a:endParaRPr lang="es-ES" sz="2400" dirty="0">
              <a:solidFill>
                <a:srgbClr val="00B050"/>
              </a:solidFill>
              <a:latin typeface="Forte" pitchFamily="66" charset="0"/>
            </a:endParaRPr>
          </a:p>
        </p:txBody>
      </p:sp>
      <p:pic>
        <p:nvPicPr>
          <p:cNvPr id="73730" name="Picture 2" descr="Aula fósiles "/>
          <p:cNvPicPr>
            <a:picLocks noChangeAspect="1" noChangeArrowheads="1"/>
          </p:cNvPicPr>
          <p:nvPr/>
        </p:nvPicPr>
        <p:blipFill>
          <a:blip r:embed="rId3" cstate="print"/>
          <a:srcRect/>
          <a:stretch>
            <a:fillRect/>
          </a:stretch>
        </p:blipFill>
        <p:spPr bwMode="auto">
          <a:xfrm>
            <a:off x="836712" y="1928664"/>
            <a:ext cx="4512501" cy="33843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scene3d>
            <a:camera prst="isometricOffAxis1Right"/>
            <a:lightRig rig="threePt" dir="t"/>
          </a:scene3d>
        </p:spPr>
      </p:pic>
      <p:pic>
        <p:nvPicPr>
          <p:cNvPr id="73732" name="Picture 4" descr="Aula fósiles "/>
          <p:cNvPicPr>
            <a:picLocks noChangeAspect="1" noChangeArrowheads="1"/>
          </p:cNvPicPr>
          <p:nvPr/>
        </p:nvPicPr>
        <p:blipFill>
          <a:blip r:embed="rId4" cstate="print"/>
          <a:srcRect/>
          <a:stretch>
            <a:fillRect/>
          </a:stretch>
        </p:blipFill>
        <p:spPr bwMode="auto">
          <a:xfrm>
            <a:off x="476672" y="5277036"/>
            <a:ext cx="5544616" cy="415846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3734" name="Picture 6" descr="http://dibuteca.estaticos.net/dibujos/pintados/201040/a9fe91600ce8c487592ca02e43c0d584.png"/>
          <p:cNvPicPr>
            <a:picLocks noChangeAspect="1" noChangeArrowheads="1"/>
          </p:cNvPicPr>
          <p:nvPr/>
        </p:nvPicPr>
        <p:blipFill>
          <a:blip r:embed="rId5" cstate="print"/>
          <a:srcRect t="11542" r="17594" b="11513"/>
          <a:stretch>
            <a:fillRect/>
          </a:stretch>
        </p:blipFill>
        <p:spPr bwMode="auto">
          <a:xfrm>
            <a:off x="5085184" y="632520"/>
            <a:ext cx="1296144" cy="11270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3736" name="Picture 8" descr="http://dibuteca.estaticos.net/dibujos/pintados/2011004/678e6b64ed269fc0c3856cf9ca4aea86.png"/>
          <p:cNvPicPr>
            <a:picLocks noChangeAspect="1" noChangeArrowheads="1"/>
          </p:cNvPicPr>
          <p:nvPr/>
        </p:nvPicPr>
        <p:blipFill>
          <a:blip r:embed="rId6" cstate="print"/>
          <a:srcRect t="11542" r="17594" b="9589"/>
          <a:stretch>
            <a:fillRect/>
          </a:stretch>
        </p:blipFill>
        <p:spPr bwMode="auto">
          <a:xfrm>
            <a:off x="4941168" y="4304928"/>
            <a:ext cx="1296144" cy="11552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3738" name="Picture 10" descr="http://dibuteca.estaticos.net/dibujos/pintados/2012006/de6aff92c219220cacb6e94f24ed1530.png"/>
          <p:cNvPicPr>
            <a:picLocks noChangeAspect="1" noChangeArrowheads="1"/>
          </p:cNvPicPr>
          <p:nvPr/>
        </p:nvPicPr>
        <p:blipFill>
          <a:blip r:embed="rId7" cstate="print"/>
          <a:srcRect t="11542" r="17594" b="9589"/>
          <a:stretch>
            <a:fillRect/>
          </a:stretch>
        </p:blipFill>
        <p:spPr bwMode="auto">
          <a:xfrm>
            <a:off x="5157192" y="2576736"/>
            <a:ext cx="1292631" cy="11521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5"/>
          </p:nvPr>
        </p:nvSpPr>
        <p:spPr/>
        <p:txBody>
          <a:bodyPr/>
          <a:lstStyle/>
          <a:p>
            <a:fld id="{53FF9DDD-FA5F-4E02-AC28-2693DAB04EF4}" type="slidenum">
              <a:rPr lang="es-ES" smtClean="0"/>
              <a:pPr/>
              <a:t>11</a:t>
            </a:fld>
            <a:endParaRPr lang="es-ES"/>
          </a:p>
        </p:txBody>
      </p:sp>
      <p:sp>
        <p:nvSpPr>
          <p:cNvPr id="5" name="4 Rectángulo"/>
          <p:cNvSpPr/>
          <p:nvPr/>
        </p:nvSpPr>
        <p:spPr>
          <a:xfrm>
            <a:off x="188640" y="3944888"/>
            <a:ext cx="6315347" cy="1754326"/>
          </a:xfrm>
          <a:prstGeom prst="rect">
            <a:avLst/>
          </a:prstGeom>
          <a:noFill/>
        </p:spPr>
        <p:txBody>
          <a:bodyPr wrap="square" lIns="91440" tIns="45720" rIns="91440" bIns="45720">
            <a:spAutoFit/>
          </a:bodyPr>
          <a:lstStyle/>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Universos</a:t>
            </a:r>
          </a:p>
          <a:p>
            <a:pPr algn="ctr"/>
            <a:r>
              <a:rPr lang="es-E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paralelos</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116632" y="1640632"/>
            <a:ext cx="3744416" cy="3970318"/>
          </a:xfrm>
          <a:prstGeom prst="rect">
            <a:avLst/>
          </a:prstGeom>
          <a:solidFill>
            <a:schemeClr val="bg1"/>
          </a:solidFill>
        </p:spPr>
        <p:txBody>
          <a:bodyPr wrap="square" rtlCol="0">
            <a:spAutoFit/>
          </a:bodyPr>
          <a:lstStyle/>
          <a:p>
            <a:r>
              <a:rPr lang="es-ES" sz="1200" u="sng" dirty="0" smtClean="0"/>
              <a:t>LA SYMÉTRIE EN 365 JOURS (Trimestre I)</a:t>
            </a:r>
            <a:endParaRPr lang="es-ES" sz="1200" dirty="0" smtClean="0"/>
          </a:p>
          <a:p>
            <a:r>
              <a:rPr lang="es-ES" sz="1200" dirty="0" smtClean="0"/>
              <a:t> </a:t>
            </a:r>
          </a:p>
          <a:p>
            <a:r>
              <a:rPr lang="es-ES" sz="1200" dirty="0" smtClean="0"/>
              <a:t>	Expectativa, intriga …más expectativa, aún más intriga … “¡Por fin sabemos de qué se trata!” dijeron. No puedo olvidar los primeros momentos en que 1º B comenzó a adentrarse -sin saberlo- en el mundo de las emociones. Sorpresas, muchas sorpresas, les esperaban. Todas fueron apareciendo y ocupando su lugar en un aprendizaje emocional, estético y curricular. Conocer, buscar, seleccionar, recortar, pegar, imaginar, opinar, dialogar, participar, colaborar … y, en medio, todo un proceso de creatividad, de toma de fotos, de sensaciones y de momentos vividos muy especiales para todos y cada uno de ellos. Mes a mes, quedan para el recuerdo una baraja gigante, paraguas, </a:t>
            </a:r>
            <a:r>
              <a:rPr lang="es-ES" sz="1200" dirty="0" err="1" smtClean="0"/>
              <a:t>Halloween</a:t>
            </a:r>
            <a:r>
              <a:rPr lang="es-ES" sz="1200" dirty="0" smtClean="0"/>
              <a:t>, regalos, simetrías, dulces, flores, hojas de otoño, playa de verano, … Tanto para ellos como para mí, curso 2012-2013, un curso inolvidable (Julita Aguilar).</a:t>
            </a:r>
            <a:endParaRPr lang="es-ES" sz="1200" dirty="0"/>
          </a:p>
        </p:txBody>
      </p:sp>
      <p:sp>
        <p:nvSpPr>
          <p:cNvPr id="13" name="12 Marcador de número de diapositiva"/>
          <p:cNvSpPr>
            <a:spLocks noGrp="1"/>
          </p:cNvSpPr>
          <p:nvPr>
            <p:ph type="sldNum" sz="quarter" idx="15"/>
          </p:nvPr>
        </p:nvSpPr>
        <p:spPr/>
        <p:txBody>
          <a:bodyPr/>
          <a:lstStyle/>
          <a:p>
            <a:fld id="{53FF9DDD-FA5F-4E02-AC28-2693DAB04EF4}" type="slidenum">
              <a:rPr lang="es-ES" smtClean="0"/>
              <a:pPr/>
              <a:t>12</a:t>
            </a:fld>
            <a:endParaRPr lang="es-ES"/>
          </a:p>
        </p:txBody>
      </p:sp>
      <p:sp>
        <p:nvSpPr>
          <p:cNvPr id="14" name="13 CuadroTexto"/>
          <p:cNvSpPr txBox="1"/>
          <p:nvPr/>
        </p:nvSpPr>
        <p:spPr>
          <a:xfrm>
            <a:off x="692696" y="200472"/>
            <a:ext cx="5904656" cy="461665"/>
          </a:xfrm>
          <a:prstGeom prst="rect">
            <a:avLst/>
          </a:prstGeom>
          <a:noFill/>
        </p:spPr>
        <p:txBody>
          <a:bodyPr wrap="square" rtlCol="0">
            <a:spAutoFit/>
          </a:bodyPr>
          <a:lstStyle/>
          <a:p>
            <a:r>
              <a:rPr lang="es-ES" sz="2400" dirty="0" smtClean="0">
                <a:solidFill>
                  <a:srgbClr val="00B050"/>
                </a:solidFill>
                <a:latin typeface="Forte" pitchFamily="66" charset="0"/>
              </a:rPr>
              <a:t>Del otro lado del espejo: la simetría (1ºB)</a:t>
            </a:r>
            <a:endParaRPr lang="es-ES" sz="2400" dirty="0">
              <a:solidFill>
                <a:srgbClr val="00B050"/>
              </a:solidFill>
              <a:latin typeface="Forte" pitchFamily="66" charset="0"/>
            </a:endParaRPr>
          </a:p>
        </p:txBody>
      </p:sp>
      <p:sp>
        <p:nvSpPr>
          <p:cNvPr id="12" name="11 CuadroTexto"/>
          <p:cNvSpPr txBox="1"/>
          <p:nvPr/>
        </p:nvSpPr>
        <p:spPr>
          <a:xfrm>
            <a:off x="188640" y="776536"/>
            <a:ext cx="6192688" cy="830997"/>
          </a:xfrm>
          <a:prstGeom prst="rect">
            <a:avLst/>
          </a:prstGeom>
          <a:solidFill>
            <a:schemeClr val="bg1"/>
          </a:solidFill>
        </p:spPr>
        <p:txBody>
          <a:bodyPr wrap="square" rtlCol="0">
            <a:spAutoFit/>
          </a:bodyPr>
          <a:lstStyle/>
          <a:p>
            <a:r>
              <a:rPr lang="es-ES" sz="1200" dirty="0" smtClean="0">
                <a:latin typeface="Berlin Sans FB Demi" pitchFamily="34" charset="0"/>
              </a:rPr>
              <a:t>	El proyecto de Innovación Educativa: “Exportar el aula: espacio emocional y experiencia estética” ha proporcionado un sinfín de experiencias a los alumnos y profesores que han participado en él y en esta revista quieren hacernos partícipes de sus impresiones y experiencias.</a:t>
            </a:r>
            <a:endParaRPr lang="es-ES" sz="1200" dirty="0">
              <a:latin typeface="Berlin Sans FB Demi" pitchFamily="34" charset="0"/>
            </a:endParaRPr>
          </a:p>
        </p:txBody>
      </p:sp>
      <p:sp>
        <p:nvSpPr>
          <p:cNvPr id="16" name="15 CuadroTexto"/>
          <p:cNvSpPr txBox="1"/>
          <p:nvPr/>
        </p:nvSpPr>
        <p:spPr>
          <a:xfrm rot="21029556">
            <a:off x="157318" y="5499134"/>
            <a:ext cx="4032448" cy="830997"/>
          </a:xfrm>
          <a:prstGeom prst="rect">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rtlCol="0">
            <a:spAutoFit/>
          </a:bodyPr>
          <a:lstStyle/>
          <a:p>
            <a:pPr lvl="0"/>
            <a:r>
              <a:rPr lang="es-ES" sz="1200" dirty="0" smtClean="0"/>
              <a:t>“Ha sido una experiencia genial, me encantó porque todos estuvimos unidos, hicimos muchas cosas divertidas y participamos todos. Me gustaría que se volviera a repetir”. (Lorena García)</a:t>
            </a:r>
            <a:endParaRPr lang="es-ES" sz="1200" dirty="0"/>
          </a:p>
        </p:txBody>
      </p:sp>
      <p:pic>
        <p:nvPicPr>
          <p:cNvPr id="2050" name="Picture 2" descr="E:\Francés Julita\DSC_0193.JPG"/>
          <p:cNvPicPr>
            <a:picLocks noChangeAspect="1" noChangeArrowheads="1"/>
          </p:cNvPicPr>
          <p:nvPr/>
        </p:nvPicPr>
        <p:blipFill>
          <a:blip r:embed="rId3" cstate="print"/>
          <a:srcRect/>
          <a:stretch>
            <a:fillRect/>
          </a:stretch>
        </p:blipFill>
        <p:spPr bwMode="auto">
          <a:xfrm>
            <a:off x="4077072" y="1856656"/>
            <a:ext cx="2687819" cy="4031728"/>
          </a:xfrm>
          <a:prstGeom prst="rect">
            <a:avLst/>
          </a:prstGeom>
          <a:noFill/>
        </p:spPr>
      </p:pic>
      <p:sp>
        <p:nvSpPr>
          <p:cNvPr id="15" name="14 CuadroTexto"/>
          <p:cNvSpPr txBox="1"/>
          <p:nvPr/>
        </p:nvSpPr>
        <p:spPr>
          <a:xfrm>
            <a:off x="4149080" y="5025008"/>
            <a:ext cx="2448272" cy="830997"/>
          </a:xfrm>
          <a:prstGeom prst="rect">
            <a:avLst/>
          </a:prstGeom>
          <a:noFill/>
        </p:spPr>
        <p:txBody>
          <a:bodyPr wrap="square" rtlCol="0">
            <a:spAutoFit/>
          </a:bodyPr>
          <a:lstStyle/>
          <a:p>
            <a:r>
              <a:rPr lang="es-ES" sz="1200" dirty="0" smtClean="0">
                <a:solidFill>
                  <a:schemeClr val="bg1"/>
                </a:solidFill>
              </a:rPr>
              <a:t>Tras la experiencia vivida, la respuesta ha sido unánime y con las siguientes opiniones se expresa el sentir de todo 1º B:</a:t>
            </a:r>
            <a:endParaRPr lang="es-ES" sz="1200" dirty="0">
              <a:solidFill>
                <a:schemeClr val="bg1"/>
              </a:solidFill>
            </a:endParaRPr>
          </a:p>
        </p:txBody>
      </p:sp>
      <p:sp>
        <p:nvSpPr>
          <p:cNvPr id="17" name="16 CuadroTexto"/>
          <p:cNvSpPr txBox="1"/>
          <p:nvPr/>
        </p:nvSpPr>
        <p:spPr>
          <a:xfrm>
            <a:off x="2348880" y="6249144"/>
            <a:ext cx="4240662" cy="1015663"/>
          </a:xfrm>
          <a:prstGeom prst="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wrap="square" rtlCol="0">
            <a:spAutoFit/>
          </a:bodyPr>
          <a:lstStyle/>
          <a:p>
            <a:pPr lvl="0"/>
            <a:r>
              <a:rPr lang="es-ES" sz="1200" dirty="0" smtClean="0"/>
              <a:t>“Lo he pasado muy bien haciendo el calendario. He aprendido muchas cosas diferentes y he conocido muchas palabras nuevas. Todas las fotos, ir a la floristería, hacer simetrías con dulces, ¡</a:t>
            </a:r>
            <a:r>
              <a:rPr lang="es-ES" sz="1200" dirty="0" err="1" smtClean="0"/>
              <a:t>mmm</a:t>
            </a:r>
            <a:r>
              <a:rPr lang="es-ES" sz="1200" dirty="0" smtClean="0"/>
              <a:t>!, ¡riquísimos!, no voy a olvidar lo que es una simetría”. (</a:t>
            </a:r>
            <a:r>
              <a:rPr lang="es-ES" sz="1200" dirty="0" err="1" smtClean="0"/>
              <a:t>Lisbeth</a:t>
            </a:r>
            <a:r>
              <a:rPr lang="es-ES" sz="1200" dirty="0" smtClean="0"/>
              <a:t> A. </a:t>
            </a:r>
            <a:r>
              <a:rPr lang="es-ES" sz="1200" dirty="0" err="1" smtClean="0"/>
              <a:t>Penn</a:t>
            </a:r>
            <a:r>
              <a:rPr lang="es-ES" sz="1200" dirty="0" smtClean="0"/>
              <a:t>)</a:t>
            </a:r>
            <a:endParaRPr lang="es-ES" sz="1200" dirty="0"/>
          </a:p>
        </p:txBody>
      </p:sp>
      <p:sp>
        <p:nvSpPr>
          <p:cNvPr id="18" name="17 CuadroTexto"/>
          <p:cNvSpPr txBox="1"/>
          <p:nvPr/>
        </p:nvSpPr>
        <p:spPr>
          <a:xfrm>
            <a:off x="116632" y="6753200"/>
            <a:ext cx="2232248" cy="461665"/>
          </a:xfrm>
          <a:prstGeom prst="rect">
            <a:avLst/>
          </a:prstGeom>
          <a:noFill/>
        </p:spPr>
        <p:txBody>
          <a:bodyPr wrap="square" rtlCol="0">
            <a:spAutoFit/>
          </a:bodyPr>
          <a:lstStyle/>
          <a:p>
            <a:r>
              <a:rPr lang="es-ES" sz="1200" dirty="0" smtClean="0"/>
              <a:t>Y a las siguientes preguntas, esto respondieron:</a:t>
            </a:r>
            <a:endParaRPr lang="es-ES" sz="1200" dirty="0"/>
          </a:p>
        </p:txBody>
      </p:sp>
      <p:sp>
        <p:nvSpPr>
          <p:cNvPr id="19" name="18 CuadroTexto"/>
          <p:cNvSpPr txBox="1"/>
          <p:nvPr/>
        </p:nvSpPr>
        <p:spPr>
          <a:xfrm rot="871575">
            <a:off x="1484784" y="7545288"/>
            <a:ext cx="4680520" cy="1384995"/>
          </a:xfrm>
          <a:prstGeom prst="rect">
            <a:avLst/>
          </a:prstGeom>
          <a:scene3d>
            <a:camera prst="orthographicFront"/>
            <a:lightRig rig="threePt" dir="t"/>
          </a:scene3d>
          <a:sp3d>
            <a:bevelT prst="angle"/>
          </a:sp3d>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1200" i="1" dirty="0" smtClean="0">
                <a:solidFill>
                  <a:srgbClr val="C00000"/>
                </a:solidFill>
              </a:rPr>
              <a:t>Si digo “simetría”, ¿qué dirías?</a:t>
            </a:r>
            <a:endParaRPr lang="es-ES" sz="1200" dirty="0" smtClean="0">
              <a:solidFill>
                <a:srgbClr val="C00000"/>
              </a:solidFill>
            </a:endParaRPr>
          </a:p>
          <a:p>
            <a:pPr lvl="0"/>
            <a:r>
              <a:rPr lang="es-ES" sz="1200" dirty="0" smtClean="0"/>
              <a:t>“Emoción, alegría, sentimientos, ¡diría cantidad de cosas!” (Lorena García)</a:t>
            </a:r>
          </a:p>
          <a:p>
            <a:pPr lvl="0"/>
            <a:r>
              <a:rPr lang="es-ES" sz="1200" dirty="0" smtClean="0"/>
              <a:t>“Significa hacer cosas con mis compañeros” (Pedro J. Armero)</a:t>
            </a:r>
          </a:p>
          <a:p>
            <a:pPr lvl="0"/>
            <a:r>
              <a:rPr lang="es-ES" sz="1200" dirty="0" smtClean="0"/>
              <a:t>“Emoción, trabajo en equipo, sensaciones” (Saúl Arquero)</a:t>
            </a:r>
          </a:p>
          <a:p>
            <a:pPr lvl="0"/>
            <a:r>
              <a:rPr lang="es-ES" sz="1200" dirty="0" smtClean="0"/>
              <a:t>“Hacer simetrías con palmeras de chocolate, ensaimadas, …” (</a:t>
            </a:r>
            <a:r>
              <a:rPr lang="es-ES" sz="1200" dirty="0" err="1" smtClean="0"/>
              <a:t>Lisbeth</a:t>
            </a:r>
            <a:r>
              <a:rPr lang="es-ES" sz="1200" dirty="0" smtClean="0"/>
              <a:t> A. </a:t>
            </a:r>
            <a:r>
              <a:rPr lang="es-ES" sz="1200" dirty="0" err="1" smtClean="0"/>
              <a:t>Penn</a:t>
            </a:r>
            <a:r>
              <a:rPr lang="es-ES" sz="1200" dirty="0" smtClean="0"/>
              <a:t>)</a:t>
            </a:r>
            <a:endParaRPr lang="es-ES" sz="1200" dirty="0"/>
          </a:p>
        </p:txBody>
      </p:sp>
      <p:pic>
        <p:nvPicPr>
          <p:cNvPr id="2051" name="Picture 3" descr="E:\Francés Julita\DSC_0030.JPG"/>
          <p:cNvPicPr>
            <a:picLocks noChangeAspect="1" noChangeArrowheads="1"/>
          </p:cNvPicPr>
          <p:nvPr/>
        </p:nvPicPr>
        <p:blipFill>
          <a:blip r:embed="rId4" cstate="print"/>
          <a:srcRect/>
          <a:stretch>
            <a:fillRect/>
          </a:stretch>
        </p:blipFill>
        <p:spPr bwMode="auto">
          <a:xfrm rot="3369969">
            <a:off x="109250" y="8146153"/>
            <a:ext cx="1976369" cy="1317579"/>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E:\Francés Julita\DSC_0128.JPG"/>
          <p:cNvPicPr>
            <a:picLocks noChangeAspect="1" noChangeArrowheads="1"/>
          </p:cNvPicPr>
          <p:nvPr/>
        </p:nvPicPr>
        <p:blipFill>
          <a:blip r:embed="rId3" cstate="print"/>
          <a:srcRect/>
          <a:stretch>
            <a:fillRect/>
          </a:stretch>
        </p:blipFill>
        <p:spPr bwMode="auto">
          <a:xfrm>
            <a:off x="0" y="4232920"/>
            <a:ext cx="6858000" cy="4572000"/>
          </a:xfrm>
          <a:prstGeom prst="rect">
            <a:avLst/>
          </a:prstGeom>
          <a:noFill/>
        </p:spPr>
      </p:pic>
      <p:pic>
        <p:nvPicPr>
          <p:cNvPr id="3074" name="Picture 2" descr="E:\Francés Julita\DSC_0112.JPG"/>
          <p:cNvPicPr>
            <a:picLocks noChangeAspect="1" noChangeArrowheads="1"/>
          </p:cNvPicPr>
          <p:nvPr/>
        </p:nvPicPr>
        <p:blipFill>
          <a:blip r:embed="rId4" cstate="print"/>
          <a:srcRect/>
          <a:stretch>
            <a:fillRect/>
          </a:stretch>
        </p:blipFill>
        <p:spPr bwMode="auto">
          <a:xfrm>
            <a:off x="0" y="812528"/>
            <a:ext cx="6858000" cy="4572000"/>
          </a:xfrm>
          <a:prstGeom prst="rect">
            <a:avLst/>
          </a:prstGeom>
          <a:noFill/>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13</a:t>
            </a:fld>
            <a:endParaRPr lang="es-ES"/>
          </a:p>
        </p:txBody>
      </p:sp>
      <p:sp>
        <p:nvSpPr>
          <p:cNvPr id="14" name="13 CuadroTexto"/>
          <p:cNvSpPr txBox="1"/>
          <p:nvPr/>
        </p:nvSpPr>
        <p:spPr>
          <a:xfrm>
            <a:off x="692696" y="200472"/>
            <a:ext cx="5904656" cy="461665"/>
          </a:xfrm>
          <a:prstGeom prst="rect">
            <a:avLst/>
          </a:prstGeom>
          <a:noFill/>
        </p:spPr>
        <p:txBody>
          <a:bodyPr wrap="square" rtlCol="0">
            <a:spAutoFit/>
          </a:bodyPr>
          <a:lstStyle/>
          <a:p>
            <a:r>
              <a:rPr lang="es-ES" sz="2400" dirty="0" smtClean="0">
                <a:solidFill>
                  <a:srgbClr val="00B050"/>
                </a:solidFill>
                <a:latin typeface="Forte" pitchFamily="66" charset="0"/>
              </a:rPr>
              <a:t>Del otro lado del espejo: la simetría (1ºB)</a:t>
            </a:r>
            <a:endParaRPr lang="es-ES" sz="2400" dirty="0">
              <a:solidFill>
                <a:srgbClr val="00B050"/>
              </a:solidFill>
              <a:latin typeface="Forte" pitchFamily="66" charset="0"/>
            </a:endParaRPr>
          </a:p>
        </p:txBody>
      </p:sp>
      <p:sp>
        <p:nvSpPr>
          <p:cNvPr id="16" name="15 CuadroTexto"/>
          <p:cNvSpPr txBox="1"/>
          <p:nvPr/>
        </p:nvSpPr>
        <p:spPr>
          <a:xfrm>
            <a:off x="116632" y="2288704"/>
            <a:ext cx="4176464" cy="1384995"/>
          </a:xfrm>
          <a:prstGeom prst="rect">
            <a:avLst/>
          </a:prstGeom>
          <a:effectLst>
            <a:glow rad="63500">
              <a:schemeClr val="accent1">
                <a:satMod val="175000"/>
                <a:alpha val="40000"/>
              </a:schemeClr>
            </a:glow>
            <a:outerShdw blurRad="50800" dist="20000" dir="5400000" rotWithShape="0">
              <a:srgbClr val="000000">
                <a:alpha val="42000"/>
              </a:srgb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s-ES" sz="1200" i="1" dirty="0" smtClean="0">
                <a:solidFill>
                  <a:srgbClr val="FFFF00"/>
                </a:solidFill>
              </a:rPr>
              <a:t>Si digo “emoción”…</a:t>
            </a:r>
            <a:endParaRPr lang="es-ES" sz="1200" dirty="0" smtClean="0">
              <a:solidFill>
                <a:srgbClr val="FFFF00"/>
              </a:solidFill>
            </a:endParaRPr>
          </a:p>
          <a:p>
            <a:pPr lvl="0"/>
            <a:r>
              <a:rPr lang="es-ES" sz="1200" dirty="0" smtClean="0"/>
              <a:t>“Intriga, nervios, ganas de saber lo que pasa” (</a:t>
            </a:r>
            <a:r>
              <a:rPr lang="es-ES" sz="1200" dirty="0" err="1" smtClean="0"/>
              <a:t>Lisbeth</a:t>
            </a:r>
            <a:r>
              <a:rPr lang="es-ES" sz="1200" dirty="0" smtClean="0"/>
              <a:t> A. </a:t>
            </a:r>
            <a:r>
              <a:rPr lang="es-ES" sz="1200" dirty="0" err="1" smtClean="0"/>
              <a:t>Penn</a:t>
            </a:r>
            <a:r>
              <a:rPr lang="es-ES" sz="1200" dirty="0" smtClean="0"/>
              <a:t>)</a:t>
            </a:r>
          </a:p>
          <a:p>
            <a:pPr lvl="0"/>
            <a:r>
              <a:rPr lang="es-ES" sz="1200" dirty="0" smtClean="0"/>
              <a:t>“Entusiasmo, nervios, …¡muchas cosas!” (Lorena García)</a:t>
            </a:r>
          </a:p>
          <a:p>
            <a:pPr lvl="0"/>
            <a:r>
              <a:rPr lang="es-ES" sz="1200" dirty="0" smtClean="0"/>
              <a:t>“Expectación por saber lo que la profesora estaba preparando” (Pedro J. Armero)</a:t>
            </a:r>
            <a:endParaRPr lang="es-ES" sz="1200" dirty="0"/>
          </a:p>
        </p:txBody>
      </p:sp>
      <p:sp>
        <p:nvSpPr>
          <p:cNvPr id="17" name="16 CuadroTexto"/>
          <p:cNvSpPr txBox="1"/>
          <p:nvPr/>
        </p:nvSpPr>
        <p:spPr>
          <a:xfrm>
            <a:off x="332656" y="848544"/>
            <a:ext cx="6264696" cy="1200329"/>
          </a:xfrm>
          <a:prstGeom prst="rect">
            <a:avLst/>
          </a:prstGeom>
          <a:effectLst>
            <a:outerShdw blurRad="76200" dir="13500000" sy="23000" kx="1200000" algn="br" rotWithShape="0">
              <a:prstClr val="black">
                <a:alpha val="20000"/>
              </a:prstClr>
            </a:outerShdw>
          </a:effectLst>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1200" i="1" dirty="0" smtClean="0">
                <a:solidFill>
                  <a:srgbClr val="7030A0"/>
                </a:solidFill>
              </a:rPr>
              <a:t>La palabra “tijeras” te sugiere …</a:t>
            </a:r>
            <a:endParaRPr lang="es-ES" sz="1200" dirty="0" smtClean="0">
              <a:solidFill>
                <a:srgbClr val="7030A0"/>
              </a:solidFill>
            </a:endParaRPr>
          </a:p>
          <a:p>
            <a:pPr lvl="0"/>
            <a:r>
              <a:rPr lang="es-ES" sz="1200" dirty="0" smtClean="0"/>
              <a:t>“Recortar muchas cosas: tréboles, corazones, …” (Sandra Domínguez)</a:t>
            </a:r>
          </a:p>
          <a:p>
            <a:pPr lvl="0"/>
            <a:r>
              <a:rPr lang="es-ES" sz="1200" dirty="0" smtClean="0"/>
              <a:t>“Las tardes con mi madre recortando las cartas, ¡me lo pasé genial!” (</a:t>
            </a:r>
            <a:r>
              <a:rPr lang="es-ES" sz="1200" dirty="0" err="1" smtClean="0"/>
              <a:t>Lisbeth</a:t>
            </a:r>
            <a:r>
              <a:rPr lang="es-ES" sz="1200" dirty="0" smtClean="0"/>
              <a:t> A. </a:t>
            </a:r>
            <a:r>
              <a:rPr lang="es-ES" sz="1200" dirty="0" err="1" smtClean="0"/>
              <a:t>Penn</a:t>
            </a:r>
            <a:r>
              <a:rPr lang="es-ES" sz="1200" dirty="0" smtClean="0"/>
              <a:t>)</a:t>
            </a:r>
          </a:p>
          <a:p>
            <a:pPr lvl="0"/>
            <a:r>
              <a:rPr lang="es-ES" sz="1200" dirty="0" smtClean="0"/>
              <a:t>“Que recortamos muchísimo pero me lo pasé muy bien” (Lorena García)</a:t>
            </a:r>
          </a:p>
          <a:p>
            <a:pPr lvl="0"/>
            <a:r>
              <a:rPr lang="es-ES" sz="1200" dirty="0" smtClean="0"/>
              <a:t>“¡Uf! Un montón de recortes para el calendario” (Pedro J. Armero)</a:t>
            </a:r>
          </a:p>
          <a:p>
            <a:pPr lvl="0"/>
            <a:r>
              <a:rPr lang="es-ES" sz="1200" dirty="0" smtClean="0"/>
              <a:t>“Dolor de mano pero fue genial” (Saúl Arquero)</a:t>
            </a:r>
            <a:endParaRPr lang="es-ES" sz="1200" dirty="0"/>
          </a:p>
        </p:txBody>
      </p:sp>
      <p:sp>
        <p:nvSpPr>
          <p:cNvPr id="19" name="18 CuadroTexto"/>
          <p:cNvSpPr txBox="1"/>
          <p:nvPr/>
        </p:nvSpPr>
        <p:spPr>
          <a:xfrm>
            <a:off x="0" y="3800872"/>
            <a:ext cx="2637421" cy="3231654"/>
          </a:xfrm>
          <a:prstGeom prst="rect">
            <a:avLst/>
          </a:prstGeom>
          <a:scene3d>
            <a:camera prst="isometricOffAxis1Right"/>
            <a:lightRig rig="threePt" dir="t"/>
          </a:scene3d>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 sz="1200" i="1" dirty="0" smtClean="0">
                <a:solidFill>
                  <a:srgbClr val="FFFF00"/>
                </a:solidFill>
              </a:rPr>
              <a:t>¿Y la palabra “pegamento”?</a:t>
            </a:r>
            <a:endParaRPr lang="es-ES" sz="1200" dirty="0" smtClean="0">
              <a:solidFill>
                <a:srgbClr val="FFFF00"/>
              </a:solidFill>
            </a:endParaRPr>
          </a:p>
          <a:p>
            <a:pPr lvl="0"/>
            <a:r>
              <a:rPr lang="es-ES" sz="1200" dirty="0" smtClean="0"/>
              <a:t>“Pegar nuestras fotos que quedaron </a:t>
            </a:r>
            <a:r>
              <a:rPr lang="es-ES" sz="1200" dirty="0" err="1" smtClean="0"/>
              <a:t>superbien</a:t>
            </a:r>
            <a:r>
              <a:rPr lang="es-ES" sz="1200" dirty="0" smtClean="0"/>
              <a:t>” (Sandra Domínguez)</a:t>
            </a:r>
          </a:p>
          <a:p>
            <a:pPr lvl="0"/>
            <a:r>
              <a:rPr lang="es-ES" sz="1200" dirty="0" smtClean="0"/>
              <a:t>“Las tardes con la profesora pegando cosas y pasándolo bien con los compañeros” (</a:t>
            </a:r>
            <a:r>
              <a:rPr lang="es-ES" sz="1200" dirty="0" err="1" smtClean="0"/>
              <a:t>Lisbeth</a:t>
            </a:r>
            <a:r>
              <a:rPr lang="es-ES" sz="1200" dirty="0" smtClean="0"/>
              <a:t>)</a:t>
            </a:r>
          </a:p>
          <a:p>
            <a:pPr lvl="0"/>
            <a:r>
              <a:rPr lang="es-ES" sz="1200" dirty="0" smtClean="0"/>
              <a:t>“Dedos llenos de pegamento, </a:t>
            </a:r>
            <a:r>
              <a:rPr lang="es-ES" sz="1200" dirty="0" err="1" smtClean="0"/>
              <a:t>ja</a:t>
            </a:r>
            <a:r>
              <a:rPr lang="es-ES" sz="1200" dirty="0" smtClean="0"/>
              <a:t>, </a:t>
            </a:r>
            <a:r>
              <a:rPr lang="es-ES" sz="1200" dirty="0" err="1" smtClean="0"/>
              <a:t>ja</a:t>
            </a:r>
            <a:r>
              <a:rPr lang="es-ES" sz="1200" dirty="0" smtClean="0"/>
              <a:t>” (Lorena García)</a:t>
            </a:r>
          </a:p>
          <a:p>
            <a:pPr lvl="0"/>
            <a:r>
              <a:rPr lang="es-ES" sz="1200" dirty="0" smtClean="0"/>
              <a:t>“El montón de símbolos que tuvimos que pegar y lo bien que lo pasamos haciéndolo, fue fantástico” (Pedro J. Armero)</a:t>
            </a:r>
          </a:p>
          <a:p>
            <a:pPr lvl="0"/>
            <a:r>
              <a:rPr lang="es-ES" sz="1200" dirty="0" smtClean="0"/>
              <a:t>“Llegar a casa, intentar abrir puertas y quedarse las manos pegadas, </a:t>
            </a:r>
            <a:r>
              <a:rPr lang="es-ES" sz="1200" dirty="0" err="1" smtClean="0"/>
              <a:t>ja</a:t>
            </a:r>
            <a:r>
              <a:rPr lang="es-ES" sz="1200" dirty="0" smtClean="0"/>
              <a:t>, </a:t>
            </a:r>
            <a:r>
              <a:rPr lang="es-ES" sz="1200" dirty="0" err="1" smtClean="0"/>
              <a:t>ja</a:t>
            </a:r>
            <a:r>
              <a:rPr lang="es-ES" sz="1200" dirty="0" smtClean="0"/>
              <a:t>) (Saúl Arquero)</a:t>
            </a:r>
          </a:p>
          <a:p>
            <a:pPr lvl="0"/>
            <a:endParaRPr lang="es-ES" sz="1200" dirty="0"/>
          </a:p>
        </p:txBody>
      </p:sp>
      <p:sp>
        <p:nvSpPr>
          <p:cNvPr id="20" name="19 CuadroTexto"/>
          <p:cNvSpPr txBox="1"/>
          <p:nvPr/>
        </p:nvSpPr>
        <p:spPr>
          <a:xfrm rot="1407932">
            <a:off x="2284946" y="4043061"/>
            <a:ext cx="3027456" cy="1754326"/>
          </a:xfrm>
          <a:prstGeom prst="rect">
            <a:avLst/>
          </a:prstGeom>
          <a:scene3d>
            <a:camera prst="perspectiveContrastingRightFacing"/>
            <a:lightRig rig="threePt" dir="t"/>
          </a:scene3d>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1200" i="1" dirty="0" smtClean="0">
                <a:solidFill>
                  <a:srgbClr val="C00000"/>
                </a:solidFill>
              </a:rPr>
              <a:t>¿Y “baraja gigante”?</a:t>
            </a:r>
            <a:endParaRPr lang="es-ES" sz="1200" dirty="0" smtClean="0">
              <a:solidFill>
                <a:srgbClr val="C00000"/>
              </a:solidFill>
            </a:endParaRPr>
          </a:p>
          <a:p>
            <a:pPr lvl="0"/>
            <a:r>
              <a:rPr lang="es-ES" sz="1200" dirty="0" smtClean="0"/>
              <a:t>“La profesora trajo una baraja gigante, una carta medía alrededor de 50 cm, eran enormes; todos nos quedamos muy sorprendidos” (Pedro J. Armero)</a:t>
            </a:r>
          </a:p>
          <a:p>
            <a:pPr lvl="0"/>
            <a:r>
              <a:rPr lang="es-ES" sz="1200" dirty="0" smtClean="0"/>
              <a:t>“Me gustó hacer simetrías con una baraja tan grande” (Saúl Arquero)</a:t>
            </a:r>
          </a:p>
          <a:p>
            <a:pPr lvl="0"/>
            <a:r>
              <a:rPr lang="es-ES" sz="1200" dirty="0" smtClean="0"/>
              <a:t>“No voy a olvidar la baraja francesa” (Lorena García)</a:t>
            </a:r>
            <a:endParaRPr lang="es-ES" sz="1200" dirty="0"/>
          </a:p>
        </p:txBody>
      </p:sp>
      <p:sp>
        <p:nvSpPr>
          <p:cNvPr id="21" name="20 CuadroTexto"/>
          <p:cNvSpPr txBox="1"/>
          <p:nvPr/>
        </p:nvSpPr>
        <p:spPr>
          <a:xfrm>
            <a:off x="4653136" y="3800872"/>
            <a:ext cx="2016224" cy="2308324"/>
          </a:xfrm>
          <a:prstGeom prst="rect">
            <a:avLst/>
          </a:prstGeom>
          <a:scene3d>
            <a:camera prst="perspectiveContrastingLeftFacing"/>
            <a:lightRig rig="threePt" dir="t"/>
          </a:scene3d>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s-ES" sz="1200" i="1" dirty="0" smtClean="0">
                <a:solidFill>
                  <a:srgbClr val="FFFF00"/>
                </a:solidFill>
              </a:rPr>
              <a:t>Deshojando la margarita…</a:t>
            </a:r>
            <a:endParaRPr lang="es-ES" sz="1200" dirty="0" smtClean="0">
              <a:solidFill>
                <a:srgbClr val="FFFF00"/>
              </a:solidFill>
            </a:endParaRPr>
          </a:p>
          <a:p>
            <a:pPr lvl="0"/>
            <a:r>
              <a:rPr lang="es-ES" sz="1200" dirty="0" smtClean="0"/>
              <a:t>“¡ME ENCANTÓ! Ir a la floristería y hacernos fotos en tan bonito lugar” (</a:t>
            </a:r>
            <a:r>
              <a:rPr lang="es-ES" sz="1200" dirty="0" err="1" smtClean="0"/>
              <a:t>Lisbeth</a:t>
            </a:r>
            <a:r>
              <a:rPr lang="es-ES" sz="1200" dirty="0" smtClean="0"/>
              <a:t> A. </a:t>
            </a:r>
            <a:r>
              <a:rPr lang="es-ES" sz="1200" dirty="0" err="1" smtClean="0"/>
              <a:t>Penn</a:t>
            </a:r>
            <a:r>
              <a:rPr lang="es-ES" sz="1200" dirty="0" smtClean="0"/>
              <a:t>)</a:t>
            </a:r>
          </a:p>
          <a:p>
            <a:pPr lvl="0"/>
            <a:r>
              <a:rPr lang="es-ES" sz="1200" dirty="0" smtClean="0"/>
              <a:t>“La margarita imaginaria fue muy divertida” (Sandra Domínguez)</a:t>
            </a:r>
          </a:p>
          <a:p>
            <a:pPr lvl="0"/>
            <a:r>
              <a:rPr lang="es-ES" sz="1200" dirty="0" smtClean="0"/>
              <a:t>“Me encantó el olor de tantas flores” ((Lorena García)</a:t>
            </a:r>
            <a:endParaRPr lang="es-ES" sz="1200" dirty="0"/>
          </a:p>
        </p:txBody>
      </p:sp>
      <p:sp>
        <p:nvSpPr>
          <p:cNvPr id="22" name="21 CuadroTexto"/>
          <p:cNvSpPr txBox="1"/>
          <p:nvPr/>
        </p:nvSpPr>
        <p:spPr>
          <a:xfrm>
            <a:off x="1052736" y="7041232"/>
            <a:ext cx="5187696" cy="1015663"/>
          </a:xfrm>
          <a:prstGeom prst="rect">
            <a:avLst/>
          </a:prstGeom>
          <a:effectLst>
            <a:glow rad="228600">
              <a:schemeClr val="accent6">
                <a:satMod val="175000"/>
                <a:alpha val="40000"/>
              </a:schemeClr>
            </a:glow>
            <a:outerShdw blurRad="50800" dist="25000" dir="5400000" rotWithShape="0">
              <a:srgbClr val="000000">
                <a:alpha val="40000"/>
              </a:srgbClr>
            </a:outerShdw>
          </a:effectLst>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1200" i="1" dirty="0" smtClean="0">
                <a:solidFill>
                  <a:srgbClr val="FF0000"/>
                </a:solidFill>
              </a:rPr>
              <a:t>Y “vocabulario de emociones”?</a:t>
            </a:r>
            <a:endParaRPr lang="es-ES" sz="1200" dirty="0" smtClean="0">
              <a:solidFill>
                <a:srgbClr val="FF0000"/>
              </a:solidFill>
            </a:endParaRPr>
          </a:p>
          <a:p>
            <a:pPr lvl="0"/>
            <a:r>
              <a:rPr lang="es-ES" sz="1200" dirty="0" smtClean="0"/>
              <a:t>“Muchísimas palabras que hemos aprendido” (Lorena García)</a:t>
            </a:r>
          </a:p>
          <a:p>
            <a:pPr lvl="0"/>
            <a:r>
              <a:rPr lang="es-ES" sz="1200" dirty="0" smtClean="0"/>
              <a:t>“Hacer cosas diferentes para aprender palabras” (Sandra Domínguez)</a:t>
            </a:r>
          </a:p>
          <a:p>
            <a:pPr lvl="0"/>
            <a:r>
              <a:rPr lang="es-ES" sz="1200" dirty="0" smtClean="0"/>
              <a:t>“Descubrir palabras interesantes que utilizaremos” (Saúl Arquero)</a:t>
            </a:r>
          </a:p>
          <a:p>
            <a:pPr lvl="0"/>
            <a:r>
              <a:rPr lang="es-ES" sz="1200" dirty="0" smtClean="0"/>
              <a:t>“Que hay muchísimas y muchas que no conozco” (Pedro J. Armero)</a:t>
            </a:r>
            <a:endParaRPr lang="es-ES" sz="1200" dirty="0"/>
          </a:p>
        </p:txBody>
      </p:sp>
      <p:sp>
        <p:nvSpPr>
          <p:cNvPr id="23" name="22 CuadroTexto"/>
          <p:cNvSpPr txBox="1"/>
          <p:nvPr/>
        </p:nvSpPr>
        <p:spPr>
          <a:xfrm rot="289693">
            <a:off x="453055" y="8209603"/>
            <a:ext cx="5577507" cy="1384995"/>
          </a:xfrm>
          <a:prstGeom prst="rect">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1200" dirty="0" smtClean="0"/>
              <a:t>	</a:t>
            </a:r>
            <a:r>
              <a:rPr lang="es-ES" sz="1200" b="1" dirty="0" smtClean="0"/>
              <a:t>Y nuestra nueva alumna, </a:t>
            </a:r>
            <a:r>
              <a:rPr lang="es-ES" sz="1200" b="1" dirty="0" err="1" smtClean="0"/>
              <a:t>Daya</a:t>
            </a:r>
            <a:r>
              <a:rPr lang="es-ES" sz="1200" b="1" dirty="0" smtClean="0"/>
              <a:t>, llegada muy recientemente al Instituto, al ver el trabajo de sus compañeros, ha opinado lo siguiente:</a:t>
            </a:r>
          </a:p>
          <a:p>
            <a:r>
              <a:rPr lang="es-ES" sz="1200" dirty="0" smtClean="0"/>
              <a:t> </a:t>
            </a:r>
          </a:p>
          <a:p>
            <a:pPr lvl="0"/>
            <a:r>
              <a:rPr lang="es-ES" sz="1200" dirty="0" smtClean="0"/>
              <a:t>“Desde que estoy en el “Leopoldo Cano” he visto cosas muy interesantes que me gustan mucho. Parecen experiencias muy divertidas e interesantes. Me gustaría participar en ellas”.</a:t>
            </a:r>
            <a:endParaRPr lang="es-ES" sz="1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Francés Julita\DSC_0157.JPG"/>
          <p:cNvPicPr>
            <a:picLocks noChangeAspect="1" noChangeArrowheads="1"/>
          </p:cNvPicPr>
          <p:nvPr/>
        </p:nvPicPr>
        <p:blipFill>
          <a:blip r:embed="rId3" cstate="print"/>
          <a:srcRect/>
          <a:stretch>
            <a:fillRect/>
          </a:stretch>
        </p:blipFill>
        <p:spPr bwMode="auto">
          <a:xfrm>
            <a:off x="0" y="920552"/>
            <a:ext cx="6858000" cy="4572000"/>
          </a:xfrm>
          <a:prstGeom prst="rect">
            <a:avLst/>
          </a:prstGeom>
          <a:noFill/>
        </p:spPr>
      </p:pic>
      <p:pic>
        <p:nvPicPr>
          <p:cNvPr id="4099" name="Picture 3" descr="E:\Francés Julita\DSC_0163.JPG"/>
          <p:cNvPicPr>
            <a:picLocks noChangeAspect="1" noChangeArrowheads="1"/>
          </p:cNvPicPr>
          <p:nvPr/>
        </p:nvPicPr>
        <p:blipFill>
          <a:blip r:embed="rId4" cstate="print"/>
          <a:srcRect/>
          <a:stretch>
            <a:fillRect/>
          </a:stretch>
        </p:blipFill>
        <p:spPr bwMode="auto">
          <a:xfrm>
            <a:off x="0" y="5457055"/>
            <a:ext cx="6741368" cy="4494245"/>
          </a:xfrm>
          <a:prstGeom prst="rect">
            <a:avLst/>
          </a:prstGeom>
          <a:noFill/>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14</a:t>
            </a:fld>
            <a:endParaRPr lang="es-ES"/>
          </a:p>
        </p:txBody>
      </p:sp>
      <p:sp>
        <p:nvSpPr>
          <p:cNvPr id="14" name="13 CuadroTexto"/>
          <p:cNvSpPr txBox="1"/>
          <p:nvPr/>
        </p:nvSpPr>
        <p:spPr>
          <a:xfrm>
            <a:off x="620688" y="56456"/>
            <a:ext cx="5904656" cy="830997"/>
          </a:xfrm>
          <a:prstGeom prst="rect">
            <a:avLst/>
          </a:prstGeom>
          <a:noFill/>
        </p:spPr>
        <p:txBody>
          <a:bodyPr wrap="square" rtlCol="0">
            <a:spAutoFit/>
          </a:bodyPr>
          <a:lstStyle/>
          <a:p>
            <a:r>
              <a:rPr lang="es-ES" sz="2400" dirty="0" smtClean="0">
                <a:solidFill>
                  <a:srgbClr val="00B050"/>
                </a:solidFill>
                <a:latin typeface="Forte" pitchFamily="66" charset="0"/>
              </a:rPr>
              <a:t>Paisajes de la emoción. Los que vienen y los que van (1ºB)</a:t>
            </a:r>
            <a:endParaRPr lang="es-ES" sz="2400" dirty="0">
              <a:solidFill>
                <a:srgbClr val="00B050"/>
              </a:solidFill>
              <a:latin typeface="Forte" pitchFamily="66" charset="0"/>
            </a:endParaRPr>
          </a:p>
        </p:txBody>
      </p:sp>
      <p:sp>
        <p:nvSpPr>
          <p:cNvPr id="22" name="21 Llamada de nube"/>
          <p:cNvSpPr/>
          <p:nvPr/>
        </p:nvSpPr>
        <p:spPr>
          <a:xfrm>
            <a:off x="4365104" y="416496"/>
            <a:ext cx="2808312" cy="1656184"/>
          </a:xfrm>
          <a:prstGeom prst="cloudCallou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s-ES" sz="1200" dirty="0" smtClean="0"/>
              <a:t>“Me ha gustado mucho hacer la foto; ha sido una experiencia inesperada y muy divertida” (Bamba S. </a:t>
            </a:r>
            <a:r>
              <a:rPr lang="es-ES" sz="1200" dirty="0" err="1" smtClean="0"/>
              <a:t>Mouhamadou</a:t>
            </a:r>
            <a:r>
              <a:rPr lang="es-ES" sz="1200" dirty="0" smtClean="0"/>
              <a:t>)</a:t>
            </a:r>
          </a:p>
        </p:txBody>
      </p:sp>
      <p:sp>
        <p:nvSpPr>
          <p:cNvPr id="7" name="6 CuadroTexto"/>
          <p:cNvSpPr txBox="1"/>
          <p:nvPr/>
        </p:nvSpPr>
        <p:spPr>
          <a:xfrm>
            <a:off x="260648" y="1784648"/>
            <a:ext cx="6336704" cy="5940088"/>
          </a:xfrm>
          <a:prstGeom prst="rect">
            <a:avLst/>
          </a:prstGeom>
          <a:noFill/>
        </p:spPr>
        <p:txBody>
          <a:bodyPr wrap="square" rtlCol="0">
            <a:spAutoFit/>
          </a:bodyPr>
          <a:lstStyle/>
          <a:p>
            <a:r>
              <a:rPr lang="es-ES" sz="2000" u="sng" dirty="0" smtClean="0">
                <a:solidFill>
                  <a:srgbClr val="FFFF00"/>
                </a:solidFill>
              </a:rPr>
              <a:t>LA FRANCOPHONIE.  </a:t>
            </a:r>
            <a:r>
              <a:rPr lang="es-ES" sz="2000" b="1" u="sng" dirty="0" smtClean="0">
                <a:solidFill>
                  <a:srgbClr val="C00000"/>
                </a:solidFill>
              </a:rPr>
              <a:t>ÎLE GUADELOUPE </a:t>
            </a:r>
            <a:r>
              <a:rPr lang="es-ES" sz="2000" u="sng" dirty="0" smtClean="0">
                <a:solidFill>
                  <a:srgbClr val="FFFF00"/>
                </a:solidFill>
              </a:rPr>
              <a:t>(Trimestre II)</a:t>
            </a:r>
            <a:endParaRPr lang="es-ES" sz="2000" dirty="0" smtClean="0">
              <a:solidFill>
                <a:srgbClr val="FFFF00"/>
              </a:solidFill>
            </a:endParaRPr>
          </a:p>
          <a:p>
            <a:r>
              <a:rPr lang="es-ES" sz="2000" dirty="0" smtClean="0">
                <a:solidFill>
                  <a:srgbClr val="FFFF00"/>
                </a:solidFill>
              </a:rPr>
              <a:t> </a:t>
            </a:r>
          </a:p>
          <a:p>
            <a:r>
              <a:rPr lang="es-ES" sz="2000" dirty="0" smtClean="0">
                <a:solidFill>
                  <a:srgbClr val="FFFF00"/>
                </a:solidFill>
              </a:rPr>
              <a:t>	He aquí tres temas, engarzados de una manera especial para arribar a un mismo objetivo: el desarrollo emocional y estético de los alumnos de 1º B. Comenzamos con la simetría y un calendario y decidí continuarlo mediante un gran mural interactivo para toda la Comunidad Educativa, en donde todo aquel que quisiera participar pudiera hacerlo. Preguntas curiosas; aspectos desconocidos de una isla francesa situada en el trópico; distintas opciones de respuesta, ¿será la A, la B, la C…? A través de todo ello, 1º B ha aprendido a respetar otra cultura, a conocerla, a vivirla a 7000 Km de distancia. De nuevo fotos, imaginación, ensayos, nervios, ilusión… y un gran mural de 5’5m x 1’10m que deseo todos hayan disfrutado tanto como nosotros (Julita Aguilar)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2" descr="E:\Francés Julita\DSC_0707.JPG"/>
          <p:cNvPicPr>
            <a:picLocks noChangeAspect="1" noChangeArrowheads="1"/>
          </p:cNvPicPr>
          <p:nvPr/>
        </p:nvPicPr>
        <p:blipFill>
          <a:blip r:embed="rId3" cstate="print"/>
          <a:srcRect l="36793" t="4616" r="29357" b="24607"/>
          <a:stretch>
            <a:fillRect/>
          </a:stretch>
        </p:blipFill>
        <p:spPr bwMode="auto">
          <a:xfrm>
            <a:off x="0" y="8049344"/>
            <a:ext cx="936104" cy="1304872"/>
          </a:xfrm>
          <a:prstGeom prst="rect">
            <a:avLst/>
          </a:prstGeom>
          <a:noFill/>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15</a:t>
            </a:fld>
            <a:endParaRPr lang="es-ES"/>
          </a:p>
        </p:txBody>
      </p:sp>
      <p:sp>
        <p:nvSpPr>
          <p:cNvPr id="16" name="15 CuadroTexto"/>
          <p:cNvSpPr txBox="1"/>
          <p:nvPr/>
        </p:nvSpPr>
        <p:spPr>
          <a:xfrm>
            <a:off x="188640" y="1424608"/>
            <a:ext cx="2160240" cy="2123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0"/>
            <a:r>
              <a:rPr lang="es-ES" sz="1200" dirty="0" smtClean="0"/>
              <a:t>“Me encantó hacer el mural porque me lo pasé genial y parecía que estábamos en Guadalupe de verdad, ¡me encantaría conocer la isla!. La experiencia fue fantástica y me gustaría que se volviera a repetir. Fue genial porque trabajamos todos unidos”. (Lorena García).</a:t>
            </a:r>
            <a:endParaRPr lang="es-ES" sz="1200" dirty="0"/>
          </a:p>
        </p:txBody>
      </p:sp>
      <p:sp>
        <p:nvSpPr>
          <p:cNvPr id="15" name="14 CuadroTexto"/>
          <p:cNvSpPr txBox="1"/>
          <p:nvPr/>
        </p:nvSpPr>
        <p:spPr>
          <a:xfrm>
            <a:off x="620688" y="56456"/>
            <a:ext cx="5904656" cy="830997"/>
          </a:xfrm>
          <a:prstGeom prst="rect">
            <a:avLst/>
          </a:prstGeom>
          <a:noFill/>
        </p:spPr>
        <p:txBody>
          <a:bodyPr wrap="square" rtlCol="0">
            <a:spAutoFit/>
          </a:bodyPr>
          <a:lstStyle/>
          <a:p>
            <a:r>
              <a:rPr lang="es-ES" sz="2400" dirty="0" smtClean="0">
                <a:solidFill>
                  <a:srgbClr val="00B050"/>
                </a:solidFill>
                <a:latin typeface="Forte" pitchFamily="66" charset="0"/>
              </a:rPr>
              <a:t>Paisajes de la emoción. Los que vienen y los que van (1ºB)</a:t>
            </a:r>
            <a:endParaRPr lang="es-ES" sz="2400" dirty="0">
              <a:solidFill>
                <a:srgbClr val="00B050"/>
              </a:solidFill>
              <a:latin typeface="Forte" pitchFamily="66" charset="0"/>
            </a:endParaRPr>
          </a:p>
        </p:txBody>
      </p:sp>
      <p:sp>
        <p:nvSpPr>
          <p:cNvPr id="24" name="23 CuadroTexto"/>
          <p:cNvSpPr txBox="1"/>
          <p:nvPr/>
        </p:nvSpPr>
        <p:spPr>
          <a:xfrm>
            <a:off x="188640" y="920552"/>
            <a:ext cx="2232248" cy="461665"/>
          </a:xfrm>
          <a:prstGeom prst="rect">
            <a:avLst/>
          </a:prstGeom>
          <a:noFill/>
        </p:spPr>
        <p:txBody>
          <a:bodyPr wrap="square" rtlCol="0">
            <a:spAutoFit/>
          </a:bodyPr>
          <a:lstStyle/>
          <a:p>
            <a:r>
              <a:rPr lang="es-ES" sz="1200" dirty="0" smtClean="0"/>
              <a:t>Y ahora, veamos algunas de sus impresiones… :</a:t>
            </a:r>
            <a:endParaRPr lang="es-ES" sz="1200" dirty="0"/>
          </a:p>
        </p:txBody>
      </p:sp>
      <p:sp>
        <p:nvSpPr>
          <p:cNvPr id="27" name="26 CuadroTexto"/>
          <p:cNvSpPr txBox="1"/>
          <p:nvPr/>
        </p:nvSpPr>
        <p:spPr>
          <a:xfrm rot="596741">
            <a:off x="116632" y="3656856"/>
            <a:ext cx="2304256" cy="1015663"/>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lvl="0"/>
            <a:r>
              <a:rPr lang="es-ES" sz="1200" dirty="0" smtClean="0"/>
              <a:t>“Lo repetiría todo porque fue muy divertido, con muchas sorpresas y un montón de cosas que no os podéis imaginar” (Saúl Arquero).</a:t>
            </a:r>
            <a:endParaRPr lang="es-ES" sz="1200" dirty="0"/>
          </a:p>
        </p:txBody>
      </p:sp>
      <p:sp>
        <p:nvSpPr>
          <p:cNvPr id="28" name="27 CuadroTexto"/>
          <p:cNvSpPr txBox="1"/>
          <p:nvPr/>
        </p:nvSpPr>
        <p:spPr>
          <a:xfrm rot="497745">
            <a:off x="116632" y="4808984"/>
            <a:ext cx="2232248" cy="1384995"/>
          </a:xfrm>
          <a:prstGeom prst="rect">
            <a:avLst/>
          </a:prstGeom>
          <a:effectLst>
            <a:glow rad="63500">
              <a:schemeClr val="accent1">
                <a:satMod val="175000"/>
                <a:alpha val="40000"/>
              </a:schemeClr>
            </a:glow>
            <a:outerShdw blurRad="50800" dist="20000" dir="5400000" rotWithShape="0">
              <a:srgbClr val="000000">
                <a:alpha val="42000"/>
              </a:srgb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lvl="0"/>
            <a:r>
              <a:rPr lang="es-ES" sz="1200" dirty="0" smtClean="0"/>
              <a:t>“Me encantaron los ensayos porque fueron muy divertidos y lo que más me gustó fue lo de imitar el viaje en avión y tocar y bailar música </a:t>
            </a:r>
            <a:r>
              <a:rPr lang="es-ES" sz="1200" dirty="0" err="1" smtClean="0"/>
              <a:t>zouk</a:t>
            </a:r>
            <a:r>
              <a:rPr lang="es-ES" sz="1200" dirty="0" smtClean="0"/>
              <a:t>” (Lorena García).</a:t>
            </a:r>
            <a:endParaRPr lang="es-ES" sz="1200" dirty="0"/>
          </a:p>
        </p:txBody>
      </p:sp>
      <p:sp>
        <p:nvSpPr>
          <p:cNvPr id="30" name="29 CuadroTexto"/>
          <p:cNvSpPr txBox="1"/>
          <p:nvPr/>
        </p:nvSpPr>
        <p:spPr>
          <a:xfrm rot="476963">
            <a:off x="60892" y="6522721"/>
            <a:ext cx="1944216" cy="1015663"/>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lvl="0"/>
            <a:r>
              <a:rPr lang="es-ES" sz="1200" dirty="0" smtClean="0"/>
              <a:t>“Me impresionó saber que el vapor del volcán era amarillo porque era sobre todo azufre” (</a:t>
            </a:r>
            <a:r>
              <a:rPr lang="es-ES" sz="1200" dirty="0" err="1" smtClean="0"/>
              <a:t>Lisbeth</a:t>
            </a:r>
            <a:r>
              <a:rPr lang="es-ES" sz="1200" dirty="0" smtClean="0"/>
              <a:t> A. </a:t>
            </a:r>
            <a:r>
              <a:rPr lang="es-ES" sz="1200" dirty="0" err="1" smtClean="0"/>
              <a:t>Penn</a:t>
            </a:r>
            <a:r>
              <a:rPr lang="es-ES" sz="1200" dirty="0" smtClean="0"/>
              <a:t>).</a:t>
            </a:r>
            <a:endParaRPr lang="es-ES" sz="1200" dirty="0"/>
          </a:p>
        </p:txBody>
      </p:sp>
      <p:sp>
        <p:nvSpPr>
          <p:cNvPr id="31" name="30 CuadroTexto"/>
          <p:cNvSpPr txBox="1"/>
          <p:nvPr/>
        </p:nvSpPr>
        <p:spPr>
          <a:xfrm rot="21200652">
            <a:off x="157269" y="7671851"/>
            <a:ext cx="2232248" cy="830997"/>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lvl="0"/>
            <a:r>
              <a:rPr lang="es-ES" sz="1200" dirty="0" smtClean="0"/>
              <a:t>“Me gustó mucho unir cada foto con su pregunta. No sabía que la azucarera oliese tan mal” (Andrea Verdejo)</a:t>
            </a:r>
            <a:endParaRPr lang="es-ES" sz="1200" dirty="0"/>
          </a:p>
        </p:txBody>
      </p:sp>
      <p:pic>
        <p:nvPicPr>
          <p:cNvPr id="5122" name="Picture 2" descr="E:\Francés Julita\DSC_0645.JPG"/>
          <p:cNvPicPr>
            <a:picLocks noChangeAspect="1" noChangeArrowheads="1"/>
          </p:cNvPicPr>
          <p:nvPr/>
        </p:nvPicPr>
        <p:blipFill>
          <a:blip r:embed="rId4" cstate="print"/>
          <a:srcRect/>
          <a:stretch>
            <a:fillRect/>
          </a:stretch>
        </p:blipFill>
        <p:spPr bwMode="auto">
          <a:xfrm>
            <a:off x="2420888" y="920552"/>
            <a:ext cx="4176464" cy="2784309"/>
          </a:xfrm>
          <a:prstGeom prst="rect">
            <a:avLst/>
          </a:prstGeom>
          <a:noFill/>
        </p:spPr>
      </p:pic>
      <p:pic>
        <p:nvPicPr>
          <p:cNvPr id="5123" name="Picture 3" descr="E:\Francés Julita\DSC_0643.JPG"/>
          <p:cNvPicPr>
            <a:picLocks noChangeAspect="1" noChangeArrowheads="1"/>
          </p:cNvPicPr>
          <p:nvPr/>
        </p:nvPicPr>
        <p:blipFill>
          <a:blip r:embed="rId5" cstate="print"/>
          <a:srcRect/>
          <a:stretch>
            <a:fillRect/>
          </a:stretch>
        </p:blipFill>
        <p:spPr bwMode="auto">
          <a:xfrm>
            <a:off x="2492896" y="3728864"/>
            <a:ext cx="4104456" cy="2736304"/>
          </a:xfrm>
          <a:prstGeom prst="rect">
            <a:avLst/>
          </a:prstGeom>
          <a:noFill/>
        </p:spPr>
      </p:pic>
      <p:pic>
        <p:nvPicPr>
          <p:cNvPr id="5124" name="Picture 4" descr="E:\Francés Julita\DSC_0654.JPG"/>
          <p:cNvPicPr>
            <a:picLocks noChangeAspect="1" noChangeArrowheads="1"/>
          </p:cNvPicPr>
          <p:nvPr/>
        </p:nvPicPr>
        <p:blipFill>
          <a:blip r:embed="rId6" cstate="print"/>
          <a:srcRect/>
          <a:stretch>
            <a:fillRect/>
          </a:stretch>
        </p:blipFill>
        <p:spPr bwMode="auto">
          <a:xfrm>
            <a:off x="2348880" y="6537176"/>
            <a:ext cx="4392488" cy="2928325"/>
          </a:xfrm>
          <a:prstGeom prst="rect">
            <a:avLst/>
          </a:prstGeom>
          <a:noFill/>
        </p:spPr>
      </p:pic>
      <p:sp>
        <p:nvSpPr>
          <p:cNvPr id="25" name="24 CuadroTexto"/>
          <p:cNvSpPr txBox="1"/>
          <p:nvPr/>
        </p:nvSpPr>
        <p:spPr>
          <a:xfrm>
            <a:off x="2492896" y="704528"/>
            <a:ext cx="4176464" cy="1015663"/>
          </a:xfrm>
          <a:prstGeom prst="rect">
            <a:avLst/>
          </a:prstGeom>
          <a:effectLst>
            <a:glow rad="63500">
              <a:schemeClr val="accent1">
                <a:satMod val="175000"/>
                <a:alpha val="40000"/>
              </a:schemeClr>
            </a:glow>
            <a:outerShdw blurRad="50800" dist="20000" dir="5400000" rotWithShape="0">
              <a:srgbClr val="000000">
                <a:alpha val="42000"/>
              </a:srgbClr>
            </a:outerShdw>
          </a:effectLst>
        </p:spPr>
        <p:style>
          <a:lnRef idx="1">
            <a:schemeClr val="accent6"/>
          </a:lnRef>
          <a:fillRef idx="3">
            <a:schemeClr val="accent6"/>
          </a:fillRef>
          <a:effectRef idx="2">
            <a:schemeClr val="accent6"/>
          </a:effectRef>
          <a:fontRef idx="minor">
            <a:schemeClr val="lt1"/>
          </a:fontRef>
        </p:style>
        <p:txBody>
          <a:bodyPr wrap="square" rtlCol="0">
            <a:spAutoFit/>
          </a:bodyPr>
          <a:lstStyle/>
          <a:p>
            <a:pPr lvl="0"/>
            <a:r>
              <a:rPr lang="es-ES" sz="1200" dirty="0" smtClean="0"/>
              <a:t>“Aprendí donde estaba la isla de una manera muy especial, ¡intentando señalar todos a la vez en el mapa la isla!” (Sandra Domínguez). “La foto señalando todos Guadalupe fue muy graciosa porque entre tanto dedo no se veía la isla” (</a:t>
            </a:r>
            <a:r>
              <a:rPr lang="es-ES" sz="1200" dirty="0" err="1" smtClean="0"/>
              <a:t>Lisbeth</a:t>
            </a:r>
            <a:r>
              <a:rPr lang="es-ES" sz="1200" dirty="0" smtClean="0"/>
              <a:t> A. </a:t>
            </a:r>
            <a:r>
              <a:rPr lang="es-ES" sz="1200" dirty="0" err="1" smtClean="0"/>
              <a:t>Penn</a:t>
            </a:r>
            <a:r>
              <a:rPr lang="es-ES" sz="1200" dirty="0" smtClean="0"/>
              <a:t>).</a:t>
            </a:r>
            <a:endParaRPr lang="es-ES" sz="1200" dirty="0"/>
          </a:p>
        </p:txBody>
      </p:sp>
      <p:sp>
        <p:nvSpPr>
          <p:cNvPr id="26" name="25 CuadroTexto"/>
          <p:cNvSpPr txBox="1"/>
          <p:nvPr/>
        </p:nvSpPr>
        <p:spPr>
          <a:xfrm rot="20956158">
            <a:off x="2636912" y="3440832"/>
            <a:ext cx="3528392" cy="461665"/>
          </a:xfrm>
          <a:prstGeom prst="rect">
            <a:avLst/>
          </a:prstGeom>
          <a:effectLst>
            <a:glow rad="63500">
              <a:schemeClr val="accent1">
                <a:satMod val="175000"/>
                <a:alpha val="40000"/>
              </a:schemeClr>
            </a:glow>
            <a:outerShdw blurRad="50800" dist="20000" dir="5400000" rotWithShape="0">
              <a:srgbClr val="000000">
                <a:alpha val="42000"/>
              </a:srgb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pPr lvl="0"/>
            <a:r>
              <a:rPr lang="es-ES" sz="1200" dirty="0" smtClean="0"/>
              <a:t>“Ha sido muy bonito hacer todo esto, he conocido muchas cosas” (Andrea Verdejo).</a:t>
            </a:r>
            <a:endParaRPr lang="es-ES" sz="1200" dirty="0"/>
          </a:p>
        </p:txBody>
      </p:sp>
      <p:sp>
        <p:nvSpPr>
          <p:cNvPr id="29" name="28 CuadroTexto"/>
          <p:cNvSpPr txBox="1"/>
          <p:nvPr/>
        </p:nvSpPr>
        <p:spPr>
          <a:xfrm>
            <a:off x="1916832" y="5889104"/>
            <a:ext cx="4176464"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lvl="0"/>
            <a:r>
              <a:rPr lang="es-ES" sz="1200" dirty="0" smtClean="0"/>
              <a:t>“Me gustaría tener en Valladolid el cañón de balas, es bonito” (Amine </a:t>
            </a:r>
            <a:r>
              <a:rPr lang="es-ES" sz="1200" dirty="0" err="1" smtClean="0"/>
              <a:t>Harchi</a:t>
            </a:r>
            <a:r>
              <a:rPr lang="es-ES" sz="1200" dirty="0" smtClean="0"/>
              <a:t>).</a:t>
            </a:r>
          </a:p>
          <a:p>
            <a:r>
              <a:rPr lang="es-ES" sz="1200" dirty="0" smtClean="0"/>
              <a:t>“Me gustaron las preguntas y tener que adivinar las respuestas” (Amine </a:t>
            </a:r>
            <a:r>
              <a:rPr lang="es-ES" sz="1200" dirty="0" err="1" smtClean="0"/>
              <a:t>Harchi</a:t>
            </a:r>
            <a:r>
              <a:rPr lang="es-ES" sz="1200" dirty="0" smtClean="0"/>
              <a:t>).</a:t>
            </a:r>
            <a:endParaRPr lang="es-ES" sz="1200" dirty="0"/>
          </a:p>
        </p:txBody>
      </p:sp>
      <p:sp>
        <p:nvSpPr>
          <p:cNvPr id="32" name="31 CuadroTexto"/>
          <p:cNvSpPr txBox="1"/>
          <p:nvPr/>
        </p:nvSpPr>
        <p:spPr>
          <a:xfrm rot="385975">
            <a:off x="548680" y="9129464"/>
            <a:ext cx="4752528"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lvl="0"/>
            <a:r>
              <a:rPr lang="es-ES" sz="1200" dirty="0" smtClean="0"/>
              <a:t>“Me gustó la idea del pasaporte y de las fotos en la puerta del Instituto. Los ensayos fueron geniales y aunque utilizamos algunos recreos, no me importó” (Sandra Domínguez).</a:t>
            </a:r>
            <a:endParaRPr lang="es-ES" sz="1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3" name="Picture 9" descr="E:\Francés Julita\IMG_0987.JPG"/>
          <p:cNvPicPr>
            <a:picLocks noChangeAspect="1" noChangeArrowheads="1"/>
          </p:cNvPicPr>
          <p:nvPr/>
        </p:nvPicPr>
        <p:blipFill>
          <a:blip r:embed="rId3" cstate="print"/>
          <a:srcRect/>
          <a:stretch>
            <a:fillRect/>
          </a:stretch>
        </p:blipFill>
        <p:spPr bwMode="auto">
          <a:xfrm>
            <a:off x="116632" y="6465168"/>
            <a:ext cx="6741368" cy="2808312"/>
          </a:xfrm>
          <a:prstGeom prst="rect">
            <a:avLst/>
          </a:prstGeom>
          <a:noFill/>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16</a:t>
            </a:fld>
            <a:endParaRPr lang="es-ES"/>
          </a:p>
        </p:txBody>
      </p:sp>
      <p:sp>
        <p:nvSpPr>
          <p:cNvPr id="15" name="14 CuadroTexto"/>
          <p:cNvSpPr txBox="1"/>
          <p:nvPr/>
        </p:nvSpPr>
        <p:spPr>
          <a:xfrm>
            <a:off x="620688" y="56456"/>
            <a:ext cx="5904656" cy="830997"/>
          </a:xfrm>
          <a:prstGeom prst="rect">
            <a:avLst/>
          </a:prstGeom>
          <a:noFill/>
        </p:spPr>
        <p:txBody>
          <a:bodyPr wrap="square" rtlCol="0">
            <a:spAutoFit/>
          </a:bodyPr>
          <a:lstStyle/>
          <a:p>
            <a:r>
              <a:rPr lang="es-ES" sz="2400" dirty="0" smtClean="0">
                <a:solidFill>
                  <a:srgbClr val="00B050"/>
                </a:solidFill>
                <a:latin typeface="Forte" pitchFamily="66" charset="0"/>
              </a:rPr>
              <a:t>Paisajes de la emoción. Los que vienen y los que van (1ºB)</a:t>
            </a:r>
            <a:endParaRPr lang="es-ES" sz="2400" dirty="0">
              <a:solidFill>
                <a:srgbClr val="00B050"/>
              </a:solidFill>
              <a:latin typeface="Forte" pitchFamily="66" charset="0"/>
            </a:endParaRPr>
          </a:p>
        </p:txBody>
      </p:sp>
      <p:pic>
        <p:nvPicPr>
          <p:cNvPr id="6147" name="Picture 3" descr="E:\Francés Julita\DSC_0660.JPG"/>
          <p:cNvPicPr>
            <a:picLocks noChangeAspect="1" noChangeArrowheads="1"/>
          </p:cNvPicPr>
          <p:nvPr/>
        </p:nvPicPr>
        <p:blipFill>
          <a:blip r:embed="rId4" cstate="print"/>
          <a:srcRect/>
          <a:stretch>
            <a:fillRect/>
          </a:stretch>
        </p:blipFill>
        <p:spPr bwMode="auto">
          <a:xfrm>
            <a:off x="188640" y="992560"/>
            <a:ext cx="3240360" cy="2160240"/>
          </a:xfrm>
          <a:prstGeom prst="rect">
            <a:avLst/>
          </a:prstGeom>
          <a:noFill/>
        </p:spPr>
      </p:pic>
      <p:pic>
        <p:nvPicPr>
          <p:cNvPr id="6148" name="Picture 4" descr="E:\Francés Julita\DSC_0716.JPG"/>
          <p:cNvPicPr>
            <a:picLocks noChangeAspect="1" noChangeArrowheads="1"/>
          </p:cNvPicPr>
          <p:nvPr/>
        </p:nvPicPr>
        <p:blipFill>
          <a:blip r:embed="rId5" cstate="print"/>
          <a:srcRect/>
          <a:stretch>
            <a:fillRect/>
          </a:stretch>
        </p:blipFill>
        <p:spPr bwMode="auto">
          <a:xfrm>
            <a:off x="2852936" y="1856656"/>
            <a:ext cx="3456384" cy="2304256"/>
          </a:xfrm>
          <a:prstGeom prst="rect">
            <a:avLst/>
          </a:prstGeom>
          <a:noFill/>
        </p:spPr>
      </p:pic>
      <p:pic>
        <p:nvPicPr>
          <p:cNvPr id="6149" name="Picture 5" descr="E:\Francés Julita\DSC_0731.JPG"/>
          <p:cNvPicPr>
            <a:picLocks noChangeAspect="1" noChangeArrowheads="1"/>
          </p:cNvPicPr>
          <p:nvPr/>
        </p:nvPicPr>
        <p:blipFill>
          <a:blip r:embed="rId6" cstate="print"/>
          <a:srcRect/>
          <a:stretch>
            <a:fillRect/>
          </a:stretch>
        </p:blipFill>
        <p:spPr bwMode="auto">
          <a:xfrm>
            <a:off x="0" y="3080792"/>
            <a:ext cx="3420380" cy="2280253"/>
          </a:xfrm>
          <a:prstGeom prst="rect">
            <a:avLst/>
          </a:prstGeom>
          <a:noFill/>
        </p:spPr>
      </p:pic>
      <p:pic>
        <p:nvPicPr>
          <p:cNvPr id="6150" name="Picture 6" descr="E:\Francés Julita\DSC_0591.JPG"/>
          <p:cNvPicPr>
            <a:picLocks noChangeAspect="1" noChangeArrowheads="1"/>
          </p:cNvPicPr>
          <p:nvPr/>
        </p:nvPicPr>
        <p:blipFill>
          <a:blip r:embed="rId7" cstate="print"/>
          <a:srcRect/>
          <a:stretch>
            <a:fillRect/>
          </a:stretch>
        </p:blipFill>
        <p:spPr bwMode="auto">
          <a:xfrm>
            <a:off x="3329608" y="4088904"/>
            <a:ext cx="3528392" cy="2352262"/>
          </a:xfrm>
          <a:prstGeom prst="rect">
            <a:avLst/>
          </a:prstGeom>
          <a:noFill/>
        </p:spPr>
      </p:pic>
      <p:pic>
        <p:nvPicPr>
          <p:cNvPr id="6151" name="Picture 7" descr="E:\Francés Julita\DSC_0694.JPG"/>
          <p:cNvPicPr>
            <a:picLocks noChangeAspect="1" noChangeArrowheads="1"/>
          </p:cNvPicPr>
          <p:nvPr/>
        </p:nvPicPr>
        <p:blipFill>
          <a:blip r:embed="rId8" cstate="print"/>
          <a:srcRect l="10500" t="18900" r="7601" b="14951"/>
          <a:stretch>
            <a:fillRect/>
          </a:stretch>
        </p:blipFill>
        <p:spPr bwMode="auto">
          <a:xfrm>
            <a:off x="260648" y="5169024"/>
            <a:ext cx="2808312" cy="1512168"/>
          </a:xfrm>
          <a:prstGeom prst="rect">
            <a:avLst/>
          </a:prstGeom>
          <a:noFill/>
        </p:spPr>
      </p:pic>
      <p:sp>
        <p:nvSpPr>
          <p:cNvPr id="25" name="24 CuadroTexto"/>
          <p:cNvSpPr txBox="1"/>
          <p:nvPr/>
        </p:nvSpPr>
        <p:spPr>
          <a:xfrm>
            <a:off x="2492896" y="704528"/>
            <a:ext cx="4176464"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t>“Me pareció interesante el pasaporte y el mapa del mundo para señalar los países francófonos. Aprendí que esa isla existía y aprendimos el clima y con las preguntas aprendimos muchas cosas” (Andrea Verdejo).</a:t>
            </a:r>
            <a:endParaRPr lang="es-ES" sz="1200" dirty="0"/>
          </a:p>
        </p:txBody>
      </p:sp>
      <p:sp>
        <p:nvSpPr>
          <p:cNvPr id="33" name="32 CuadroTexto"/>
          <p:cNvSpPr txBox="1"/>
          <p:nvPr/>
        </p:nvSpPr>
        <p:spPr>
          <a:xfrm>
            <a:off x="2681536" y="1856656"/>
            <a:ext cx="3555776" cy="646331"/>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bg1"/>
                </a:solidFill>
              </a:rPr>
              <a:t>“Fue genial cuando cogimos los instrumentos de música e hicimos como si fuéramos guadalupeños” (Amine </a:t>
            </a:r>
            <a:r>
              <a:rPr lang="es-ES" sz="1200" dirty="0" err="1" smtClean="0">
                <a:solidFill>
                  <a:schemeClr val="bg1"/>
                </a:solidFill>
              </a:rPr>
              <a:t>Harchi</a:t>
            </a:r>
            <a:r>
              <a:rPr lang="es-ES" sz="1200" dirty="0" smtClean="0">
                <a:solidFill>
                  <a:schemeClr val="bg1"/>
                </a:solidFill>
              </a:rPr>
              <a:t>).</a:t>
            </a:r>
            <a:endParaRPr lang="es-ES" sz="1200" dirty="0">
              <a:solidFill>
                <a:schemeClr val="bg1"/>
              </a:solidFill>
            </a:endParaRPr>
          </a:p>
        </p:txBody>
      </p:sp>
      <p:sp>
        <p:nvSpPr>
          <p:cNvPr id="34" name="33 CuadroTexto"/>
          <p:cNvSpPr txBox="1"/>
          <p:nvPr/>
        </p:nvSpPr>
        <p:spPr>
          <a:xfrm rot="20463529">
            <a:off x="2276872" y="3080792"/>
            <a:ext cx="3168352" cy="461665"/>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bg1"/>
                </a:solidFill>
              </a:rPr>
              <a:t>“El </a:t>
            </a:r>
            <a:r>
              <a:rPr lang="es-ES" sz="1200" dirty="0" err="1" smtClean="0">
                <a:solidFill>
                  <a:schemeClr val="bg1"/>
                </a:solidFill>
              </a:rPr>
              <a:t>zouk</a:t>
            </a:r>
            <a:r>
              <a:rPr lang="es-ES" sz="1200" dirty="0" smtClean="0">
                <a:solidFill>
                  <a:schemeClr val="bg1"/>
                </a:solidFill>
              </a:rPr>
              <a:t> es una música </a:t>
            </a:r>
            <a:r>
              <a:rPr lang="es-ES" sz="1200" dirty="0" err="1" smtClean="0">
                <a:solidFill>
                  <a:schemeClr val="bg1"/>
                </a:solidFill>
              </a:rPr>
              <a:t>superalegre</a:t>
            </a:r>
            <a:r>
              <a:rPr lang="es-ES" sz="1200" dirty="0" smtClean="0">
                <a:solidFill>
                  <a:schemeClr val="bg1"/>
                </a:solidFill>
              </a:rPr>
              <a:t>, me encanta el ritmo” (</a:t>
            </a:r>
            <a:r>
              <a:rPr lang="es-ES" sz="1200" dirty="0" err="1" smtClean="0">
                <a:solidFill>
                  <a:schemeClr val="bg1"/>
                </a:solidFill>
              </a:rPr>
              <a:t>Lisbeth</a:t>
            </a:r>
            <a:r>
              <a:rPr lang="es-ES" sz="1200" dirty="0" smtClean="0">
                <a:solidFill>
                  <a:schemeClr val="bg1"/>
                </a:solidFill>
              </a:rPr>
              <a:t> A. </a:t>
            </a:r>
            <a:r>
              <a:rPr lang="es-ES" sz="1200" dirty="0" err="1" smtClean="0">
                <a:solidFill>
                  <a:schemeClr val="bg1"/>
                </a:solidFill>
              </a:rPr>
              <a:t>Penn</a:t>
            </a:r>
            <a:r>
              <a:rPr lang="es-ES" sz="1200" dirty="0" smtClean="0">
                <a:solidFill>
                  <a:schemeClr val="bg1"/>
                </a:solidFill>
              </a:rPr>
              <a:t>)</a:t>
            </a:r>
            <a:endParaRPr lang="es-ES" sz="1200" dirty="0">
              <a:solidFill>
                <a:schemeClr val="bg1"/>
              </a:solidFill>
            </a:endParaRPr>
          </a:p>
        </p:txBody>
      </p:sp>
      <p:sp>
        <p:nvSpPr>
          <p:cNvPr id="35" name="34 CuadroTexto"/>
          <p:cNvSpPr txBox="1"/>
          <p:nvPr/>
        </p:nvSpPr>
        <p:spPr>
          <a:xfrm rot="811301">
            <a:off x="3445364" y="4111714"/>
            <a:ext cx="2713617" cy="461665"/>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bg1"/>
                </a:solidFill>
              </a:rPr>
              <a:t>“Todas las frutas tienen que estar riquísimas” (Lorena García).</a:t>
            </a:r>
            <a:endParaRPr lang="es-ES" sz="1200" dirty="0">
              <a:solidFill>
                <a:schemeClr val="bg1"/>
              </a:solidFill>
            </a:endParaRPr>
          </a:p>
        </p:txBody>
      </p:sp>
      <p:sp>
        <p:nvSpPr>
          <p:cNvPr id="36" name="35 CuadroTexto"/>
          <p:cNvSpPr txBox="1"/>
          <p:nvPr/>
        </p:nvSpPr>
        <p:spPr>
          <a:xfrm rot="990575">
            <a:off x="143156" y="2149501"/>
            <a:ext cx="3168352" cy="646331"/>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accent2">
                    <a:lumMod val="20000"/>
                    <a:lumOff val="80000"/>
                  </a:schemeClr>
                </a:solidFill>
              </a:rPr>
              <a:t>“La profesora nos hizo una broma con el plátano, ¡sabía fatal y pensábamos que estaba rico!” (Sandra Domínguez)</a:t>
            </a:r>
            <a:endParaRPr lang="es-ES" sz="1200" dirty="0">
              <a:solidFill>
                <a:schemeClr val="accent2">
                  <a:lumMod val="20000"/>
                  <a:lumOff val="80000"/>
                </a:schemeClr>
              </a:solidFill>
            </a:endParaRPr>
          </a:p>
        </p:txBody>
      </p:sp>
      <p:sp>
        <p:nvSpPr>
          <p:cNvPr id="37" name="36 CuadroTexto"/>
          <p:cNvSpPr txBox="1"/>
          <p:nvPr/>
        </p:nvSpPr>
        <p:spPr>
          <a:xfrm>
            <a:off x="116632" y="4088904"/>
            <a:ext cx="2713617" cy="1200329"/>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accent2">
                    <a:lumMod val="20000"/>
                    <a:lumOff val="80000"/>
                  </a:schemeClr>
                </a:solidFill>
              </a:rPr>
              <a:t>“Me encantó cuando Amine, Pedro y </a:t>
            </a:r>
            <a:r>
              <a:rPr lang="es-ES" sz="1200" dirty="0" err="1" smtClean="0">
                <a:solidFill>
                  <a:schemeClr val="accent2">
                    <a:lumMod val="20000"/>
                    <a:lumOff val="80000"/>
                  </a:schemeClr>
                </a:solidFill>
              </a:rPr>
              <a:t>Salah</a:t>
            </a:r>
            <a:r>
              <a:rPr lang="es-ES" sz="1200" dirty="0" smtClean="0">
                <a:solidFill>
                  <a:schemeClr val="accent2">
                    <a:lumMod val="20000"/>
                    <a:lumOff val="80000"/>
                  </a:schemeClr>
                </a:solidFill>
              </a:rPr>
              <a:t> querían abrir y comerse el plátano macho. Yo lo veía venir. Yo me reía porque sabía que no se comía así, que sabía fatal, </a:t>
            </a:r>
            <a:r>
              <a:rPr lang="es-ES" sz="1200" dirty="0" err="1" smtClean="0">
                <a:solidFill>
                  <a:schemeClr val="accent2">
                    <a:lumMod val="20000"/>
                    <a:lumOff val="80000"/>
                  </a:schemeClr>
                </a:solidFill>
              </a:rPr>
              <a:t>ja,ja</a:t>
            </a:r>
            <a:r>
              <a:rPr lang="es-ES" sz="1200" dirty="0" smtClean="0">
                <a:solidFill>
                  <a:schemeClr val="accent2">
                    <a:lumMod val="20000"/>
                    <a:lumOff val="80000"/>
                  </a:schemeClr>
                </a:solidFill>
              </a:rPr>
              <a:t>” (</a:t>
            </a:r>
            <a:r>
              <a:rPr lang="es-ES" sz="1200" dirty="0" err="1" smtClean="0">
                <a:solidFill>
                  <a:schemeClr val="accent2">
                    <a:lumMod val="20000"/>
                    <a:lumOff val="80000"/>
                  </a:schemeClr>
                </a:solidFill>
              </a:rPr>
              <a:t>Lisbeth</a:t>
            </a:r>
            <a:r>
              <a:rPr lang="es-ES" sz="1200" dirty="0" smtClean="0">
                <a:solidFill>
                  <a:schemeClr val="accent2">
                    <a:lumMod val="20000"/>
                    <a:lumOff val="80000"/>
                  </a:schemeClr>
                </a:solidFill>
              </a:rPr>
              <a:t> A. </a:t>
            </a:r>
            <a:r>
              <a:rPr lang="es-ES" sz="1200" dirty="0" err="1" smtClean="0">
                <a:solidFill>
                  <a:schemeClr val="accent2">
                    <a:lumMod val="20000"/>
                    <a:lumOff val="80000"/>
                  </a:schemeClr>
                </a:solidFill>
              </a:rPr>
              <a:t>Penn</a:t>
            </a:r>
            <a:r>
              <a:rPr lang="es-ES" sz="1200" dirty="0" smtClean="0">
                <a:solidFill>
                  <a:schemeClr val="accent2">
                    <a:lumMod val="20000"/>
                    <a:lumOff val="80000"/>
                  </a:schemeClr>
                </a:solidFill>
              </a:rPr>
              <a:t>).</a:t>
            </a:r>
            <a:endParaRPr lang="es-ES" sz="1200" dirty="0">
              <a:solidFill>
                <a:schemeClr val="accent2">
                  <a:lumMod val="20000"/>
                  <a:lumOff val="80000"/>
                </a:schemeClr>
              </a:solidFill>
            </a:endParaRPr>
          </a:p>
        </p:txBody>
      </p:sp>
      <p:sp>
        <p:nvSpPr>
          <p:cNvPr id="38" name="37 CuadroTexto"/>
          <p:cNvSpPr txBox="1"/>
          <p:nvPr/>
        </p:nvSpPr>
        <p:spPr>
          <a:xfrm rot="811301">
            <a:off x="2818880" y="4469194"/>
            <a:ext cx="2713617" cy="646331"/>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accent2">
                    <a:lumMod val="20000"/>
                    <a:lumOff val="80000"/>
                  </a:schemeClr>
                </a:solidFill>
              </a:rPr>
              <a:t>“¡Las caras de los chicos al comerlo fueron muy divertidas porque sabía fatal” (Andrea Verdejo).</a:t>
            </a:r>
            <a:endParaRPr lang="es-ES" sz="1200" dirty="0">
              <a:solidFill>
                <a:schemeClr val="accent2">
                  <a:lumMod val="20000"/>
                  <a:lumOff val="80000"/>
                </a:schemeClr>
              </a:solidFill>
            </a:endParaRPr>
          </a:p>
        </p:txBody>
      </p:sp>
      <p:sp>
        <p:nvSpPr>
          <p:cNvPr id="39" name="38 CuadroTexto"/>
          <p:cNvSpPr txBox="1"/>
          <p:nvPr/>
        </p:nvSpPr>
        <p:spPr>
          <a:xfrm>
            <a:off x="1124744" y="9201472"/>
            <a:ext cx="3456384" cy="46166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lvl="0"/>
            <a:r>
              <a:rPr lang="es-ES" sz="1200" dirty="0" smtClean="0">
                <a:solidFill>
                  <a:schemeClr val="tx1"/>
                </a:solidFill>
              </a:rPr>
              <a:t>“El plátano macho sabía espantoso, supe que primero había que cocinarlo” (Amine </a:t>
            </a:r>
            <a:r>
              <a:rPr lang="es-ES" sz="1200" dirty="0" err="1" smtClean="0">
                <a:solidFill>
                  <a:schemeClr val="tx1"/>
                </a:solidFill>
              </a:rPr>
              <a:t>Harchi</a:t>
            </a:r>
            <a:r>
              <a:rPr lang="es-ES" sz="1200" dirty="0" smtClean="0">
                <a:solidFill>
                  <a:schemeClr val="tx1"/>
                </a:solidFill>
              </a:rPr>
              <a:t>).</a:t>
            </a:r>
            <a:endParaRPr lang="es-ES" sz="1200" dirty="0">
              <a:solidFill>
                <a:schemeClr val="tx1"/>
              </a:solidFill>
            </a:endParaRPr>
          </a:p>
        </p:txBody>
      </p:sp>
      <p:sp>
        <p:nvSpPr>
          <p:cNvPr id="40" name="39 CuadroTexto"/>
          <p:cNvSpPr txBox="1"/>
          <p:nvPr/>
        </p:nvSpPr>
        <p:spPr>
          <a:xfrm>
            <a:off x="2204864" y="6033120"/>
            <a:ext cx="2713617" cy="830997"/>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rgbClr val="FFC000"/>
                </a:solidFill>
              </a:rPr>
              <a:t>“Me encantó cuando la profesora nos trajo cosas que se compran en Guadalupe para hacernos fotos con ellas” (Amine </a:t>
            </a:r>
            <a:r>
              <a:rPr lang="es-ES" sz="1200" dirty="0" err="1" smtClean="0">
                <a:solidFill>
                  <a:srgbClr val="FFC000"/>
                </a:solidFill>
              </a:rPr>
              <a:t>Harchi</a:t>
            </a:r>
            <a:r>
              <a:rPr lang="es-ES" sz="1200" dirty="0" smtClean="0">
                <a:solidFill>
                  <a:srgbClr val="FFC000"/>
                </a:solidFill>
              </a:rPr>
              <a:t>).</a:t>
            </a:r>
            <a:endParaRPr lang="es-ES" sz="1200" dirty="0">
              <a:solidFill>
                <a:srgbClr val="FFC000"/>
              </a:solidFill>
            </a:endParaRPr>
          </a:p>
        </p:txBody>
      </p:sp>
      <p:sp>
        <p:nvSpPr>
          <p:cNvPr id="42" name="41 CuadroTexto"/>
          <p:cNvSpPr txBox="1"/>
          <p:nvPr/>
        </p:nvSpPr>
        <p:spPr>
          <a:xfrm rot="20849770">
            <a:off x="318423" y="7037101"/>
            <a:ext cx="2713617" cy="830997"/>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rgbClr val="FFFF00"/>
                </a:solidFill>
              </a:rPr>
              <a:t>“Me gustó mucho ver por primera vez granos de cacao y descubrir que la azucarera huele fatal” (Lorena García)</a:t>
            </a:r>
            <a:endParaRPr lang="es-ES" sz="1200" dirty="0">
              <a:solidFill>
                <a:srgbClr val="FFFF00"/>
              </a:solidFill>
            </a:endParaRPr>
          </a:p>
        </p:txBody>
      </p:sp>
      <p:sp>
        <p:nvSpPr>
          <p:cNvPr id="43" name="42 CuadroTexto"/>
          <p:cNvSpPr txBox="1"/>
          <p:nvPr/>
        </p:nvSpPr>
        <p:spPr>
          <a:xfrm>
            <a:off x="4971561" y="5385048"/>
            <a:ext cx="1886439" cy="830997"/>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bg1"/>
                </a:solidFill>
              </a:rPr>
              <a:t>“La foto con el mapache fue muy especial, Saúl estaba enamorado de él” (Andrea Verdejo)</a:t>
            </a:r>
            <a:endParaRPr lang="es-ES" sz="1200" dirty="0">
              <a:solidFill>
                <a:schemeClr val="bg1"/>
              </a:solidFill>
            </a:endParaRPr>
          </a:p>
        </p:txBody>
      </p:sp>
      <p:sp>
        <p:nvSpPr>
          <p:cNvPr id="44" name="43 CuadroTexto"/>
          <p:cNvSpPr txBox="1"/>
          <p:nvPr/>
        </p:nvSpPr>
        <p:spPr>
          <a:xfrm rot="20268766">
            <a:off x="194399" y="5450735"/>
            <a:ext cx="2713617" cy="1015663"/>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chemeClr val="bg1"/>
                </a:solidFill>
              </a:rPr>
              <a:t>“En el mural se muestran unas calabazas preciosas” (Lorena García). “Las calabazas me parecían unos cuencos muy extraños” (Sandra Domínguez).</a:t>
            </a:r>
            <a:endParaRPr lang="es-ES" sz="1200" dirty="0">
              <a:solidFill>
                <a:schemeClr val="bg1"/>
              </a:solidFill>
            </a:endParaRPr>
          </a:p>
        </p:txBody>
      </p:sp>
      <p:sp>
        <p:nvSpPr>
          <p:cNvPr id="45" name="44 CuadroTexto"/>
          <p:cNvSpPr txBox="1"/>
          <p:nvPr/>
        </p:nvSpPr>
        <p:spPr>
          <a:xfrm rot="20849770">
            <a:off x="3938815" y="7034910"/>
            <a:ext cx="2713617" cy="1015663"/>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rgbClr val="FFFF00"/>
                </a:solidFill>
              </a:rPr>
              <a:t>“Me encantan sus trajes típicos (lo de las puntas del pañuelo de la cabeza es muy divertido) y sus comidas (las especias, </a:t>
            </a:r>
            <a:r>
              <a:rPr lang="es-ES" sz="1200" dirty="0" err="1" smtClean="0">
                <a:solidFill>
                  <a:srgbClr val="FFFF00"/>
                </a:solidFill>
              </a:rPr>
              <a:t>etc</a:t>
            </a:r>
            <a:r>
              <a:rPr lang="es-ES" sz="1200" dirty="0" smtClean="0">
                <a:solidFill>
                  <a:srgbClr val="FFFF00"/>
                </a:solidFill>
              </a:rPr>
              <a:t>)” (Lorena García)</a:t>
            </a:r>
            <a:endParaRPr lang="es-ES" sz="1200" dirty="0">
              <a:solidFill>
                <a:srgbClr val="FFFF00"/>
              </a:solidFill>
            </a:endParaRPr>
          </a:p>
        </p:txBody>
      </p:sp>
      <p:sp>
        <p:nvSpPr>
          <p:cNvPr id="46" name="45 CuadroTexto"/>
          <p:cNvSpPr txBox="1"/>
          <p:nvPr/>
        </p:nvSpPr>
        <p:spPr>
          <a:xfrm>
            <a:off x="2132856" y="8265368"/>
            <a:ext cx="1886439" cy="830997"/>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es-ES" sz="1200" dirty="0" smtClean="0">
                <a:solidFill>
                  <a:srgbClr val="FFFF00"/>
                </a:solidFill>
              </a:rPr>
              <a:t>“Sentí curiosidad por los collares hechos con semillas” (Sandra Domínguez)</a:t>
            </a:r>
            <a:endParaRPr lang="es-ES" sz="12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 descr="E:\Francés Julita\9.JPG"/>
          <p:cNvPicPr>
            <a:picLocks noChangeAspect="1" noChangeArrowheads="1"/>
          </p:cNvPicPr>
          <p:nvPr/>
        </p:nvPicPr>
        <p:blipFill>
          <a:blip r:embed="rId3" cstate="print"/>
          <a:srcRect/>
          <a:stretch>
            <a:fillRect/>
          </a:stretch>
        </p:blipFill>
        <p:spPr bwMode="auto">
          <a:xfrm>
            <a:off x="116632" y="848544"/>
            <a:ext cx="6600040" cy="4950030"/>
          </a:xfrm>
          <a:prstGeom prst="rect">
            <a:avLst/>
          </a:prstGeom>
          <a:noFill/>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17</a:t>
            </a:fld>
            <a:endParaRPr lang="es-ES"/>
          </a:p>
        </p:txBody>
      </p:sp>
      <p:sp>
        <p:nvSpPr>
          <p:cNvPr id="26" name="25 CuadroTexto"/>
          <p:cNvSpPr txBox="1"/>
          <p:nvPr/>
        </p:nvSpPr>
        <p:spPr>
          <a:xfrm>
            <a:off x="692696" y="200472"/>
            <a:ext cx="5904656" cy="461665"/>
          </a:xfrm>
          <a:prstGeom prst="rect">
            <a:avLst/>
          </a:prstGeom>
          <a:noFill/>
        </p:spPr>
        <p:txBody>
          <a:bodyPr wrap="square" rtlCol="0">
            <a:spAutoFit/>
          </a:bodyPr>
          <a:lstStyle/>
          <a:p>
            <a:r>
              <a:rPr lang="es-ES" sz="2400" dirty="0" smtClean="0">
                <a:solidFill>
                  <a:srgbClr val="00B050"/>
                </a:solidFill>
                <a:latin typeface="Forte" pitchFamily="66" charset="0"/>
              </a:rPr>
              <a:t>Del otro lado del espejo: la simetría (4ºA)</a:t>
            </a:r>
            <a:endParaRPr lang="es-ES" sz="2400" dirty="0">
              <a:solidFill>
                <a:srgbClr val="00B050"/>
              </a:solidFill>
              <a:latin typeface="Forte" pitchFamily="66" charset="0"/>
            </a:endParaRPr>
          </a:p>
        </p:txBody>
      </p:sp>
      <p:sp>
        <p:nvSpPr>
          <p:cNvPr id="27" name="26 CuadroTexto"/>
          <p:cNvSpPr txBox="1"/>
          <p:nvPr/>
        </p:nvSpPr>
        <p:spPr>
          <a:xfrm>
            <a:off x="188640" y="776537"/>
            <a:ext cx="6192688" cy="4680520"/>
          </a:xfrm>
          <a:prstGeom prst="rect">
            <a:avLst/>
          </a:prstGeom>
          <a:noFill/>
        </p:spPr>
        <p:txBody>
          <a:bodyPr wrap="square" rtlCol="0">
            <a:spAutoFit/>
          </a:bodyPr>
          <a:lstStyle/>
          <a:p>
            <a:pPr algn="just"/>
            <a:r>
              <a:rPr lang="es-ES" sz="1200" dirty="0" smtClean="0">
                <a:solidFill>
                  <a:schemeClr val="accent3">
                    <a:lumMod val="40000"/>
                    <a:lumOff val="60000"/>
                  </a:schemeClr>
                </a:solidFill>
                <a:latin typeface="Berlin Sans FB Demi" pitchFamily="34" charset="0"/>
              </a:rPr>
              <a:t>	</a:t>
            </a:r>
            <a:r>
              <a:rPr lang="es-ES" sz="1200" dirty="0" smtClean="0">
                <a:solidFill>
                  <a:schemeClr val="accent3">
                    <a:lumMod val="40000"/>
                    <a:lumOff val="60000"/>
                  </a:schemeClr>
                </a:solidFill>
              </a:rPr>
              <a:t> </a:t>
            </a:r>
            <a:r>
              <a:rPr lang="es-ES" sz="1200" dirty="0" smtClean="0">
                <a:solidFill>
                  <a:schemeClr val="accent3">
                    <a:lumMod val="40000"/>
                    <a:lumOff val="60000"/>
                  </a:schemeClr>
                </a:solidFill>
                <a:latin typeface="Berlin Sans FB Demi" pitchFamily="34" charset="0"/>
              </a:rPr>
              <a:t>Ya casi ha transcurrido el curso y, recordando todo lo que hemos hecho, queremos decir que ha sido un año diferente a los demás.</a:t>
            </a:r>
          </a:p>
          <a:p>
            <a:pPr algn="just"/>
            <a:r>
              <a:rPr lang="es-ES" sz="1200" dirty="0" smtClean="0">
                <a:solidFill>
                  <a:schemeClr val="accent3">
                    <a:lumMod val="40000"/>
                    <a:lumOff val="60000"/>
                  </a:schemeClr>
                </a:solidFill>
                <a:latin typeface="Berlin Sans FB Demi" pitchFamily="34" charset="0"/>
              </a:rPr>
              <a:t> </a:t>
            </a:r>
          </a:p>
          <a:p>
            <a:pPr algn="just"/>
            <a:r>
              <a:rPr lang="es-ES" sz="1200" dirty="0" smtClean="0">
                <a:solidFill>
                  <a:schemeClr val="accent3">
                    <a:lumMod val="40000"/>
                    <a:lumOff val="60000"/>
                  </a:schemeClr>
                </a:solidFill>
                <a:latin typeface="Berlin Sans FB Demi" pitchFamily="34" charset="0"/>
              </a:rPr>
              <a:t>     	Hemos participado en el proyecto de innovación “Exportar el aula: espacio emocional y experiencia estética” y hemos vivido cosas muy especiales.</a:t>
            </a:r>
          </a:p>
          <a:p>
            <a:pPr algn="just"/>
            <a:r>
              <a:rPr lang="es-ES" sz="1200" dirty="0" smtClean="0">
                <a:solidFill>
                  <a:schemeClr val="accent3">
                    <a:lumMod val="40000"/>
                    <a:lumOff val="60000"/>
                  </a:schemeClr>
                </a:solidFill>
                <a:latin typeface="Berlin Sans FB Demi" pitchFamily="34" charset="0"/>
              </a:rPr>
              <a:t> </a:t>
            </a:r>
          </a:p>
          <a:p>
            <a:pPr algn="just"/>
            <a:r>
              <a:rPr lang="es-ES" sz="1200" dirty="0" smtClean="0">
                <a:solidFill>
                  <a:schemeClr val="accent3">
                    <a:lumMod val="40000"/>
                    <a:lumOff val="60000"/>
                  </a:schemeClr>
                </a:solidFill>
                <a:latin typeface="Berlin Sans FB Demi" pitchFamily="34" charset="0"/>
              </a:rPr>
              <a:t>	Hemos trabajado de forma diferente y nos hemos dado cuenta de que trabajando mucho se pueden hacer cosas muy bonitas. También hemos aprendido a ver las cosas desde puntos de vista diferentes y como uno de nosotros dijo y, a todos nos ha gustado ese pensamiento, “las cosas complicadas son en realidad más sencillas de lo que parecen”. Hemos trabajado cosas muy distintas y hemos tenido que utilizar nuestra imaginación para resolver los temas que se nos proponían; no fue fácil pero hemos aprendido a desarrollar la creatividad y ha sido divertido, es otra manera de aprender.</a:t>
            </a:r>
          </a:p>
          <a:p>
            <a:pPr algn="just"/>
            <a:r>
              <a:rPr lang="es-ES" sz="1200" dirty="0" smtClean="0">
                <a:solidFill>
                  <a:schemeClr val="accent3">
                    <a:lumMod val="40000"/>
                    <a:lumOff val="60000"/>
                  </a:schemeClr>
                </a:solidFill>
                <a:latin typeface="Berlin Sans FB Demi" pitchFamily="34" charset="0"/>
              </a:rPr>
              <a:t> </a:t>
            </a:r>
          </a:p>
          <a:p>
            <a:pPr algn="just"/>
            <a:r>
              <a:rPr lang="es-ES" sz="1200" dirty="0" smtClean="0">
                <a:solidFill>
                  <a:schemeClr val="accent3">
                    <a:lumMod val="40000"/>
                    <a:lumOff val="60000"/>
                  </a:schemeClr>
                </a:solidFill>
                <a:latin typeface="Berlin Sans FB Demi" pitchFamily="34" charset="0"/>
              </a:rPr>
              <a:t>	El trabajo ha sido individual y, aunque era personal, nos ha gustado ver el trabajo de los demás y en el trabajo de grupo ha sido divertido e interesante crear algo todos juntos.</a:t>
            </a:r>
          </a:p>
          <a:p>
            <a:pPr algn="just"/>
            <a:r>
              <a:rPr lang="es-ES" sz="1200" dirty="0" smtClean="0">
                <a:solidFill>
                  <a:schemeClr val="accent3">
                    <a:lumMod val="40000"/>
                    <a:lumOff val="60000"/>
                  </a:schemeClr>
                </a:solidFill>
                <a:latin typeface="Berlin Sans FB Demi" pitchFamily="34" charset="0"/>
              </a:rPr>
              <a:t> </a:t>
            </a:r>
          </a:p>
          <a:p>
            <a:pPr algn="just"/>
            <a:r>
              <a:rPr lang="es-ES" sz="1200" dirty="0" smtClean="0">
                <a:solidFill>
                  <a:schemeClr val="accent3">
                    <a:lumMod val="40000"/>
                    <a:lumOff val="60000"/>
                  </a:schemeClr>
                </a:solidFill>
                <a:latin typeface="Berlin Sans FB Demi" pitchFamily="34" charset="0"/>
              </a:rPr>
              <a:t>	También ha sido bonito participar junto a otro Instituto, el IES “Conde Lucanor” de Peñafiel: allí hemos hecho muchas actividades muy especiales, ya que no se tiene la oportunidad a diario de conocer a artistas, intelectuales, etc. Nos ha gustado conocer Peñafiel, las bodegas de </a:t>
            </a:r>
            <a:r>
              <a:rPr lang="es-ES" sz="1200" dirty="0" err="1" smtClean="0">
                <a:solidFill>
                  <a:schemeClr val="accent3">
                    <a:lumMod val="40000"/>
                    <a:lumOff val="60000"/>
                  </a:schemeClr>
                </a:solidFill>
                <a:latin typeface="Berlin Sans FB Demi" pitchFamily="34" charset="0"/>
              </a:rPr>
              <a:t>Carraovejas</a:t>
            </a:r>
            <a:r>
              <a:rPr lang="es-ES" sz="1200" dirty="0" smtClean="0">
                <a:solidFill>
                  <a:schemeClr val="accent3">
                    <a:lumMod val="40000"/>
                    <a:lumOff val="60000"/>
                  </a:schemeClr>
                </a:solidFill>
                <a:latin typeface="Berlin Sans FB Demi" pitchFamily="34" charset="0"/>
              </a:rPr>
              <a:t> y </a:t>
            </a:r>
            <a:r>
              <a:rPr lang="es-ES" sz="1200" dirty="0" err="1" smtClean="0">
                <a:solidFill>
                  <a:schemeClr val="accent3">
                    <a:lumMod val="40000"/>
                    <a:lumOff val="60000"/>
                  </a:schemeClr>
                </a:solidFill>
                <a:latin typeface="Berlin Sans FB Demi" pitchFamily="34" charset="0"/>
              </a:rPr>
              <a:t>Protos</a:t>
            </a:r>
            <a:r>
              <a:rPr lang="es-ES" sz="1200" dirty="0" smtClean="0">
                <a:solidFill>
                  <a:schemeClr val="accent3">
                    <a:lumMod val="40000"/>
                    <a:lumOff val="60000"/>
                  </a:schemeClr>
                </a:solidFill>
                <a:latin typeface="Berlin Sans FB Demi" pitchFamily="34" charset="0"/>
              </a:rPr>
              <a:t> e ir a </a:t>
            </a:r>
            <a:r>
              <a:rPr lang="es-ES" sz="1200" dirty="0" err="1" smtClean="0">
                <a:solidFill>
                  <a:schemeClr val="accent3">
                    <a:lumMod val="40000"/>
                    <a:lumOff val="60000"/>
                  </a:schemeClr>
                </a:solidFill>
                <a:latin typeface="Berlin Sans FB Demi" pitchFamily="34" charset="0"/>
              </a:rPr>
              <a:t>Urueña</a:t>
            </a:r>
            <a:r>
              <a:rPr lang="es-ES" sz="1200" dirty="0" smtClean="0">
                <a:solidFill>
                  <a:schemeClr val="accent3">
                    <a:lumMod val="40000"/>
                    <a:lumOff val="60000"/>
                  </a:schemeClr>
                </a:solidFill>
                <a:latin typeface="Berlin Sans FB Demi" pitchFamily="34" charset="0"/>
              </a:rPr>
              <a:t>: todo fue muy interesante y divertido. También hemos hecho nuevos amigos y nos gustaría que esta experiencia continuara, de esta manera o de otra, pero quisiéramos vivir otra vez momentos como los de este año.</a:t>
            </a:r>
          </a:p>
        </p:txBody>
      </p:sp>
      <p:pic>
        <p:nvPicPr>
          <p:cNvPr id="1026" name="Picture 2" descr="E:\Francés Julita\DSC_0447.JPG"/>
          <p:cNvPicPr>
            <a:picLocks noChangeAspect="1" noChangeArrowheads="1"/>
          </p:cNvPicPr>
          <p:nvPr/>
        </p:nvPicPr>
        <p:blipFill>
          <a:blip r:embed="rId4" cstate="print"/>
          <a:srcRect/>
          <a:stretch>
            <a:fillRect/>
          </a:stretch>
        </p:blipFill>
        <p:spPr bwMode="auto">
          <a:xfrm>
            <a:off x="404664" y="5745088"/>
            <a:ext cx="5544616" cy="3696410"/>
          </a:xfrm>
          <a:prstGeom prst="rect">
            <a:avLst/>
          </a:prstGeom>
          <a:ln w="228600" cap="sq" cmpd="thickThin">
            <a:solidFill>
              <a:srgbClr val="000000"/>
            </a:solidFill>
            <a:prstDash val="solid"/>
            <a:miter lim="800000"/>
          </a:ln>
          <a:effectLst>
            <a:innerShdw blurRad="76200">
              <a:srgbClr val="000000"/>
            </a:innerShdw>
          </a:effectLst>
        </p:spPr>
      </p:pic>
      <p:sp>
        <p:nvSpPr>
          <p:cNvPr id="29" name="28 Cinta hacia abajo"/>
          <p:cNvSpPr/>
          <p:nvPr/>
        </p:nvSpPr>
        <p:spPr>
          <a:xfrm>
            <a:off x="1484784" y="9057456"/>
            <a:ext cx="3240360" cy="648072"/>
          </a:xfrm>
          <a:prstGeom prst="ribbon">
            <a:avLst/>
          </a:prstGeom>
        </p:spPr>
        <p:style>
          <a:lnRef idx="1">
            <a:schemeClr val="accent5"/>
          </a:lnRef>
          <a:fillRef idx="1001">
            <a:schemeClr val="dk1"/>
          </a:fillRef>
          <a:effectRef idx="2">
            <a:schemeClr val="accent5"/>
          </a:effectRef>
          <a:fontRef idx="minor">
            <a:schemeClr val="lt1"/>
          </a:fontRef>
        </p:style>
        <p:txBody>
          <a:bodyPr rtlCol="0" anchor="ctr"/>
          <a:lstStyle/>
          <a:p>
            <a:pPr algn="ctr"/>
            <a:r>
              <a:rPr lang="es-ES" dirty="0" smtClean="0">
                <a:solidFill>
                  <a:srgbClr val="CCCC00"/>
                </a:solidFill>
                <a:latin typeface="Castellar" pitchFamily="18" charset="0"/>
              </a:rPr>
              <a:t>Mona Lisa</a:t>
            </a:r>
            <a:endParaRPr lang="es-ES" dirty="0">
              <a:solidFill>
                <a:srgbClr val="CCCC00"/>
              </a:solidFill>
              <a:latin typeface="Castellar"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E:\Francés Julita\DSC_0461.JPG"/>
          <p:cNvPicPr>
            <a:picLocks noChangeAspect="1" noChangeArrowheads="1"/>
          </p:cNvPicPr>
          <p:nvPr/>
        </p:nvPicPr>
        <p:blipFill>
          <a:blip r:embed="rId3" cstate="print"/>
          <a:srcRect l="33850" t="6155" r="9734"/>
          <a:stretch>
            <a:fillRect/>
          </a:stretch>
        </p:blipFill>
        <p:spPr bwMode="auto">
          <a:xfrm>
            <a:off x="2780928" y="2144688"/>
            <a:ext cx="3960440" cy="4391968"/>
          </a:xfrm>
          <a:prstGeom prst="cube">
            <a:avLst/>
          </a:prstGeom>
          <a:noFill/>
        </p:spPr>
      </p:pic>
      <p:pic>
        <p:nvPicPr>
          <p:cNvPr id="2054" name="Picture 6" descr="E:\Francés Julita\DSC_0478.JPG"/>
          <p:cNvPicPr>
            <a:picLocks noChangeAspect="1" noChangeArrowheads="1"/>
          </p:cNvPicPr>
          <p:nvPr/>
        </p:nvPicPr>
        <p:blipFill>
          <a:blip r:embed="rId4" cstate="print"/>
          <a:srcRect l="14996" t="21541" r="35132"/>
          <a:stretch>
            <a:fillRect/>
          </a:stretch>
        </p:blipFill>
        <p:spPr bwMode="auto">
          <a:xfrm>
            <a:off x="3356992" y="6234112"/>
            <a:ext cx="3501008" cy="3671888"/>
          </a:xfrm>
          <a:prstGeom prst="cube">
            <a:avLst/>
          </a:prstGeom>
          <a:noFill/>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18</a:t>
            </a:fld>
            <a:endParaRPr lang="es-ES"/>
          </a:p>
        </p:txBody>
      </p:sp>
      <p:sp>
        <p:nvSpPr>
          <p:cNvPr id="26" name="25 CuadroTexto"/>
          <p:cNvSpPr txBox="1"/>
          <p:nvPr/>
        </p:nvSpPr>
        <p:spPr>
          <a:xfrm>
            <a:off x="692696" y="200472"/>
            <a:ext cx="5904656" cy="461665"/>
          </a:xfrm>
          <a:prstGeom prst="rect">
            <a:avLst/>
          </a:prstGeom>
          <a:noFill/>
        </p:spPr>
        <p:txBody>
          <a:bodyPr wrap="square" rtlCol="0">
            <a:spAutoFit/>
          </a:bodyPr>
          <a:lstStyle/>
          <a:p>
            <a:r>
              <a:rPr lang="es-ES" sz="2400" dirty="0" smtClean="0">
                <a:solidFill>
                  <a:srgbClr val="00B050"/>
                </a:solidFill>
                <a:latin typeface="Forte" pitchFamily="66" charset="0"/>
              </a:rPr>
              <a:t>Del otro lado del espejo: la simetría (4ºA)</a:t>
            </a:r>
            <a:endParaRPr lang="es-ES" sz="2400" dirty="0">
              <a:solidFill>
                <a:srgbClr val="00B050"/>
              </a:solidFill>
              <a:latin typeface="Forte" pitchFamily="66" charset="0"/>
            </a:endParaRPr>
          </a:p>
        </p:txBody>
      </p:sp>
      <p:sp>
        <p:nvSpPr>
          <p:cNvPr id="28" name="27 CuadroTexto"/>
          <p:cNvSpPr txBox="1"/>
          <p:nvPr/>
        </p:nvSpPr>
        <p:spPr>
          <a:xfrm>
            <a:off x="116632" y="992560"/>
            <a:ext cx="6480720" cy="1200329"/>
          </a:xfrm>
          <a:prstGeom prst="rect">
            <a:avLst/>
          </a:prstGeom>
          <a:noFill/>
        </p:spPr>
        <p:txBody>
          <a:bodyPr wrap="square" rtlCol="0">
            <a:spAutoFit/>
          </a:bodyPr>
          <a:lstStyle/>
          <a:p>
            <a:pPr algn="just"/>
            <a:r>
              <a:rPr lang="es-ES" sz="1200" dirty="0" smtClean="0"/>
              <a:t>	Sentir la atracción que Lisa </a:t>
            </a:r>
            <a:r>
              <a:rPr lang="es-ES" sz="1200" dirty="0" err="1" smtClean="0"/>
              <a:t>Gherardini</a:t>
            </a:r>
            <a:r>
              <a:rPr lang="es-ES" sz="1200" dirty="0" smtClean="0"/>
              <a:t>, Mona Lisa, ha ejercido en infinidad de artistas, recrearla a nuestra manera, opinar y disfrutar con las múltiples recreaciones que de ella se han realizado, han sido algunos de los objetivos que me propuse para llevar a cabo con 4º A Bilingüe. Partiendo de un reducido vocabulario para expresar emociones, conseguimos exteriorizar muchas más. Inolvidable Mona Lisa, eterna sonrisa con todos nosotros (Julita Aguilar).</a:t>
            </a:r>
          </a:p>
        </p:txBody>
      </p:sp>
      <p:pic>
        <p:nvPicPr>
          <p:cNvPr id="2051" name="Picture 3" descr="E:\Francés Julita\DSC_0465.JPG"/>
          <p:cNvPicPr>
            <a:picLocks noChangeAspect="1" noChangeArrowheads="1"/>
          </p:cNvPicPr>
          <p:nvPr/>
        </p:nvPicPr>
        <p:blipFill>
          <a:blip r:embed="rId5" cstate="print"/>
          <a:srcRect t="40004"/>
          <a:stretch>
            <a:fillRect/>
          </a:stretch>
        </p:blipFill>
        <p:spPr bwMode="auto">
          <a:xfrm>
            <a:off x="260648" y="2288704"/>
            <a:ext cx="3120000" cy="2807792"/>
          </a:xfrm>
          <a:prstGeom prst="cube">
            <a:avLst/>
          </a:prstGeom>
          <a:noFill/>
        </p:spPr>
      </p:pic>
      <p:pic>
        <p:nvPicPr>
          <p:cNvPr id="2052" name="Picture 4" descr="E:\Francés Julita\DSC_0474.JPG"/>
          <p:cNvPicPr>
            <a:picLocks noChangeAspect="1" noChangeArrowheads="1"/>
          </p:cNvPicPr>
          <p:nvPr/>
        </p:nvPicPr>
        <p:blipFill>
          <a:blip r:embed="rId6" cstate="print"/>
          <a:srcRect t="29234" r="33069" b="24607"/>
          <a:stretch>
            <a:fillRect/>
          </a:stretch>
        </p:blipFill>
        <p:spPr bwMode="auto">
          <a:xfrm>
            <a:off x="116632" y="4592960"/>
            <a:ext cx="2088232" cy="2160240"/>
          </a:xfrm>
          <a:prstGeom prst="cube">
            <a:avLst/>
          </a:prstGeom>
          <a:noFill/>
        </p:spPr>
      </p:pic>
      <p:pic>
        <p:nvPicPr>
          <p:cNvPr id="2055" name="Picture 7" descr="E:\Francés Julita\IMG-20121212-WA0001.jpg"/>
          <p:cNvPicPr>
            <a:picLocks noChangeAspect="1" noChangeArrowheads="1"/>
          </p:cNvPicPr>
          <p:nvPr/>
        </p:nvPicPr>
        <p:blipFill>
          <a:blip r:embed="rId7" cstate="print"/>
          <a:srcRect/>
          <a:stretch>
            <a:fillRect/>
          </a:stretch>
        </p:blipFill>
        <p:spPr bwMode="auto">
          <a:xfrm rot="19665984">
            <a:off x="53483" y="6088056"/>
            <a:ext cx="5080000" cy="2851150"/>
          </a:xfrm>
          <a:prstGeom prst="foldedCorner">
            <a:avLst>
              <a:gd name="adj" fmla="val 50000"/>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C00000">
                <a:alpha val="64000"/>
              </a:srgbClr>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9" name="8 Conector recto"/>
          <p:cNvCxnSpPr/>
          <p:nvPr/>
        </p:nvCxnSpPr>
        <p:spPr>
          <a:xfrm>
            <a:off x="764704" y="776536"/>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5"/>
          </p:nvPr>
        </p:nvSpPr>
        <p:spPr/>
        <p:txBody>
          <a:bodyPr/>
          <a:lstStyle/>
          <a:p>
            <a:fld id="{53FF9DDD-FA5F-4E02-AC28-2693DAB04EF4}" type="slidenum">
              <a:rPr lang="es-ES" smtClean="0"/>
              <a:pPr/>
              <a:t>1</a:t>
            </a:fld>
            <a:endParaRPr lang="es-ES"/>
          </a:p>
        </p:txBody>
      </p:sp>
      <p:sp>
        <p:nvSpPr>
          <p:cNvPr id="6" name="5 CuadroTexto"/>
          <p:cNvSpPr txBox="1"/>
          <p:nvPr/>
        </p:nvSpPr>
        <p:spPr>
          <a:xfrm>
            <a:off x="764704" y="200472"/>
            <a:ext cx="1656184" cy="461665"/>
          </a:xfrm>
          <a:prstGeom prst="rect">
            <a:avLst/>
          </a:prstGeom>
          <a:noFill/>
        </p:spPr>
        <p:txBody>
          <a:bodyPr wrap="square" rtlCol="0">
            <a:spAutoFit/>
          </a:bodyPr>
          <a:lstStyle/>
          <a:p>
            <a:r>
              <a:rPr lang="es-ES" sz="2400" dirty="0" smtClean="0">
                <a:latin typeface="Forte" pitchFamily="66" charset="0"/>
              </a:rPr>
              <a:t>Al lector </a:t>
            </a:r>
            <a:endParaRPr lang="es-ES" sz="2400" dirty="0">
              <a:latin typeface="Forte" pitchFamily="66" charset="0"/>
            </a:endParaRPr>
          </a:p>
        </p:txBody>
      </p:sp>
      <p:sp>
        <p:nvSpPr>
          <p:cNvPr id="10" name="9 Pergamino vertical"/>
          <p:cNvSpPr/>
          <p:nvPr/>
        </p:nvSpPr>
        <p:spPr>
          <a:xfrm rot="21293200">
            <a:off x="414426" y="1064530"/>
            <a:ext cx="6264696" cy="7704856"/>
          </a:xfrm>
          <a:prstGeom prst="verticalScroll">
            <a:avLst/>
          </a:prstGeom>
          <a:blipFill>
            <a:blip r:embed="rId3" cstate="print"/>
            <a:tile tx="0" ty="0" sx="100000" sy="100000" flip="none" algn="tl"/>
          </a:blipFill>
          <a:ln w="28575"/>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just"/>
            <a:r>
              <a:rPr lang="es-ES" sz="1400" dirty="0" smtClean="0"/>
              <a:t>	</a:t>
            </a:r>
            <a:r>
              <a:rPr lang="es-ES" sz="1400" dirty="0" smtClean="0">
                <a:solidFill>
                  <a:srgbClr val="C00000"/>
                </a:solidFill>
              </a:rPr>
              <a:t>Bienvenidos por segundo curso a la publicación escolar de nuestro centro y gracias por acercaros a las vivencias e inquietudes de sus alumnos y profesores.</a:t>
            </a:r>
          </a:p>
          <a:p>
            <a:pPr algn="just"/>
            <a:endParaRPr lang="es-ES" sz="1400" dirty="0" smtClean="0">
              <a:solidFill>
                <a:srgbClr val="C00000"/>
              </a:solidFill>
            </a:endParaRPr>
          </a:p>
          <a:p>
            <a:pPr algn="just"/>
            <a:r>
              <a:rPr lang="es-ES" sz="1400" dirty="0" smtClean="0">
                <a:solidFill>
                  <a:srgbClr val="C00000"/>
                </a:solidFill>
              </a:rPr>
              <a:t>	Este año hemos intitulado la revista “Universos”. Bastará una ojeada rápida a sus páginas para que el lector comprenda el motivo. Y es que, efectivamente, las distintas colaboraciones desgranan en sus líneas cómo es percibido un determinado mundo, que no tiene por qué ser en esencia geográfico; muy al contrario, las más de las veces el cosmos que se nos describe es vivencial, cuando no introspectivo.</a:t>
            </a:r>
          </a:p>
          <a:p>
            <a:pPr algn="just"/>
            <a:endParaRPr lang="es-ES" sz="1400" dirty="0" smtClean="0">
              <a:solidFill>
                <a:srgbClr val="C00000"/>
              </a:solidFill>
            </a:endParaRPr>
          </a:p>
          <a:p>
            <a:pPr algn="just"/>
            <a:r>
              <a:rPr lang="es-ES" sz="1400" dirty="0" smtClean="0">
                <a:solidFill>
                  <a:srgbClr val="C00000"/>
                </a:solidFill>
              </a:rPr>
              <a:t>	Nuestro centro acoge alumnos de muy diversas tradiciones culturales -es decir, de universos muy diferentes- que aquí se acrisolan, pero todos comparten un tiempo que se expresa en un lenguaje universal: el de la adolescencia. Y así, les hemos querido ofrecer este espacio para que se hagan partícipes unos a otros no sólo de sus diferentes universos sino -y sobre todo- de las sensaciones que se producen al evocarlos y en las que, sin duda, se reconocen.</a:t>
            </a:r>
          </a:p>
          <a:p>
            <a:pPr algn="just"/>
            <a:endParaRPr lang="es-ES" sz="1400" dirty="0" smtClean="0">
              <a:solidFill>
                <a:srgbClr val="C00000"/>
              </a:solidFill>
            </a:endParaRPr>
          </a:p>
          <a:p>
            <a:pPr algn="just"/>
            <a:r>
              <a:rPr lang="es-ES" sz="1400" dirty="0" smtClean="0">
                <a:solidFill>
                  <a:srgbClr val="C00000"/>
                </a:solidFill>
              </a:rPr>
              <a:t>	Desde aquí os animamos a disfrutar de la experiencia.</a:t>
            </a:r>
          </a:p>
          <a:p>
            <a:pPr algn="just"/>
            <a:endParaRPr lang="es-ES" sz="1400" dirty="0" smtClean="0">
              <a:solidFill>
                <a:srgbClr val="C00000"/>
              </a:solidFill>
            </a:endParaRPr>
          </a:p>
          <a:p>
            <a:pPr algn="just"/>
            <a:r>
              <a:rPr lang="es-ES" sz="1400" dirty="0" smtClean="0">
                <a:solidFill>
                  <a:srgbClr val="C00000"/>
                </a:solidFill>
              </a:rPr>
              <a:t>				El editor.</a:t>
            </a:r>
            <a:r>
              <a:rPr lang="es-ES" sz="1400" dirty="0" smtClean="0"/>
              <a:t> </a:t>
            </a:r>
            <a:endParaRPr lang="es-ES" sz="1400" dirty="0"/>
          </a:p>
        </p:txBody>
      </p:sp>
      <p:sp>
        <p:nvSpPr>
          <p:cNvPr id="11" name="10 CuadroTexto"/>
          <p:cNvSpPr txBox="1"/>
          <p:nvPr/>
        </p:nvSpPr>
        <p:spPr>
          <a:xfrm>
            <a:off x="188640" y="9201472"/>
            <a:ext cx="5040560" cy="461665"/>
          </a:xfrm>
          <a:prstGeom prst="rect">
            <a:avLst/>
          </a:prstGeom>
          <a:noFill/>
        </p:spPr>
        <p:txBody>
          <a:bodyPr wrap="square" rtlCol="0">
            <a:spAutoFit/>
          </a:bodyPr>
          <a:lstStyle/>
          <a:p>
            <a:r>
              <a:rPr lang="es-ES" sz="1200" dirty="0" smtClean="0">
                <a:latin typeface="Book Antiqua" pitchFamily="18" charset="0"/>
              </a:rPr>
              <a:t>Diseño de portada: Saúl Arquero, Lorena García, Judith González, Andrea Verdejo y </a:t>
            </a:r>
            <a:r>
              <a:rPr lang="es-ES" sz="1200" dirty="0" err="1" smtClean="0">
                <a:latin typeface="Book Antiqua" pitchFamily="18" charset="0"/>
              </a:rPr>
              <a:t>Erguibia</a:t>
            </a:r>
            <a:r>
              <a:rPr lang="es-ES" sz="1200" dirty="0" smtClean="0">
                <a:latin typeface="Book Antiqua" pitchFamily="18" charset="0"/>
              </a:rPr>
              <a:t> </a:t>
            </a:r>
            <a:r>
              <a:rPr lang="es-ES" sz="1200" dirty="0" err="1" smtClean="0">
                <a:latin typeface="Book Antiqua" pitchFamily="18" charset="0"/>
              </a:rPr>
              <a:t>Ardal-Lahbaar</a:t>
            </a:r>
            <a:r>
              <a:rPr lang="es-ES" sz="1200" dirty="0" smtClean="0">
                <a:latin typeface="Book Antiqua" pitchFamily="18" charset="0"/>
              </a:rPr>
              <a:t>. 1ºB.</a:t>
            </a:r>
            <a:endParaRPr lang="es-ES" sz="1200" dirty="0">
              <a:latin typeface="Book Antiqu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Francés Julita\DSC_0190.JPG"/>
          <p:cNvPicPr>
            <a:picLocks noChangeAspect="1" noChangeArrowheads="1"/>
          </p:cNvPicPr>
          <p:nvPr/>
        </p:nvPicPr>
        <p:blipFill>
          <a:blip r:embed="rId3" cstate="print"/>
          <a:srcRect l="38316" r="21446"/>
          <a:stretch>
            <a:fillRect/>
          </a:stretch>
        </p:blipFill>
        <p:spPr bwMode="auto">
          <a:xfrm rot="16200000">
            <a:off x="684239" y="712985"/>
            <a:ext cx="2824706" cy="4680000"/>
          </a:xfrm>
          <a:prstGeom prst="ellipse">
            <a:avLst/>
          </a:prstGeom>
          <a:ln>
            <a:noFill/>
          </a:ln>
          <a:effectLst>
            <a:softEdge rad="112500"/>
          </a:effectLst>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19</a:t>
            </a:fld>
            <a:endParaRPr lang="es-ES"/>
          </a:p>
        </p:txBody>
      </p:sp>
      <p:sp>
        <p:nvSpPr>
          <p:cNvPr id="28" name="27 CuadroTexto"/>
          <p:cNvSpPr txBox="1"/>
          <p:nvPr/>
        </p:nvSpPr>
        <p:spPr>
          <a:xfrm>
            <a:off x="116632" y="992560"/>
            <a:ext cx="6480720" cy="1200329"/>
          </a:xfrm>
          <a:prstGeom prst="rect">
            <a:avLst/>
          </a:prstGeom>
          <a:noFill/>
        </p:spPr>
        <p:txBody>
          <a:bodyPr wrap="square" rtlCol="0">
            <a:spAutoFit/>
          </a:bodyPr>
          <a:lstStyle/>
          <a:p>
            <a:pPr algn="just"/>
            <a:r>
              <a:rPr lang="es-ES" sz="1200" dirty="0" smtClean="0"/>
              <a:t>	 Segunda planta del IES Leopoldo Cano. Un paseo por el mundo sin cámara en mano. Una sucesión de países de habla francófona que nos abren sus puertas para conocerles un poco mejor. Excelente trabajo de difícil ejecución realizado por los alumnos de 4º A Bilingüe dentro del tema “Los que vienen y los que van”. 47 hábitats que cruzamos a diario y que siguen captando nuestra atención, atrapando miradas, desatando emoción (Julita Aguilar).</a:t>
            </a:r>
          </a:p>
        </p:txBody>
      </p:sp>
      <p:sp>
        <p:nvSpPr>
          <p:cNvPr id="11" name="10 CuadroTexto"/>
          <p:cNvSpPr txBox="1"/>
          <p:nvPr/>
        </p:nvSpPr>
        <p:spPr>
          <a:xfrm>
            <a:off x="620688" y="56456"/>
            <a:ext cx="5904656" cy="830997"/>
          </a:xfrm>
          <a:prstGeom prst="rect">
            <a:avLst/>
          </a:prstGeom>
          <a:noFill/>
        </p:spPr>
        <p:txBody>
          <a:bodyPr wrap="square" rtlCol="0">
            <a:spAutoFit/>
          </a:bodyPr>
          <a:lstStyle/>
          <a:p>
            <a:r>
              <a:rPr lang="es-ES" sz="2400" dirty="0" smtClean="0">
                <a:solidFill>
                  <a:srgbClr val="00B050"/>
                </a:solidFill>
                <a:latin typeface="Forte" pitchFamily="66" charset="0"/>
              </a:rPr>
              <a:t>Paisajes de la emoción. Los que vienen y los que van (4ºA)</a:t>
            </a:r>
            <a:endParaRPr lang="es-ES" sz="2400" dirty="0">
              <a:solidFill>
                <a:srgbClr val="00B050"/>
              </a:solidFill>
              <a:latin typeface="Forte" pitchFamily="66" charset="0"/>
            </a:endParaRPr>
          </a:p>
        </p:txBody>
      </p:sp>
      <p:sp>
        <p:nvSpPr>
          <p:cNvPr id="15" name="14 Onda"/>
          <p:cNvSpPr/>
          <p:nvPr/>
        </p:nvSpPr>
        <p:spPr>
          <a:xfrm rot="20555976">
            <a:off x="2189334" y="2613343"/>
            <a:ext cx="1296144" cy="576064"/>
          </a:xfrm>
          <a:prstGeom prst="wave">
            <a:avLst/>
          </a:prstGeom>
          <a:no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400" dirty="0" smtClean="0">
                <a:solidFill>
                  <a:schemeClr val="tx1"/>
                </a:solidFill>
              </a:rPr>
              <a:t>Trimestre </a:t>
            </a:r>
          </a:p>
          <a:p>
            <a:pPr algn="ctr"/>
            <a:r>
              <a:rPr lang="es-ES" sz="1400" dirty="0" smtClean="0">
                <a:solidFill>
                  <a:schemeClr val="tx1"/>
                </a:solidFill>
              </a:rPr>
              <a:t>II</a:t>
            </a:r>
            <a:endParaRPr lang="es-ES" sz="1400" dirty="0">
              <a:solidFill>
                <a:schemeClr val="tx1"/>
              </a:solidFill>
            </a:endParaRPr>
          </a:p>
        </p:txBody>
      </p:sp>
      <p:pic>
        <p:nvPicPr>
          <p:cNvPr id="3078" name="Picture 6" descr="E:\Francés Julita\DSC_0182.JPG"/>
          <p:cNvPicPr>
            <a:picLocks noChangeAspect="1" noChangeArrowheads="1"/>
          </p:cNvPicPr>
          <p:nvPr/>
        </p:nvPicPr>
        <p:blipFill>
          <a:blip r:embed="rId4" cstate="print"/>
          <a:srcRect/>
          <a:stretch>
            <a:fillRect/>
          </a:stretch>
        </p:blipFill>
        <p:spPr bwMode="auto">
          <a:xfrm rot="16200000">
            <a:off x="-552060" y="4784982"/>
            <a:ext cx="3312368" cy="2208245"/>
          </a:xfrm>
          <a:prstGeom prst="ellipse">
            <a:avLst/>
          </a:prstGeom>
          <a:ln>
            <a:noFill/>
          </a:ln>
          <a:effectLst>
            <a:softEdge rad="112500"/>
          </a:effectLst>
        </p:spPr>
      </p:pic>
      <p:pic>
        <p:nvPicPr>
          <p:cNvPr id="3079" name="Picture 7" descr="E:\Francés Julita\DSC_0183.JPG"/>
          <p:cNvPicPr>
            <a:picLocks noChangeAspect="1" noChangeArrowheads="1"/>
          </p:cNvPicPr>
          <p:nvPr/>
        </p:nvPicPr>
        <p:blipFill>
          <a:blip r:embed="rId5" cstate="print"/>
          <a:srcRect/>
          <a:stretch>
            <a:fillRect/>
          </a:stretch>
        </p:blipFill>
        <p:spPr bwMode="auto">
          <a:xfrm rot="14021116">
            <a:off x="-266049" y="7588481"/>
            <a:ext cx="2873779" cy="1870028"/>
          </a:xfrm>
          <a:prstGeom prst="ellipse">
            <a:avLst/>
          </a:prstGeom>
          <a:ln>
            <a:noFill/>
          </a:ln>
          <a:effectLst>
            <a:softEdge rad="112500"/>
          </a:effectLst>
        </p:spPr>
      </p:pic>
      <p:pic>
        <p:nvPicPr>
          <p:cNvPr id="3080" name="Picture 8" descr="E:\Francés Julita\DSC_0184.JPG"/>
          <p:cNvPicPr>
            <a:picLocks noChangeAspect="1" noChangeArrowheads="1"/>
          </p:cNvPicPr>
          <p:nvPr/>
        </p:nvPicPr>
        <p:blipFill>
          <a:blip r:embed="rId6" cstate="print"/>
          <a:srcRect/>
          <a:stretch>
            <a:fillRect/>
          </a:stretch>
        </p:blipFill>
        <p:spPr bwMode="auto">
          <a:xfrm rot="15475866">
            <a:off x="986591" y="7074576"/>
            <a:ext cx="3024336" cy="2016224"/>
          </a:xfrm>
          <a:prstGeom prst="ellipse">
            <a:avLst/>
          </a:prstGeom>
          <a:ln>
            <a:noFill/>
          </a:ln>
          <a:effectLst>
            <a:softEdge rad="112500"/>
          </a:effectLst>
        </p:spPr>
      </p:pic>
      <p:pic>
        <p:nvPicPr>
          <p:cNvPr id="3075" name="Picture 3" descr="E:\Francés Julita\DSC_0176.JPG"/>
          <p:cNvPicPr>
            <a:picLocks noChangeAspect="1" noChangeArrowheads="1"/>
          </p:cNvPicPr>
          <p:nvPr/>
        </p:nvPicPr>
        <p:blipFill>
          <a:blip r:embed="rId7" cstate="print"/>
          <a:srcRect/>
          <a:stretch>
            <a:fillRect/>
          </a:stretch>
        </p:blipFill>
        <p:spPr bwMode="auto">
          <a:xfrm rot="16477591">
            <a:off x="3682527" y="2594935"/>
            <a:ext cx="3096344" cy="2064229"/>
          </a:xfrm>
          <a:prstGeom prst="ellipse">
            <a:avLst/>
          </a:prstGeom>
          <a:ln>
            <a:noFill/>
          </a:ln>
          <a:effectLst>
            <a:softEdge rad="112500"/>
          </a:effectLst>
        </p:spPr>
      </p:pic>
      <p:pic>
        <p:nvPicPr>
          <p:cNvPr id="3076" name="Picture 4" descr="E:\Francés Julita\DSC_0179.JPG"/>
          <p:cNvPicPr>
            <a:picLocks noChangeAspect="1" noChangeArrowheads="1"/>
          </p:cNvPicPr>
          <p:nvPr/>
        </p:nvPicPr>
        <p:blipFill>
          <a:blip r:embed="rId8" cstate="print"/>
          <a:srcRect/>
          <a:stretch>
            <a:fillRect/>
          </a:stretch>
        </p:blipFill>
        <p:spPr bwMode="auto">
          <a:xfrm rot="16370865">
            <a:off x="1486971" y="4373184"/>
            <a:ext cx="3528392" cy="2352261"/>
          </a:xfrm>
          <a:prstGeom prst="ellipse">
            <a:avLst/>
          </a:prstGeom>
          <a:ln>
            <a:noFill/>
          </a:ln>
          <a:effectLst>
            <a:softEdge rad="112500"/>
          </a:effectLst>
        </p:spPr>
      </p:pic>
      <p:pic>
        <p:nvPicPr>
          <p:cNvPr id="3081" name="Picture 9" descr="E:\Francés Julita\DSC_0185.JPG"/>
          <p:cNvPicPr>
            <a:picLocks noChangeAspect="1" noChangeArrowheads="1"/>
          </p:cNvPicPr>
          <p:nvPr/>
        </p:nvPicPr>
        <p:blipFill>
          <a:blip r:embed="rId9" cstate="print"/>
          <a:srcRect l="48054"/>
          <a:stretch>
            <a:fillRect/>
          </a:stretch>
        </p:blipFill>
        <p:spPr bwMode="auto">
          <a:xfrm rot="15843250">
            <a:off x="3095477" y="6133144"/>
            <a:ext cx="2413001" cy="3096833"/>
          </a:xfrm>
          <a:prstGeom prst="ellipse">
            <a:avLst/>
          </a:prstGeom>
          <a:ln>
            <a:noFill/>
          </a:ln>
          <a:effectLst>
            <a:softEdge rad="112500"/>
          </a:effectLst>
        </p:spPr>
      </p:pic>
      <p:pic>
        <p:nvPicPr>
          <p:cNvPr id="3077" name="Picture 5" descr="E:\Francés Julita\DSC_0180.JPG"/>
          <p:cNvPicPr>
            <a:picLocks noChangeAspect="1" noChangeArrowheads="1"/>
          </p:cNvPicPr>
          <p:nvPr/>
        </p:nvPicPr>
        <p:blipFill>
          <a:blip r:embed="rId10" cstate="print"/>
          <a:srcRect/>
          <a:stretch>
            <a:fillRect/>
          </a:stretch>
        </p:blipFill>
        <p:spPr bwMode="auto">
          <a:xfrm rot="14977745">
            <a:off x="3803351" y="5227453"/>
            <a:ext cx="3096344" cy="2064229"/>
          </a:xfrm>
          <a:prstGeom prst="ellipse">
            <a:avLst/>
          </a:prstGeom>
          <a:ln>
            <a:noFill/>
          </a:ln>
          <a:effectLst>
            <a:softEdge rad="112500"/>
          </a:effectLst>
        </p:spPr>
      </p:pic>
      <p:sp>
        <p:nvSpPr>
          <p:cNvPr id="14" name="13 Rectángulo"/>
          <p:cNvSpPr/>
          <p:nvPr/>
        </p:nvSpPr>
        <p:spPr>
          <a:xfrm>
            <a:off x="548680" y="3656856"/>
            <a:ext cx="3219151" cy="461665"/>
          </a:xfrm>
          <a:prstGeom prst="rect">
            <a:avLst/>
          </a:prstGeom>
          <a:noFill/>
        </p:spPr>
        <p:txBody>
          <a:bodyPr wrap="none" lIns="91440" tIns="45720" rIns="91440" bIns="45720">
            <a:prstTxWarp prst="textArchDown">
              <a:avLst>
                <a:gd name="adj" fmla="val 19205670"/>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Puertas del mundo</a:t>
            </a:r>
            <a:endParaRPr lang="es-E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083" name="Picture 11" descr="E:\Francés Julita\DSC_0188.JPG"/>
          <p:cNvPicPr>
            <a:picLocks noChangeAspect="1" noChangeArrowheads="1"/>
          </p:cNvPicPr>
          <p:nvPr/>
        </p:nvPicPr>
        <p:blipFill>
          <a:blip r:embed="rId11" cstate="print"/>
          <a:srcRect/>
          <a:stretch>
            <a:fillRect/>
          </a:stretch>
        </p:blipFill>
        <p:spPr bwMode="auto">
          <a:xfrm>
            <a:off x="3356992" y="8513845"/>
            <a:ext cx="2088232" cy="1392155"/>
          </a:xfrm>
          <a:prstGeom prst="rect">
            <a:avLst/>
          </a:prstGeom>
          <a:noFill/>
        </p:spPr>
      </p:pic>
      <p:pic>
        <p:nvPicPr>
          <p:cNvPr id="3082" name="Picture 10" descr="E:\Francés Julita\DSC_0187.JPG"/>
          <p:cNvPicPr>
            <a:picLocks noChangeAspect="1" noChangeArrowheads="1"/>
          </p:cNvPicPr>
          <p:nvPr/>
        </p:nvPicPr>
        <p:blipFill>
          <a:blip r:embed="rId12" cstate="print"/>
          <a:srcRect/>
          <a:stretch>
            <a:fillRect/>
          </a:stretch>
        </p:blipFill>
        <p:spPr bwMode="auto">
          <a:xfrm rot="16200000">
            <a:off x="2750926" y="8583403"/>
            <a:ext cx="1476163" cy="984108"/>
          </a:xfrm>
          <a:prstGeom prst="rect">
            <a:avLst/>
          </a:prstGeom>
          <a:noFill/>
        </p:spPr>
      </p:pic>
      <p:pic>
        <p:nvPicPr>
          <p:cNvPr id="3084" name="Picture 12" descr="E:\Francés Julita\DSC_0189.JPG"/>
          <p:cNvPicPr>
            <a:picLocks noChangeAspect="1" noChangeArrowheads="1"/>
          </p:cNvPicPr>
          <p:nvPr/>
        </p:nvPicPr>
        <p:blipFill>
          <a:blip r:embed="rId13" cstate="print"/>
          <a:srcRect l="11111" r="11111"/>
          <a:stretch>
            <a:fillRect/>
          </a:stretch>
        </p:blipFill>
        <p:spPr bwMode="auto">
          <a:xfrm rot="16200000">
            <a:off x="4725144" y="7833320"/>
            <a:ext cx="2016224" cy="1728192"/>
          </a:xfrm>
          <a:prstGeom prst="rect">
            <a:avLst/>
          </a:prstGeom>
          <a:noFill/>
        </p:spPr>
      </p:pic>
      <p:pic>
        <p:nvPicPr>
          <p:cNvPr id="3085" name="Picture 13" descr="E:\Francés Julita\DSC_0191.JPG"/>
          <p:cNvPicPr>
            <a:picLocks noChangeAspect="1" noChangeArrowheads="1"/>
          </p:cNvPicPr>
          <p:nvPr/>
        </p:nvPicPr>
        <p:blipFill>
          <a:blip r:embed="rId14" cstate="print"/>
          <a:srcRect l="10745" r="22551"/>
          <a:stretch>
            <a:fillRect/>
          </a:stretch>
        </p:blipFill>
        <p:spPr bwMode="auto">
          <a:xfrm rot="16045523">
            <a:off x="23813" y="8783667"/>
            <a:ext cx="1098535" cy="109792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30000" r="-30000"/>
          </a:stretch>
        </a:blipFill>
        <a:effectLst/>
      </p:bgPr>
    </p:bg>
    <p:spTree>
      <p:nvGrpSpPr>
        <p:cNvPr id="1" name=""/>
        <p:cNvGrpSpPr/>
        <p:nvPr/>
      </p:nvGrpSpPr>
      <p:grpSpPr>
        <a:xfrm>
          <a:off x="0" y="0"/>
          <a:ext cx="0" cy="0"/>
          <a:chOff x="0" y="0"/>
          <a:chExt cx="0" cy="0"/>
        </a:xfrm>
      </p:grpSpPr>
      <p:pic>
        <p:nvPicPr>
          <p:cNvPr id="4099" name="Picture 3" descr="E:\Francés Julita\DSC_0196.JPG"/>
          <p:cNvPicPr>
            <a:picLocks noChangeAspect="1" noChangeArrowheads="1"/>
          </p:cNvPicPr>
          <p:nvPr/>
        </p:nvPicPr>
        <p:blipFill>
          <a:blip r:embed="rId4" cstate="print"/>
          <a:srcRect/>
          <a:stretch>
            <a:fillRect/>
          </a:stretch>
        </p:blipFill>
        <p:spPr bwMode="auto">
          <a:xfrm>
            <a:off x="836712" y="2936776"/>
            <a:ext cx="5688632" cy="3792421"/>
          </a:xfrm>
          <a:prstGeom prst="rect">
            <a:avLst/>
          </a:prstGeom>
          <a:noFill/>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20</a:t>
            </a:fld>
            <a:endParaRPr lang="es-ES"/>
          </a:p>
        </p:txBody>
      </p:sp>
      <p:sp>
        <p:nvSpPr>
          <p:cNvPr id="11" name="10 CuadroTexto"/>
          <p:cNvSpPr txBox="1"/>
          <p:nvPr/>
        </p:nvSpPr>
        <p:spPr>
          <a:xfrm>
            <a:off x="620688" y="56456"/>
            <a:ext cx="5904656" cy="830997"/>
          </a:xfrm>
          <a:prstGeom prst="rect">
            <a:avLst/>
          </a:prstGeom>
          <a:noFill/>
        </p:spPr>
        <p:txBody>
          <a:bodyPr wrap="square" rtlCol="0">
            <a:spAutoFit/>
          </a:bodyPr>
          <a:lstStyle/>
          <a:p>
            <a:r>
              <a:rPr lang="es-ES" sz="2400" dirty="0" smtClean="0">
                <a:solidFill>
                  <a:srgbClr val="00B050"/>
                </a:solidFill>
                <a:latin typeface="Forte" pitchFamily="66" charset="0"/>
              </a:rPr>
              <a:t>Paisajes de la emoción. Los que vienen y los que van (4ºA)</a:t>
            </a:r>
            <a:endParaRPr lang="es-ES" sz="2400" dirty="0">
              <a:solidFill>
                <a:srgbClr val="00B050"/>
              </a:solidFill>
              <a:latin typeface="Forte" pitchFamily="66" charset="0"/>
            </a:endParaRPr>
          </a:p>
        </p:txBody>
      </p:sp>
      <p:pic>
        <p:nvPicPr>
          <p:cNvPr id="4098" name="Picture 2" descr="E:\Francés Julita\DSC_0201.JPG"/>
          <p:cNvPicPr>
            <a:picLocks noChangeAspect="1" noChangeArrowheads="1"/>
          </p:cNvPicPr>
          <p:nvPr/>
        </p:nvPicPr>
        <p:blipFill>
          <a:blip r:embed="rId5" cstate="print"/>
          <a:srcRect/>
          <a:stretch>
            <a:fillRect/>
          </a:stretch>
        </p:blipFill>
        <p:spPr bwMode="auto">
          <a:xfrm>
            <a:off x="116632" y="992560"/>
            <a:ext cx="4752528" cy="3168352"/>
          </a:xfrm>
          <a:prstGeom prst="rect">
            <a:avLst/>
          </a:prstGeom>
          <a:noFill/>
        </p:spPr>
      </p:pic>
      <p:sp>
        <p:nvSpPr>
          <p:cNvPr id="14" name="13 Rectángulo"/>
          <p:cNvSpPr/>
          <p:nvPr/>
        </p:nvSpPr>
        <p:spPr>
          <a:xfrm>
            <a:off x="908720" y="3584848"/>
            <a:ext cx="3219151" cy="461665"/>
          </a:xfrm>
          <a:prstGeom prst="rect">
            <a:avLst/>
          </a:prstGeom>
          <a:noFill/>
        </p:spPr>
        <p:txBody>
          <a:bodyPr wrap="none" lIns="91440" tIns="45720" rIns="91440" bIns="45720">
            <a:prstTxWarp prst="textArchDown">
              <a:avLst>
                <a:gd name="adj" fmla="val 19205670"/>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Puertas del mundo</a:t>
            </a:r>
            <a:endParaRPr lang="es-E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101" name="Picture 5" descr="E:\Francés Julita\DSC_0197.JPG"/>
          <p:cNvPicPr>
            <a:picLocks noChangeAspect="1" noChangeArrowheads="1"/>
          </p:cNvPicPr>
          <p:nvPr/>
        </p:nvPicPr>
        <p:blipFill>
          <a:blip r:embed="rId6" cstate="print"/>
          <a:srcRect/>
          <a:stretch>
            <a:fillRect/>
          </a:stretch>
        </p:blipFill>
        <p:spPr bwMode="auto">
          <a:xfrm>
            <a:off x="0" y="6257595"/>
            <a:ext cx="5472608" cy="364840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21</a:t>
            </a:fld>
            <a:endParaRPr lang="es-ES"/>
          </a:p>
        </p:txBody>
      </p:sp>
      <p:sp>
        <p:nvSpPr>
          <p:cNvPr id="11" name="10 CuadroTexto"/>
          <p:cNvSpPr txBox="1"/>
          <p:nvPr/>
        </p:nvSpPr>
        <p:spPr>
          <a:xfrm>
            <a:off x="764704" y="200472"/>
            <a:ext cx="5256584" cy="461665"/>
          </a:xfrm>
          <a:prstGeom prst="rect">
            <a:avLst/>
          </a:prstGeom>
          <a:noFill/>
        </p:spPr>
        <p:txBody>
          <a:bodyPr wrap="square" rtlCol="0">
            <a:spAutoFit/>
          </a:bodyPr>
          <a:lstStyle/>
          <a:p>
            <a:r>
              <a:rPr lang="es-ES" sz="2400" dirty="0" smtClean="0">
                <a:solidFill>
                  <a:srgbClr val="00B050"/>
                </a:solidFill>
                <a:latin typeface="Forte" pitchFamily="66" charset="0"/>
              </a:rPr>
              <a:t>Odisea 2051, mirando al futuro (4ºA)</a:t>
            </a:r>
            <a:endParaRPr lang="es-ES" sz="2400" dirty="0">
              <a:solidFill>
                <a:srgbClr val="00B050"/>
              </a:solidFill>
              <a:latin typeface="Forte" pitchFamily="66" charset="0"/>
            </a:endParaRPr>
          </a:p>
        </p:txBody>
      </p:sp>
      <p:sp>
        <p:nvSpPr>
          <p:cNvPr id="20" name="19 CuadroTexto"/>
          <p:cNvSpPr txBox="1"/>
          <p:nvPr/>
        </p:nvSpPr>
        <p:spPr>
          <a:xfrm>
            <a:off x="116632" y="992560"/>
            <a:ext cx="6480720" cy="1015663"/>
          </a:xfrm>
          <a:prstGeom prst="rect">
            <a:avLst/>
          </a:prstGeom>
          <a:noFill/>
        </p:spPr>
        <p:txBody>
          <a:bodyPr wrap="square" rtlCol="0">
            <a:spAutoFit/>
          </a:bodyPr>
          <a:lstStyle/>
          <a:p>
            <a:r>
              <a:rPr lang="es-ES" sz="1200" dirty="0" smtClean="0"/>
              <a:t>	Proyección en el tiempo y en el espacio, un reto motivador para sentirnos ciudadanos de un futuro aún lejano pero venidero. El tema nos ha proporcionado interesantes momentos dedicados a imaginar, a pensar, a debatir… En 2051, los alumnos de 4º A volverán la vista a 2013 y recordarán, con una sonrisa, aquel aula de idiomas que ellos diseñaron… (Julita Aguilar)</a:t>
            </a:r>
            <a:endParaRPr lang="es-ES" sz="1200" dirty="0"/>
          </a:p>
        </p:txBody>
      </p:sp>
      <p:pic>
        <p:nvPicPr>
          <p:cNvPr id="1028" name="Picture 4" descr="E:\Francés Julita\Objetivo conseguido.jpg"/>
          <p:cNvPicPr>
            <a:picLocks noChangeAspect="1" noChangeArrowheads="1"/>
          </p:cNvPicPr>
          <p:nvPr/>
        </p:nvPicPr>
        <p:blipFill>
          <a:blip r:embed="rId3" cstate="print"/>
          <a:srcRect t="3239" b="6073"/>
          <a:stretch>
            <a:fillRect/>
          </a:stretch>
        </p:blipFill>
        <p:spPr bwMode="auto">
          <a:xfrm>
            <a:off x="116632" y="2072680"/>
            <a:ext cx="6669360" cy="7833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7" name="Picture 3" descr="E:\Francés Julita\photo(2).JPG"/>
          <p:cNvPicPr>
            <a:picLocks noChangeAspect="1" noChangeArrowheads="1"/>
          </p:cNvPicPr>
          <p:nvPr/>
        </p:nvPicPr>
        <p:blipFill>
          <a:blip r:embed="rId4" cstate="print"/>
          <a:srcRect/>
          <a:stretch>
            <a:fillRect/>
          </a:stretch>
        </p:blipFill>
        <p:spPr bwMode="auto">
          <a:xfrm rot="20585953">
            <a:off x="-9824" y="8281129"/>
            <a:ext cx="1848205" cy="138615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26" name="Picture 2" descr="E:\Francés Julita\photo(1).JPG"/>
          <p:cNvPicPr>
            <a:picLocks noChangeAspect="1" noChangeArrowheads="1"/>
          </p:cNvPicPr>
          <p:nvPr/>
        </p:nvPicPr>
        <p:blipFill>
          <a:blip r:embed="rId5" cstate="print"/>
          <a:srcRect/>
          <a:stretch>
            <a:fillRect/>
          </a:stretch>
        </p:blipFill>
        <p:spPr bwMode="auto">
          <a:xfrm rot="439479">
            <a:off x="4753609" y="8271477"/>
            <a:ext cx="2016224" cy="15121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5"/>
          </p:nvPr>
        </p:nvSpPr>
        <p:spPr/>
        <p:txBody>
          <a:bodyPr/>
          <a:lstStyle/>
          <a:p>
            <a:fld id="{53FF9DDD-FA5F-4E02-AC28-2693DAB04EF4}" type="slidenum">
              <a:rPr lang="es-ES" smtClean="0"/>
              <a:pPr/>
              <a:t>22</a:t>
            </a:fld>
            <a:endParaRPr lang="es-ES"/>
          </a:p>
        </p:txBody>
      </p:sp>
      <p:sp>
        <p:nvSpPr>
          <p:cNvPr id="5" name="4 Rectángulo"/>
          <p:cNvSpPr/>
          <p:nvPr/>
        </p:nvSpPr>
        <p:spPr>
          <a:xfrm>
            <a:off x="188640" y="3944888"/>
            <a:ext cx="6315347" cy="2585323"/>
          </a:xfrm>
          <a:prstGeom prst="rect">
            <a:avLst/>
          </a:prstGeom>
          <a:noFill/>
        </p:spPr>
        <p:txBody>
          <a:bodyPr wrap="square" lIns="91440" tIns="45720" rIns="91440" bIns="45720">
            <a:spAutoFit/>
          </a:bodyPr>
          <a:lstStyle/>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Universos proyectados y recogidos</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0" y="920552"/>
            <a:ext cx="4752528" cy="3416320"/>
          </a:xfrm>
          <a:prstGeom prst="rect">
            <a:avLst/>
          </a:prstGeom>
          <a:noFill/>
        </p:spPr>
        <p:txBody>
          <a:bodyPr wrap="square" rtlCol="0">
            <a:spAutoFit/>
          </a:bodyPr>
          <a:lstStyle/>
          <a:p>
            <a:r>
              <a:rPr lang="es-ES" sz="1200" b="1" dirty="0" smtClean="0"/>
              <a:t>	</a:t>
            </a:r>
            <a:r>
              <a:rPr lang="es-ES" sz="1200" dirty="0" smtClean="0"/>
              <a:t>Todos nosotros alguna vez hemos pensado cómo sería nuestro ideal de vida, cómo nos gustaría que fuera la sociedad, el mundo en el que vivimos o incluso nosotros mismos. Yo me lo planteo a menudo. A veces miro la vida como si fuera un juego en el que hay buenos y malos, en el que los buenos luchan por derrotar a los malos y si lo consiguen ganan  el juego. ¿Pero quién dijo que ganar fuera fácil?</a:t>
            </a:r>
          </a:p>
          <a:p>
            <a:r>
              <a:rPr lang="es-ES" sz="1200" dirty="0" smtClean="0"/>
              <a:t>Cuando me planteo cómo será mi vida pienso en ese juego.  Yo seré del bando de los buenos y tendré que superar muchos obstáculos para llegar al final. Quiero que sea un juego limpio, un juego en igualdad para todos, es decir, sin distinciones entre mujeres y hombres, entre pobres o ricos porque al final todos somos personas. Será una sociedad en la que nadie lleve ventaja y que nadie haga trampas, con esto quiero decir que no habrá corrupción y el que arbitre, elegido por todos los jugadores, que será el gobernador, aplicará una legislación justa; y habrá equidad para conseguir la necesaria justicia con las personas que no tengan los mismos recursos que los demás. </a:t>
            </a:r>
          </a:p>
        </p:txBody>
      </p:sp>
      <p:sp>
        <p:nvSpPr>
          <p:cNvPr id="12" name="11 Marcador de número de diapositiva"/>
          <p:cNvSpPr>
            <a:spLocks noGrp="1"/>
          </p:cNvSpPr>
          <p:nvPr>
            <p:ph type="sldNum" sz="quarter" idx="15"/>
          </p:nvPr>
        </p:nvSpPr>
        <p:spPr/>
        <p:txBody>
          <a:bodyPr/>
          <a:lstStyle/>
          <a:p>
            <a:fld id="{53FF9DDD-FA5F-4E02-AC28-2693DAB04EF4}" type="slidenum">
              <a:rPr lang="es-ES" smtClean="0"/>
              <a:pPr/>
              <a:t>23</a:t>
            </a:fld>
            <a:endParaRPr lang="es-ES"/>
          </a:p>
        </p:txBody>
      </p:sp>
      <p:sp>
        <p:nvSpPr>
          <p:cNvPr id="11" name="10 CuadroTexto"/>
          <p:cNvSpPr txBox="1"/>
          <p:nvPr/>
        </p:nvSpPr>
        <p:spPr>
          <a:xfrm>
            <a:off x="692696" y="200472"/>
            <a:ext cx="5378940" cy="461665"/>
          </a:xfrm>
          <a:prstGeom prst="rect">
            <a:avLst/>
          </a:prstGeom>
          <a:noFill/>
        </p:spPr>
        <p:txBody>
          <a:bodyPr wrap="square" rtlCol="0">
            <a:spAutoFit/>
          </a:bodyPr>
          <a:lstStyle/>
          <a:p>
            <a:r>
              <a:rPr lang="es-ES" sz="2400" dirty="0" smtClean="0">
                <a:solidFill>
                  <a:srgbClr val="00B050"/>
                </a:solidFill>
                <a:latin typeface="Forte" pitchFamily="66" charset="0"/>
              </a:rPr>
              <a:t>Mi ideal, por Estefanía Pérez (2º BH)</a:t>
            </a:r>
            <a:endParaRPr lang="es-ES" sz="2400" dirty="0">
              <a:solidFill>
                <a:srgbClr val="00B050"/>
              </a:solidFill>
              <a:latin typeface="Forte" pitchFamily="66" charset="0"/>
            </a:endParaRPr>
          </a:p>
        </p:txBody>
      </p:sp>
      <p:sp>
        <p:nvSpPr>
          <p:cNvPr id="71682" name="AutoShape 2" descr="https://mail-attachment.googleusercontent.com/attachment/u/0/?ui=2&amp;ik=9142f45d04&amp;view=att&amp;th=13e197a4cfae4b3c&amp;attid=0.2&amp;disp=inline&amp;realattid=f_hfmw5q1u1&amp;safe=1&amp;zw&amp;saduie=AG9B_P8LpLvC0T0rbW-WRlqpRrMt&amp;sadet=1369211565551&amp;sads=5UwhkM0RJHDNMuC0un-wdYe5Www"/>
          <p:cNvSpPr>
            <a:spLocks noChangeAspect="1" noChangeArrowheads="1"/>
          </p:cNvSpPr>
          <p:nvPr/>
        </p:nvSpPr>
        <p:spPr bwMode="auto">
          <a:xfrm>
            <a:off x="155575" y="-2857500"/>
            <a:ext cx="4457700" cy="5953125"/>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4" name="13 Imagen" descr="Fani.jpg"/>
          <p:cNvPicPr>
            <a:picLocks noChangeAspect="1"/>
          </p:cNvPicPr>
          <p:nvPr/>
        </p:nvPicPr>
        <p:blipFill>
          <a:blip r:embed="rId3" cstate="print"/>
          <a:stretch>
            <a:fillRect/>
          </a:stretch>
        </p:blipFill>
        <p:spPr>
          <a:xfrm>
            <a:off x="4841776" y="848544"/>
            <a:ext cx="2016224" cy="2688299"/>
          </a:xfrm>
          <a:prstGeom prst="rect">
            <a:avLst/>
          </a:prstGeom>
        </p:spPr>
      </p:pic>
      <p:sp>
        <p:nvSpPr>
          <p:cNvPr id="16" name="15 CuadroTexto"/>
          <p:cNvSpPr txBox="1"/>
          <p:nvPr/>
        </p:nvSpPr>
        <p:spPr>
          <a:xfrm>
            <a:off x="0" y="4304929"/>
            <a:ext cx="6597352" cy="5400600"/>
          </a:xfrm>
          <a:prstGeom prst="rect">
            <a:avLst/>
          </a:prstGeom>
          <a:noFill/>
        </p:spPr>
        <p:txBody>
          <a:bodyPr wrap="square" rtlCol="0">
            <a:spAutoFit/>
          </a:bodyPr>
          <a:lstStyle/>
          <a:p>
            <a:r>
              <a:rPr lang="es-ES" sz="1200" b="1" dirty="0" smtClean="0"/>
              <a:t>	</a:t>
            </a:r>
            <a:r>
              <a:rPr lang="es-ES" sz="1200" dirty="0" smtClean="0"/>
              <a:t> Todos tendremos que cumplir las reglas del juego y, si no, seremos sancionados  en función de nuestra falta. En ese aspecto entraría el papel de los malos, los que en el transcurso del juego cometen muchas faltas que incluso a veces terminan con la vida de los jugadores, por lo cual estas personas deberían ser sancionadas  sin jugar más. Además tendremos que ayudarnos los unos a los otros para superar todos los obstáculos que encontremos y así será mucho más fácil ya que el trabajo en equipo es muy importante. Nos repartiremos el trabajo y cada uno se dedicará a una cosa, unos curarán, otros enseñarán, otros gestionarán, otros escribirán, harán el pan, cuidarán jardines,…</a:t>
            </a:r>
          </a:p>
          <a:p>
            <a:r>
              <a:rPr lang="es-ES" sz="1200" dirty="0" smtClean="0"/>
              <a:t>Así me gustaría que fuera el mundo, el juego, pero yo  ¿qué papel tomaría y cuáles serán mis cartas?</a:t>
            </a:r>
          </a:p>
          <a:p>
            <a:r>
              <a:rPr lang="es-ES" sz="1200" dirty="0" smtClean="0"/>
              <a:t>	Plantearse la estrategia del juego no es del todo fácil pero siguiendo unas pautas cada uno de nosotros puede hacerlo. Como he dicho al principio yo estoy de parte de los buenos y ese será mi punto de partida. Luego decidiré a qué me quiero dedicar, particularmente me gustaría estar en el ámbito de la enseñanza y transmitir todos mis aprendizajes o animar a aprender a aquellos que no saben ni conocen. Enseñar a un niño cosas que parecen fáciles pero son muy importantes como a leer a sumar y restar  creo que es una labor realmente hermosa y que me llenará de satisfacción , formaré parte del principio de su ciclo de aprendizaje , ayudaré a que dé el primer paso y luego el poco a poco irá formando su camino. De acuerdo con mi ideal, yo también tendré que comprometerme a seguir las reglas del juego como quiero que las sigan los demás y participar en la sociedad ayudando a los desfavorecidos, al medioambiente… Me gustaría viajar, ya que de esta forma se aprende mucho, otras lenguas, otras culturas otra manera de ver el juego, conocer amigos y establecer redes de amistad. </a:t>
            </a:r>
          </a:p>
          <a:p>
            <a:r>
              <a:rPr lang="es-ES" sz="1200" dirty="0" smtClean="0"/>
              <a:t>	Quizá conseguir el objetivo, mi ideal, no sea sencillo ni mucho menos, pero estaré dispuesta a luchar lo que sea necesario para lograrlo para hacer el bien y ayudar a que no prevalezcan los malos; y si es verdad que todo esfuerzo tiene su recompensa, así será y si no puede ser, me quedaré satisfecha con mi trabajo y con mi esfuerzo, y con la idea de que lo importante no siempre es ganar sino participar, en este caso en la construcción de un mundo y unas vidas más justos.</a:t>
            </a:r>
          </a:p>
        </p:txBody>
      </p:sp>
      <p:pic>
        <p:nvPicPr>
          <p:cNvPr id="72706" name="Picture 2" descr="http://lacomunidad.elpais.com/blogfiles/lentejas/utopia.png"/>
          <p:cNvPicPr>
            <a:picLocks noChangeAspect="1" noChangeArrowheads="1"/>
          </p:cNvPicPr>
          <p:nvPr/>
        </p:nvPicPr>
        <p:blipFill>
          <a:blip r:embed="rId4" cstate="print"/>
          <a:srcRect/>
          <a:stretch>
            <a:fillRect/>
          </a:stretch>
        </p:blipFill>
        <p:spPr bwMode="auto">
          <a:xfrm>
            <a:off x="4653136" y="2648745"/>
            <a:ext cx="2204864" cy="169671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11 Marcador de número de diapositiva"/>
          <p:cNvSpPr>
            <a:spLocks noGrp="1"/>
          </p:cNvSpPr>
          <p:nvPr>
            <p:ph type="sldNum" sz="quarter" idx="15"/>
          </p:nvPr>
        </p:nvSpPr>
        <p:spPr/>
        <p:txBody>
          <a:bodyPr/>
          <a:lstStyle/>
          <a:p>
            <a:fld id="{53FF9DDD-FA5F-4E02-AC28-2693DAB04EF4}" type="slidenum">
              <a:rPr lang="es-ES" smtClean="0"/>
              <a:pPr/>
              <a:t>24</a:t>
            </a:fld>
            <a:endParaRPr lang="es-ES"/>
          </a:p>
        </p:txBody>
      </p:sp>
      <p:sp>
        <p:nvSpPr>
          <p:cNvPr id="11" name="10 CuadroTexto"/>
          <p:cNvSpPr txBox="1"/>
          <p:nvPr/>
        </p:nvSpPr>
        <p:spPr>
          <a:xfrm>
            <a:off x="692696" y="200472"/>
            <a:ext cx="5378940" cy="461665"/>
          </a:xfrm>
          <a:prstGeom prst="rect">
            <a:avLst/>
          </a:prstGeom>
          <a:noFill/>
        </p:spPr>
        <p:txBody>
          <a:bodyPr wrap="square" rtlCol="0">
            <a:spAutoFit/>
          </a:bodyPr>
          <a:lstStyle/>
          <a:p>
            <a:r>
              <a:rPr lang="es-ES" sz="2400" dirty="0" smtClean="0">
                <a:solidFill>
                  <a:srgbClr val="00B050"/>
                </a:solidFill>
                <a:latin typeface="Forte" pitchFamily="66" charset="0"/>
              </a:rPr>
              <a:t>Mi ideal, por Raquel Muñoz (1º BH)</a:t>
            </a:r>
            <a:endParaRPr lang="es-ES" sz="2400" dirty="0">
              <a:solidFill>
                <a:srgbClr val="00B050"/>
              </a:solidFill>
              <a:latin typeface="Forte" pitchFamily="66" charset="0"/>
            </a:endParaRPr>
          </a:p>
        </p:txBody>
      </p:sp>
      <p:sp>
        <p:nvSpPr>
          <p:cNvPr id="71682" name="AutoShape 2" descr="https://mail-attachment.googleusercontent.com/attachment/u/0/?ui=2&amp;ik=9142f45d04&amp;view=att&amp;th=13e197a4cfae4b3c&amp;attid=0.2&amp;disp=inline&amp;realattid=f_hfmw5q1u1&amp;safe=1&amp;zw&amp;saduie=AG9B_P8LpLvC0T0rbW-WRlqpRrMt&amp;sadet=1369211565551&amp;sads=5UwhkM0RJHDNMuC0un-wdYe5Www"/>
          <p:cNvSpPr>
            <a:spLocks noChangeAspect="1" noChangeArrowheads="1"/>
          </p:cNvSpPr>
          <p:nvPr/>
        </p:nvSpPr>
        <p:spPr bwMode="auto">
          <a:xfrm>
            <a:off x="155575" y="-2857500"/>
            <a:ext cx="4457700" cy="5953125"/>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6" name="15 CuadroTexto"/>
          <p:cNvSpPr txBox="1"/>
          <p:nvPr/>
        </p:nvSpPr>
        <p:spPr>
          <a:xfrm>
            <a:off x="0" y="4736976"/>
            <a:ext cx="6597352" cy="4893647"/>
          </a:xfrm>
          <a:prstGeom prst="rect">
            <a:avLst/>
          </a:prstGeom>
          <a:noFill/>
        </p:spPr>
        <p:txBody>
          <a:bodyPr wrap="square" rtlCol="0">
            <a:spAutoFit/>
          </a:bodyPr>
          <a:lstStyle/>
          <a:p>
            <a:r>
              <a:rPr lang="es-ES" sz="1200" b="1" dirty="0" smtClean="0"/>
              <a:t>	</a:t>
            </a:r>
            <a:r>
              <a:rPr lang="es-ES" sz="1200" dirty="0" smtClean="0"/>
              <a:t> </a:t>
            </a:r>
            <a:r>
              <a:rPr lang="en-US" sz="1200" dirty="0" smtClean="0"/>
              <a:t>	</a:t>
            </a:r>
            <a:r>
              <a:rPr lang="en-US" sz="1200" dirty="0" err="1" smtClean="0"/>
              <a:t>También</a:t>
            </a:r>
            <a:r>
              <a:rPr lang="en-US" sz="1200" dirty="0" smtClean="0"/>
              <a:t> </a:t>
            </a:r>
            <a:r>
              <a:rPr lang="en-US" sz="1200" dirty="0" err="1" smtClean="0"/>
              <a:t>están</a:t>
            </a:r>
            <a:r>
              <a:rPr lang="en-US" sz="1200" dirty="0" smtClean="0"/>
              <a:t> los </a:t>
            </a:r>
            <a:r>
              <a:rPr lang="en-US" sz="1200" dirty="0" err="1" smtClean="0"/>
              <a:t>universitarios</a:t>
            </a:r>
            <a:r>
              <a:rPr lang="en-US" sz="1200" dirty="0" smtClean="0"/>
              <a:t> </a:t>
            </a:r>
            <a:r>
              <a:rPr lang="en-US" sz="1200" dirty="0" err="1" smtClean="0"/>
              <a:t>que</a:t>
            </a:r>
            <a:r>
              <a:rPr lang="en-US" sz="1200" dirty="0" smtClean="0"/>
              <a:t> </a:t>
            </a:r>
            <a:r>
              <a:rPr lang="en-US" sz="1200" dirty="0" err="1" smtClean="0"/>
              <a:t>recientemente</a:t>
            </a:r>
            <a:r>
              <a:rPr lang="en-US" sz="1200" dirty="0" smtClean="0"/>
              <a:t> </a:t>
            </a:r>
            <a:r>
              <a:rPr lang="en-US" sz="1200" dirty="0" err="1" smtClean="0"/>
              <a:t>han</a:t>
            </a:r>
            <a:r>
              <a:rPr lang="en-US" sz="1200" dirty="0" smtClean="0"/>
              <a:t> </a:t>
            </a:r>
            <a:r>
              <a:rPr lang="en-US" sz="1200" dirty="0" err="1" smtClean="0"/>
              <a:t>acabado</a:t>
            </a:r>
            <a:r>
              <a:rPr lang="en-US" sz="1200" dirty="0" smtClean="0"/>
              <a:t> </a:t>
            </a:r>
            <a:r>
              <a:rPr lang="en-US" sz="1200" dirty="0" err="1" smtClean="0"/>
              <a:t>las</a:t>
            </a:r>
            <a:r>
              <a:rPr lang="en-US" sz="1200" dirty="0" smtClean="0"/>
              <a:t> </a:t>
            </a:r>
            <a:r>
              <a:rPr lang="en-US" sz="1200" dirty="0" err="1" smtClean="0"/>
              <a:t>carreras</a:t>
            </a:r>
            <a:r>
              <a:rPr lang="en-US" sz="1200" dirty="0" smtClean="0"/>
              <a:t> y </a:t>
            </a:r>
            <a:r>
              <a:rPr lang="en-US" sz="1200" dirty="0" err="1" smtClean="0"/>
              <a:t>buscan</a:t>
            </a:r>
            <a:r>
              <a:rPr lang="en-US" sz="1200" dirty="0" smtClean="0"/>
              <a:t> un </a:t>
            </a:r>
            <a:r>
              <a:rPr lang="en-US" sz="1200" dirty="0" err="1" smtClean="0"/>
              <a:t>trabajo</a:t>
            </a:r>
            <a:r>
              <a:rPr lang="en-US" sz="1200" dirty="0" smtClean="0"/>
              <a:t> </a:t>
            </a:r>
            <a:r>
              <a:rPr lang="en-US" sz="1200" dirty="0" err="1" smtClean="0"/>
              <a:t>donde</a:t>
            </a:r>
            <a:r>
              <a:rPr lang="en-US" sz="1200" dirty="0" smtClean="0"/>
              <a:t> </a:t>
            </a:r>
            <a:r>
              <a:rPr lang="en-US" sz="1200" dirty="0" err="1" smtClean="0"/>
              <a:t>colocarse</a:t>
            </a:r>
            <a:r>
              <a:rPr lang="en-US" sz="1200" dirty="0" smtClean="0"/>
              <a:t>, </a:t>
            </a:r>
            <a:r>
              <a:rPr lang="en-US" sz="1200" dirty="0" err="1" smtClean="0"/>
              <a:t>pero</a:t>
            </a:r>
            <a:r>
              <a:rPr lang="en-US" sz="1200" dirty="0" smtClean="0"/>
              <a:t> en </a:t>
            </a:r>
            <a:r>
              <a:rPr lang="en-US" sz="1200" dirty="0" err="1" smtClean="0"/>
              <a:t>España</a:t>
            </a:r>
            <a:r>
              <a:rPr lang="en-US" sz="1200" dirty="0" smtClean="0"/>
              <a:t> no lo hay. </a:t>
            </a:r>
            <a:r>
              <a:rPr lang="en-US" sz="1200" dirty="0" err="1" smtClean="0"/>
              <a:t>Tienen</a:t>
            </a:r>
            <a:r>
              <a:rPr lang="en-US" sz="1200" dirty="0" smtClean="0"/>
              <a:t> </a:t>
            </a:r>
            <a:r>
              <a:rPr lang="en-US" sz="1200" dirty="0" err="1" smtClean="0"/>
              <a:t>que</a:t>
            </a:r>
            <a:r>
              <a:rPr lang="en-US" sz="1200" dirty="0" smtClean="0"/>
              <a:t> </a:t>
            </a:r>
            <a:r>
              <a:rPr lang="en-US" sz="1200" dirty="0" err="1" smtClean="0"/>
              <a:t>irse</a:t>
            </a:r>
            <a:r>
              <a:rPr lang="en-US" sz="1200" dirty="0" smtClean="0"/>
              <a:t> a </a:t>
            </a:r>
            <a:r>
              <a:rPr lang="en-US" sz="1200" dirty="0" err="1" smtClean="0"/>
              <a:t>otros</a:t>
            </a:r>
            <a:r>
              <a:rPr lang="en-US" sz="1200" dirty="0" smtClean="0"/>
              <a:t> </a:t>
            </a:r>
            <a:r>
              <a:rPr lang="en-US" sz="1200" dirty="0" err="1" smtClean="0"/>
              <a:t>países</a:t>
            </a:r>
            <a:r>
              <a:rPr lang="en-US" sz="1200" dirty="0" smtClean="0"/>
              <a:t> en </a:t>
            </a:r>
            <a:r>
              <a:rPr lang="en-US" sz="1200" dirty="0" err="1" smtClean="0"/>
              <a:t>busca</a:t>
            </a:r>
            <a:r>
              <a:rPr lang="en-US" sz="1200" dirty="0" smtClean="0"/>
              <a:t> de </a:t>
            </a:r>
            <a:r>
              <a:rPr lang="en-US" sz="1200" dirty="0" err="1" smtClean="0"/>
              <a:t>trabajo</a:t>
            </a:r>
            <a:r>
              <a:rPr lang="en-US" sz="1200" dirty="0" smtClean="0"/>
              <a:t> </a:t>
            </a:r>
            <a:r>
              <a:rPr lang="en-US" sz="1200" dirty="0" err="1" smtClean="0"/>
              <a:t>por</a:t>
            </a:r>
            <a:r>
              <a:rPr lang="en-US" sz="1200" dirty="0" smtClean="0"/>
              <a:t> la mala </a:t>
            </a:r>
            <a:r>
              <a:rPr lang="en-US" sz="1200" dirty="0" err="1" smtClean="0"/>
              <a:t>situación</a:t>
            </a:r>
            <a:r>
              <a:rPr lang="en-US" sz="1200" dirty="0" smtClean="0"/>
              <a:t> </a:t>
            </a:r>
            <a:r>
              <a:rPr lang="en-US" sz="1200" dirty="0" err="1" smtClean="0"/>
              <a:t>económica</a:t>
            </a:r>
            <a:r>
              <a:rPr lang="en-US" sz="1200" dirty="0" smtClean="0"/>
              <a:t> de </a:t>
            </a:r>
            <a:r>
              <a:rPr lang="en-US" sz="1200" dirty="0" err="1" smtClean="0"/>
              <a:t>nuestro</a:t>
            </a:r>
            <a:r>
              <a:rPr lang="en-US" sz="1200" dirty="0" smtClean="0"/>
              <a:t> </a:t>
            </a:r>
            <a:r>
              <a:rPr lang="en-US" sz="1200" dirty="0" err="1" smtClean="0"/>
              <a:t>país</a:t>
            </a:r>
            <a:r>
              <a:rPr lang="en-US" sz="1200" dirty="0" smtClean="0"/>
              <a:t>. </a:t>
            </a:r>
            <a:r>
              <a:rPr lang="en-US" sz="1200" dirty="0" err="1" smtClean="0"/>
              <a:t>Pongo</a:t>
            </a:r>
            <a:r>
              <a:rPr lang="en-US" sz="1200" dirty="0" smtClean="0"/>
              <a:t> </a:t>
            </a:r>
            <a:r>
              <a:rPr lang="en-US" sz="1200" dirty="0" err="1" smtClean="0"/>
              <a:t>ese</a:t>
            </a:r>
            <a:r>
              <a:rPr lang="en-US" sz="1200" dirty="0" smtClean="0"/>
              <a:t> </a:t>
            </a:r>
            <a:r>
              <a:rPr lang="en-US" sz="1200" dirty="0" err="1" smtClean="0"/>
              <a:t>ejemplo</a:t>
            </a:r>
            <a:r>
              <a:rPr lang="en-US" sz="1200" dirty="0" smtClean="0"/>
              <a:t> de la </a:t>
            </a:r>
            <a:r>
              <a:rPr lang="en-US" sz="1200" dirty="0" err="1" smtClean="0"/>
              <a:t>situación</a:t>
            </a:r>
            <a:r>
              <a:rPr lang="en-US" sz="1200" dirty="0" smtClean="0"/>
              <a:t> </a:t>
            </a:r>
            <a:r>
              <a:rPr lang="en-US" sz="1200" dirty="0" err="1" smtClean="0"/>
              <a:t>española</a:t>
            </a:r>
            <a:r>
              <a:rPr lang="en-US" sz="1200" dirty="0" smtClean="0"/>
              <a:t> </a:t>
            </a:r>
            <a:r>
              <a:rPr lang="en-US" sz="1200" dirty="0" err="1" smtClean="0"/>
              <a:t>porque</a:t>
            </a:r>
            <a:r>
              <a:rPr lang="en-US" sz="1200" dirty="0" smtClean="0"/>
              <a:t> lo </a:t>
            </a:r>
            <a:r>
              <a:rPr lang="en-US" sz="1200" dirty="0" err="1" smtClean="0"/>
              <a:t>veo</a:t>
            </a:r>
            <a:r>
              <a:rPr lang="en-US" sz="1200" dirty="0" smtClean="0"/>
              <a:t> un </a:t>
            </a:r>
            <a:r>
              <a:rPr lang="en-US" sz="1200" dirty="0" err="1" smtClean="0"/>
              <a:t>gran</a:t>
            </a:r>
            <a:r>
              <a:rPr lang="en-US" sz="1200" dirty="0" smtClean="0"/>
              <a:t> </a:t>
            </a:r>
            <a:r>
              <a:rPr lang="en-US" sz="1200" dirty="0" err="1" smtClean="0"/>
              <a:t>problema</a:t>
            </a:r>
            <a:r>
              <a:rPr lang="en-US" sz="1200" dirty="0" smtClean="0"/>
              <a:t> </a:t>
            </a:r>
            <a:r>
              <a:rPr lang="en-US" sz="1200" dirty="0" err="1" smtClean="0"/>
              <a:t>para</a:t>
            </a:r>
            <a:r>
              <a:rPr lang="en-US" sz="1200" dirty="0" smtClean="0"/>
              <a:t> mi </a:t>
            </a:r>
            <a:r>
              <a:rPr lang="en-US" sz="1200" dirty="0" err="1" smtClean="0"/>
              <a:t>futuro</a:t>
            </a:r>
            <a:r>
              <a:rPr lang="en-US" sz="1200" dirty="0" smtClean="0"/>
              <a:t>: </a:t>
            </a:r>
            <a:r>
              <a:rPr lang="en-US" sz="1200" dirty="0" err="1" smtClean="0"/>
              <a:t>si</a:t>
            </a:r>
            <a:r>
              <a:rPr lang="en-US" sz="1200" dirty="0" smtClean="0"/>
              <a:t> no hay </a:t>
            </a:r>
            <a:r>
              <a:rPr lang="en-US" sz="1200" dirty="0" err="1" smtClean="0"/>
              <a:t>ahora</a:t>
            </a:r>
            <a:r>
              <a:rPr lang="en-US" sz="1200" dirty="0" smtClean="0"/>
              <a:t> </a:t>
            </a:r>
            <a:r>
              <a:rPr lang="en-US" sz="1200" dirty="0" err="1" smtClean="0"/>
              <a:t>trabajo</a:t>
            </a:r>
            <a:r>
              <a:rPr lang="en-US" sz="1200" dirty="0" smtClean="0"/>
              <a:t> y </a:t>
            </a:r>
            <a:r>
              <a:rPr lang="en-US" sz="1200" dirty="0" err="1" smtClean="0"/>
              <a:t>nadie</a:t>
            </a:r>
            <a:r>
              <a:rPr lang="en-US" sz="1200" dirty="0" smtClean="0"/>
              <a:t> </a:t>
            </a:r>
            <a:r>
              <a:rPr lang="en-US" sz="1200" dirty="0" err="1" smtClean="0"/>
              <a:t>tiene</a:t>
            </a:r>
            <a:r>
              <a:rPr lang="en-US" sz="1200" dirty="0" smtClean="0"/>
              <a:t> </a:t>
            </a:r>
            <a:r>
              <a:rPr lang="en-US" sz="1200" dirty="0" err="1" smtClean="0"/>
              <a:t>esperanzas</a:t>
            </a:r>
            <a:r>
              <a:rPr lang="en-US" sz="1200" dirty="0" smtClean="0"/>
              <a:t> de nada, </a:t>
            </a:r>
            <a:r>
              <a:rPr lang="en-US" sz="1200" dirty="0" err="1" smtClean="0"/>
              <a:t>más</a:t>
            </a:r>
            <a:r>
              <a:rPr lang="en-US" sz="1200" dirty="0" smtClean="0"/>
              <a:t> </a:t>
            </a:r>
            <a:r>
              <a:rPr lang="en-US" sz="1200" dirty="0" err="1" smtClean="0"/>
              <a:t>adelante</a:t>
            </a:r>
            <a:r>
              <a:rPr lang="en-US" sz="1200" dirty="0" smtClean="0"/>
              <a:t> </a:t>
            </a:r>
            <a:r>
              <a:rPr lang="en-US" sz="1200" dirty="0" err="1" smtClean="0"/>
              <a:t>podría</a:t>
            </a:r>
            <a:r>
              <a:rPr lang="en-US" sz="1200" dirty="0" smtClean="0"/>
              <a:t> ser </a:t>
            </a:r>
            <a:r>
              <a:rPr lang="en-US" sz="1200" dirty="0" err="1" smtClean="0"/>
              <a:t>peor</a:t>
            </a:r>
            <a:r>
              <a:rPr lang="en-US" sz="1200" dirty="0" smtClean="0"/>
              <a:t>. Y </a:t>
            </a:r>
            <a:r>
              <a:rPr lang="en-US" sz="1200" dirty="0" err="1" smtClean="0"/>
              <a:t>nadie</a:t>
            </a:r>
            <a:r>
              <a:rPr lang="en-US" sz="1200" dirty="0" smtClean="0"/>
              <a:t> </a:t>
            </a:r>
            <a:r>
              <a:rPr lang="en-US" sz="1200" dirty="0" err="1" smtClean="0"/>
              <a:t>busca</a:t>
            </a:r>
            <a:r>
              <a:rPr lang="en-US" sz="1200" dirty="0" smtClean="0"/>
              <a:t> </a:t>
            </a:r>
            <a:r>
              <a:rPr lang="en-US" sz="1200" dirty="0" err="1" smtClean="0"/>
              <a:t>una</a:t>
            </a:r>
            <a:r>
              <a:rPr lang="en-US" sz="1200" dirty="0" smtClean="0"/>
              <a:t> </a:t>
            </a:r>
            <a:r>
              <a:rPr lang="en-US" sz="1200" dirty="0" err="1" smtClean="0"/>
              <a:t>solución</a:t>
            </a:r>
            <a:r>
              <a:rPr lang="en-US" sz="1200" dirty="0" smtClean="0"/>
              <a:t> a </a:t>
            </a:r>
            <a:r>
              <a:rPr lang="en-US" sz="1200" dirty="0" err="1" smtClean="0"/>
              <a:t>este</a:t>
            </a:r>
            <a:r>
              <a:rPr lang="en-US" sz="1200" dirty="0" smtClean="0"/>
              <a:t> </a:t>
            </a:r>
            <a:r>
              <a:rPr lang="en-US" sz="1200" dirty="0" err="1" smtClean="0"/>
              <a:t>gran</a:t>
            </a:r>
            <a:r>
              <a:rPr lang="en-US" sz="1200" dirty="0" smtClean="0"/>
              <a:t> </a:t>
            </a:r>
            <a:r>
              <a:rPr lang="en-US" sz="1200" dirty="0" err="1" smtClean="0"/>
              <a:t>problema</a:t>
            </a:r>
            <a:r>
              <a:rPr lang="en-US" sz="1200" dirty="0" smtClean="0"/>
              <a:t>.</a:t>
            </a:r>
            <a:endParaRPr lang="es-ES" sz="1200" dirty="0" smtClean="0"/>
          </a:p>
          <a:p>
            <a:r>
              <a:rPr lang="en-US" sz="1200" dirty="0" smtClean="0"/>
              <a:t>	</a:t>
            </a:r>
            <a:r>
              <a:rPr lang="en-US" sz="1200" dirty="0" err="1" smtClean="0"/>
              <a:t>Por</a:t>
            </a:r>
            <a:r>
              <a:rPr lang="en-US" sz="1200" dirty="0" smtClean="0"/>
              <a:t> </a:t>
            </a:r>
            <a:r>
              <a:rPr lang="en-US" sz="1200" dirty="0" err="1" smtClean="0"/>
              <a:t>ello</a:t>
            </a:r>
            <a:r>
              <a:rPr lang="en-US" sz="1200" dirty="0" smtClean="0"/>
              <a:t>, en mi </a:t>
            </a:r>
            <a:r>
              <a:rPr lang="en-US" sz="1200" dirty="0" err="1" smtClean="0"/>
              <a:t>futuro</a:t>
            </a:r>
            <a:r>
              <a:rPr lang="en-US" sz="1200" dirty="0" smtClean="0"/>
              <a:t> </a:t>
            </a:r>
            <a:r>
              <a:rPr lang="en-US" sz="1200" dirty="0" err="1" smtClean="0"/>
              <a:t>tengo</a:t>
            </a:r>
            <a:r>
              <a:rPr lang="en-US" sz="1200" dirty="0" smtClean="0"/>
              <a:t> </a:t>
            </a:r>
            <a:r>
              <a:rPr lang="en-US" sz="1200" dirty="0" err="1" smtClean="0"/>
              <a:t>previsto</a:t>
            </a:r>
            <a:r>
              <a:rPr lang="en-US" sz="1200" dirty="0" smtClean="0"/>
              <a:t> </a:t>
            </a:r>
            <a:r>
              <a:rPr lang="en-US" sz="1200" dirty="0" err="1" smtClean="0"/>
              <a:t>viajar</a:t>
            </a:r>
            <a:r>
              <a:rPr lang="en-US" sz="1200" dirty="0" smtClean="0"/>
              <a:t> a </a:t>
            </a:r>
            <a:r>
              <a:rPr lang="en-US" sz="1200" dirty="0" err="1" smtClean="0"/>
              <a:t>otros</a:t>
            </a:r>
            <a:r>
              <a:rPr lang="en-US" sz="1200" dirty="0" smtClean="0"/>
              <a:t> </a:t>
            </a:r>
            <a:r>
              <a:rPr lang="en-US" sz="1200" dirty="0" err="1" smtClean="0"/>
              <a:t>países</a:t>
            </a:r>
            <a:r>
              <a:rPr lang="en-US" sz="1200" dirty="0" smtClean="0"/>
              <a:t>, </a:t>
            </a:r>
            <a:r>
              <a:rPr lang="en-US" sz="1200" dirty="0" err="1" smtClean="0"/>
              <a:t>conocer</a:t>
            </a:r>
            <a:r>
              <a:rPr lang="en-US" sz="1200" dirty="0" smtClean="0"/>
              <a:t> </a:t>
            </a:r>
            <a:r>
              <a:rPr lang="en-US" sz="1200" dirty="0" err="1" smtClean="0"/>
              <a:t>nuevas</a:t>
            </a:r>
            <a:r>
              <a:rPr lang="en-US" sz="1200" dirty="0" smtClean="0"/>
              <a:t> </a:t>
            </a:r>
            <a:r>
              <a:rPr lang="en-US" sz="1200" dirty="0" err="1" smtClean="0"/>
              <a:t>culturas</a:t>
            </a:r>
            <a:r>
              <a:rPr lang="en-US" sz="1200" dirty="0" smtClean="0"/>
              <a:t>, </a:t>
            </a:r>
            <a:r>
              <a:rPr lang="en-US" sz="1200" dirty="0" err="1" smtClean="0"/>
              <a:t>gente</a:t>
            </a:r>
            <a:r>
              <a:rPr lang="en-US" sz="1200" dirty="0" smtClean="0"/>
              <a:t> </a:t>
            </a:r>
            <a:r>
              <a:rPr lang="en-US" sz="1200" dirty="0" err="1" smtClean="0"/>
              <a:t>nueva</a:t>
            </a:r>
            <a:r>
              <a:rPr lang="en-US" sz="1200" dirty="0" smtClean="0"/>
              <a:t>, </a:t>
            </a:r>
            <a:r>
              <a:rPr lang="en-US" sz="1200" dirty="0" err="1" smtClean="0"/>
              <a:t>sus</a:t>
            </a:r>
            <a:r>
              <a:rPr lang="en-US" sz="1200" dirty="0" smtClean="0"/>
              <a:t> </a:t>
            </a:r>
            <a:r>
              <a:rPr lang="en-US" sz="1200" dirty="0" err="1" smtClean="0"/>
              <a:t>costumbres</a:t>
            </a:r>
            <a:r>
              <a:rPr lang="en-US" sz="1200" dirty="0" smtClean="0"/>
              <a:t>. </a:t>
            </a:r>
            <a:r>
              <a:rPr lang="en-US" sz="1200" dirty="0" err="1" smtClean="0"/>
              <a:t>Quiero</a:t>
            </a:r>
            <a:r>
              <a:rPr lang="en-US" sz="1200" dirty="0" smtClean="0"/>
              <a:t> </a:t>
            </a:r>
            <a:r>
              <a:rPr lang="en-US" sz="1200" dirty="0" err="1" smtClean="0"/>
              <a:t>ayudar</a:t>
            </a:r>
            <a:r>
              <a:rPr lang="en-US" sz="1200" dirty="0" smtClean="0"/>
              <a:t> a la </a:t>
            </a:r>
            <a:r>
              <a:rPr lang="en-US" sz="1200" dirty="0" err="1" smtClean="0"/>
              <a:t>gente</a:t>
            </a:r>
            <a:r>
              <a:rPr lang="en-US" sz="1200" dirty="0" smtClean="0"/>
              <a:t> a </a:t>
            </a:r>
            <a:r>
              <a:rPr lang="en-US" sz="1200" dirty="0" err="1" smtClean="0"/>
              <a:t>que</a:t>
            </a:r>
            <a:r>
              <a:rPr lang="en-US" sz="1200" dirty="0" smtClean="0"/>
              <a:t> </a:t>
            </a:r>
            <a:r>
              <a:rPr lang="en-US" sz="1200" dirty="0" err="1" smtClean="0"/>
              <a:t>conozcan</a:t>
            </a:r>
            <a:r>
              <a:rPr lang="en-US" sz="1200" dirty="0" smtClean="0"/>
              <a:t>, a </a:t>
            </a:r>
            <a:r>
              <a:rPr lang="en-US" sz="1200" dirty="0" err="1" smtClean="0"/>
              <a:t>que</a:t>
            </a:r>
            <a:r>
              <a:rPr lang="en-US" sz="1200" dirty="0" smtClean="0"/>
              <a:t> se </a:t>
            </a:r>
            <a:r>
              <a:rPr lang="en-US" sz="1200" dirty="0" err="1" smtClean="0"/>
              <a:t>acerquen</a:t>
            </a:r>
            <a:r>
              <a:rPr lang="en-US" sz="1200" dirty="0" smtClean="0"/>
              <a:t> a la </a:t>
            </a:r>
            <a:r>
              <a:rPr lang="en-US" sz="1200" dirty="0" err="1" smtClean="0"/>
              <a:t>historia</a:t>
            </a:r>
            <a:r>
              <a:rPr lang="en-US" sz="1200" dirty="0" smtClean="0"/>
              <a:t> (</a:t>
            </a:r>
            <a:r>
              <a:rPr lang="en-US" sz="1200" dirty="0" err="1" smtClean="0"/>
              <a:t>trabajando</a:t>
            </a:r>
            <a:r>
              <a:rPr lang="en-US" sz="1200" dirty="0" smtClean="0"/>
              <a:t> en </a:t>
            </a:r>
            <a:r>
              <a:rPr lang="en-US" sz="1200" dirty="0" err="1" smtClean="0"/>
              <a:t>museos</a:t>
            </a:r>
            <a:r>
              <a:rPr lang="en-US" sz="1200" dirty="0" smtClean="0"/>
              <a:t>, </a:t>
            </a:r>
            <a:r>
              <a:rPr lang="en-US" sz="1200" dirty="0" err="1" smtClean="0"/>
              <a:t>por</a:t>
            </a:r>
            <a:r>
              <a:rPr lang="en-US" sz="1200" dirty="0" smtClean="0"/>
              <a:t> </a:t>
            </a:r>
            <a:r>
              <a:rPr lang="en-US" sz="1200" dirty="0" err="1" smtClean="0"/>
              <a:t>ejemplo</a:t>
            </a:r>
            <a:r>
              <a:rPr lang="en-US" sz="1200" dirty="0" smtClean="0"/>
              <a:t>), </a:t>
            </a:r>
            <a:r>
              <a:rPr lang="en-US" sz="1200" dirty="0" err="1" smtClean="0"/>
              <a:t>enseñarles</a:t>
            </a:r>
            <a:r>
              <a:rPr lang="en-US" sz="1200" dirty="0" smtClean="0"/>
              <a:t> </a:t>
            </a:r>
            <a:r>
              <a:rPr lang="en-US" sz="1200" dirty="0" err="1" smtClean="0"/>
              <a:t>que</a:t>
            </a:r>
            <a:r>
              <a:rPr lang="en-US" sz="1200" dirty="0" smtClean="0"/>
              <a:t> </a:t>
            </a:r>
            <a:r>
              <a:rPr lang="en-US" sz="1200" dirty="0" err="1" smtClean="0"/>
              <a:t>nuestros</a:t>
            </a:r>
            <a:r>
              <a:rPr lang="en-US" sz="1200" dirty="0" smtClean="0"/>
              <a:t> </a:t>
            </a:r>
            <a:r>
              <a:rPr lang="en-US" sz="1200" dirty="0" err="1" smtClean="0"/>
              <a:t>antepasados</a:t>
            </a:r>
            <a:r>
              <a:rPr lang="en-US" sz="1200" dirty="0" smtClean="0"/>
              <a:t> </a:t>
            </a:r>
            <a:r>
              <a:rPr lang="en-US" sz="1200" dirty="0" err="1" smtClean="0"/>
              <a:t>lucharon</a:t>
            </a:r>
            <a:r>
              <a:rPr lang="en-US" sz="1200" dirty="0" smtClean="0"/>
              <a:t> mucho </a:t>
            </a:r>
            <a:r>
              <a:rPr lang="en-US" sz="1200" dirty="0" err="1" smtClean="0"/>
              <a:t>por</a:t>
            </a:r>
            <a:r>
              <a:rPr lang="en-US" sz="1200" dirty="0" smtClean="0"/>
              <a:t> </a:t>
            </a:r>
            <a:r>
              <a:rPr lang="en-US" sz="1200" dirty="0" err="1" smtClean="0"/>
              <a:t>conseguir</a:t>
            </a:r>
            <a:r>
              <a:rPr lang="en-US" sz="1200" dirty="0" smtClean="0"/>
              <a:t> lo </a:t>
            </a:r>
            <a:r>
              <a:rPr lang="en-US" sz="1200" dirty="0" err="1" smtClean="0"/>
              <a:t>que</a:t>
            </a:r>
            <a:r>
              <a:rPr lang="en-US" sz="1200" dirty="0" smtClean="0"/>
              <a:t> </a:t>
            </a:r>
            <a:r>
              <a:rPr lang="en-US" sz="1200" dirty="0" err="1" smtClean="0"/>
              <a:t>hoy</a:t>
            </a:r>
            <a:r>
              <a:rPr lang="en-US" sz="1200" dirty="0" smtClean="0"/>
              <a:t> en </a:t>
            </a:r>
            <a:r>
              <a:rPr lang="en-US" sz="1200" dirty="0" err="1" smtClean="0"/>
              <a:t>día</a:t>
            </a:r>
            <a:r>
              <a:rPr lang="en-US" sz="1200" dirty="0" smtClean="0"/>
              <a:t> </a:t>
            </a:r>
            <a:r>
              <a:rPr lang="en-US" sz="1200" dirty="0" err="1" smtClean="0"/>
              <a:t>tenemos</a:t>
            </a:r>
            <a:r>
              <a:rPr lang="en-US" sz="1200" dirty="0" smtClean="0"/>
              <a:t> y </a:t>
            </a:r>
            <a:r>
              <a:rPr lang="en-US" sz="1200" dirty="0" err="1" smtClean="0"/>
              <a:t>somos</a:t>
            </a:r>
            <a:r>
              <a:rPr lang="en-US" sz="1200" dirty="0" smtClean="0"/>
              <a:t>. </a:t>
            </a:r>
            <a:r>
              <a:rPr lang="en-US" sz="1200" dirty="0" err="1" smtClean="0"/>
              <a:t>Quiero</a:t>
            </a:r>
            <a:r>
              <a:rPr lang="en-US" sz="1200" dirty="0" smtClean="0"/>
              <a:t> </a:t>
            </a:r>
            <a:r>
              <a:rPr lang="en-US" sz="1200" dirty="0" err="1" smtClean="0"/>
              <a:t>aplicar</a:t>
            </a:r>
            <a:r>
              <a:rPr lang="en-US" sz="1200" dirty="0" smtClean="0"/>
              <a:t> al </a:t>
            </a:r>
            <a:r>
              <a:rPr lang="en-US" sz="1200" dirty="0" err="1" smtClean="0"/>
              <a:t>mundo</a:t>
            </a:r>
            <a:r>
              <a:rPr lang="en-US" sz="1200" dirty="0" smtClean="0"/>
              <a:t> </a:t>
            </a:r>
            <a:r>
              <a:rPr lang="en-US" sz="1200" dirty="0" err="1" smtClean="0"/>
              <a:t>todos</a:t>
            </a:r>
            <a:r>
              <a:rPr lang="en-US" sz="1200" dirty="0" smtClean="0"/>
              <a:t> los </a:t>
            </a:r>
            <a:r>
              <a:rPr lang="en-US" sz="1200" dirty="0" err="1" smtClean="0"/>
              <a:t>conocimientos</a:t>
            </a:r>
            <a:r>
              <a:rPr lang="en-US" sz="1200" dirty="0" smtClean="0"/>
              <a:t> </a:t>
            </a:r>
            <a:r>
              <a:rPr lang="en-US" sz="1200" dirty="0" err="1" smtClean="0"/>
              <a:t>que</a:t>
            </a:r>
            <a:r>
              <a:rPr lang="en-US" sz="1200" dirty="0" smtClean="0"/>
              <a:t> </a:t>
            </a:r>
            <a:r>
              <a:rPr lang="en-US" sz="1200" dirty="0" err="1" smtClean="0"/>
              <a:t>voy</a:t>
            </a:r>
            <a:r>
              <a:rPr lang="en-US" sz="1200" dirty="0" smtClean="0"/>
              <a:t> </a:t>
            </a:r>
            <a:r>
              <a:rPr lang="en-US" sz="1200" dirty="0" err="1" smtClean="0"/>
              <a:t>aprendiendo</a:t>
            </a:r>
            <a:r>
              <a:rPr lang="en-US" sz="1200" dirty="0" smtClean="0"/>
              <a:t> a lo largo de mi </a:t>
            </a:r>
            <a:r>
              <a:rPr lang="en-US" sz="1200" dirty="0" err="1" smtClean="0"/>
              <a:t>vida</a:t>
            </a:r>
            <a:r>
              <a:rPr lang="en-US" sz="1200" dirty="0" smtClean="0"/>
              <a:t> y </a:t>
            </a:r>
            <a:r>
              <a:rPr lang="en-US" sz="1200" dirty="0" err="1" smtClean="0"/>
              <a:t>que</a:t>
            </a:r>
            <a:r>
              <a:rPr lang="en-US" sz="1200" dirty="0" smtClean="0"/>
              <a:t> el </a:t>
            </a:r>
            <a:r>
              <a:rPr lang="en-US" sz="1200" dirty="0" err="1" smtClean="0"/>
              <a:t>mundo</a:t>
            </a:r>
            <a:r>
              <a:rPr lang="en-US" sz="1200" dirty="0" smtClean="0"/>
              <a:t> </a:t>
            </a:r>
            <a:r>
              <a:rPr lang="en-US" sz="1200" dirty="0" err="1" smtClean="0"/>
              <a:t>vea</a:t>
            </a:r>
            <a:r>
              <a:rPr lang="en-US" sz="1200" dirty="0" smtClean="0"/>
              <a:t> </a:t>
            </a:r>
            <a:r>
              <a:rPr lang="en-US" sz="1200" dirty="0" err="1" smtClean="0"/>
              <a:t>que</a:t>
            </a:r>
            <a:r>
              <a:rPr lang="en-US" sz="1200" dirty="0" smtClean="0"/>
              <a:t> </a:t>
            </a:r>
            <a:r>
              <a:rPr lang="en-US" sz="1200" dirty="0" err="1" smtClean="0"/>
              <a:t>cuando</a:t>
            </a:r>
            <a:r>
              <a:rPr lang="en-US" sz="1200" dirty="0" smtClean="0"/>
              <a:t> </a:t>
            </a:r>
            <a:r>
              <a:rPr lang="en-US" sz="1200" dirty="0" err="1" smtClean="0"/>
              <a:t>alguien</a:t>
            </a:r>
            <a:r>
              <a:rPr lang="en-US" sz="1200" dirty="0" smtClean="0"/>
              <a:t> </a:t>
            </a:r>
            <a:r>
              <a:rPr lang="en-US" sz="1200" dirty="0" err="1" smtClean="0"/>
              <a:t>lucha</a:t>
            </a:r>
            <a:r>
              <a:rPr lang="en-US" sz="1200" dirty="0" smtClean="0"/>
              <a:t> </a:t>
            </a:r>
            <a:r>
              <a:rPr lang="en-US" sz="1200" dirty="0" err="1" smtClean="0"/>
              <a:t>por</a:t>
            </a:r>
            <a:r>
              <a:rPr lang="en-US" sz="1200" dirty="0" smtClean="0"/>
              <a:t> </a:t>
            </a:r>
            <a:r>
              <a:rPr lang="en-US" sz="1200" dirty="0" err="1" smtClean="0"/>
              <a:t>algo</a:t>
            </a:r>
            <a:r>
              <a:rPr lang="en-US" sz="1200" dirty="0" smtClean="0"/>
              <a:t> lo </a:t>
            </a:r>
            <a:r>
              <a:rPr lang="en-US" sz="1200" dirty="0" err="1" smtClean="0"/>
              <a:t>consigue</a:t>
            </a:r>
            <a:r>
              <a:rPr lang="en-US" sz="1200" dirty="0" smtClean="0"/>
              <a:t>.</a:t>
            </a:r>
            <a:endParaRPr lang="es-ES" sz="1200" dirty="0" smtClean="0"/>
          </a:p>
          <a:p>
            <a:r>
              <a:rPr lang="en-US" sz="1200" dirty="0" smtClean="0"/>
              <a:t>	</a:t>
            </a:r>
            <a:r>
              <a:rPr lang="en-US" sz="1200" dirty="0" err="1" smtClean="0"/>
              <a:t>Poder</a:t>
            </a:r>
            <a:r>
              <a:rPr lang="en-US" sz="1200" dirty="0" smtClean="0"/>
              <a:t> </a:t>
            </a:r>
            <a:r>
              <a:rPr lang="en-US" sz="1200" dirty="0" err="1" smtClean="0"/>
              <a:t>manejarme</a:t>
            </a:r>
            <a:r>
              <a:rPr lang="en-US" sz="1200" dirty="0" smtClean="0"/>
              <a:t>  </a:t>
            </a:r>
            <a:r>
              <a:rPr lang="en-US" sz="1200" dirty="0" err="1" smtClean="0"/>
              <a:t>perfectamente</a:t>
            </a:r>
            <a:r>
              <a:rPr lang="en-US" sz="1200" dirty="0" smtClean="0"/>
              <a:t> en </a:t>
            </a:r>
            <a:r>
              <a:rPr lang="en-US" sz="1200" dirty="0" err="1" smtClean="0"/>
              <a:t>diferentes</a:t>
            </a:r>
            <a:r>
              <a:rPr lang="en-US" sz="1200" dirty="0" smtClean="0"/>
              <a:t>  </a:t>
            </a:r>
            <a:r>
              <a:rPr lang="en-US" sz="1200" dirty="0" err="1" smtClean="0"/>
              <a:t>lenguas</a:t>
            </a:r>
            <a:r>
              <a:rPr lang="en-US" sz="1200" dirty="0" smtClean="0"/>
              <a:t> y </a:t>
            </a:r>
            <a:r>
              <a:rPr lang="en-US" sz="1200" dirty="0" err="1" smtClean="0"/>
              <a:t>salir</a:t>
            </a:r>
            <a:r>
              <a:rPr lang="en-US" sz="1200" dirty="0" smtClean="0"/>
              <a:t> </a:t>
            </a:r>
            <a:r>
              <a:rPr lang="en-US" sz="1200" dirty="0" err="1" smtClean="0"/>
              <a:t>por</a:t>
            </a:r>
            <a:r>
              <a:rPr lang="en-US" sz="1200" dirty="0" smtClean="0"/>
              <a:t> </a:t>
            </a:r>
            <a:r>
              <a:rPr lang="en-US" sz="1200" dirty="0" err="1" smtClean="0"/>
              <a:t>aquella</a:t>
            </a:r>
            <a:r>
              <a:rPr lang="en-US" sz="1200" dirty="0" smtClean="0"/>
              <a:t> ciudad o pueblo </a:t>
            </a:r>
            <a:r>
              <a:rPr lang="en-US" sz="1200" dirty="0" err="1" smtClean="0"/>
              <a:t>donde</a:t>
            </a:r>
            <a:r>
              <a:rPr lang="en-US" sz="1200" dirty="0" smtClean="0"/>
              <a:t> viva, con </a:t>
            </a:r>
            <a:r>
              <a:rPr lang="en-US" sz="1200" dirty="0" err="1" smtClean="0"/>
              <a:t>gente</a:t>
            </a:r>
            <a:r>
              <a:rPr lang="en-US" sz="1200" dirty="0" smtClean="0"/>
              <a:t> </a:t>
            </a:r>
            <a:r>
              <a:rPr lang="en-US" sz="1200" dirty="0" err="1" smtClean="0"/>
              <a:t>nueva</a:t>
            </a:r>
            <a:r>
              <a:rPr lang="en-US" sz="1200" dirty="0" smtClean="0"/>
              <a:t> de </a:t>
            </a:r>
            <a:r>
              <a:rPr lang="en-US" sz="1200" dirty="0" err="1" smtClean="0"/>
              <a:t>otras</a:t>
            </a:r>
            <a:r>
              <a:rPr lang="en-US" sz="1200" dirty="0" smtClean="0"/>
              <a:t> </a:t>
            </a:r>
            <a:r>
              <a:rPr lang="en-US" sz="1200" dirty="0" err="1" smtClean="0"/>
              <a:t>costumbres</a:t>
            </a:r>
            <a:r>
              <a:rPr lang="en-US" sz="1200" dirty="0" smtClean="0"/>
              <a:t> y </a:t>
            </a:r>
            <a:r>
              <a:rPr lang="en-US" sz="1200" dirty="0" err="1" smtClean="0"/>
              <a:t>lugares</a:t>
            </a:r>
            <a:r>
              <a:rPr lang="en-US" sz="1200" dirty="0" smtClean="0"/>
              <a:t>. Es </a:t>
            </a:r>
            <a:r>
              <a:rPr lang="en-US" sz="1200" dirty="0" err="1" smtClean="0"/>
              <a:t>decir</a:t>
            </a:r>
            <a:r>
              <a:rPr lang="en-US" sz="1200" dirty="0" smtClean="0"/>
              <a:t>, </a:t>
            </a:r>
            <a:r>
              <a:rPr lang="en-US" sz="1200" dirty="0" err="1" smtClean="0"/>
              <a:t>poder</a:t>
            </a:r>
            <a:r>
              <a:rPr lang="en-US" sz="1200" dirty="0" smtClean="0"/>
              <a:t> </a:t>
            </a:r>
            <a:r>
              <a:rPr lang="en-US" sz="1200" dirty="0" err="1" smtClean="0"/>
              <a:t>hacer</a:t>
            </a:r>
            <a:r>
              <a:rPr lang="en-US" sz="1200" dirty="0" smtClean="0"/>
              <a:t> </a:t>
            </a:r>
            <a:r>
              <a:rPr lang="en-US" sz="1200" dirty="0" err="1" smtClean="0"/>
              <a:t>todo</a:t>
            </a:r>
            <a:r>
              <a:rPr lang="en-US" sz="1200" dirty="0" smtClean="0"/>
              <a:t> </a:t>
            </a:r>
            <a:r>
              <a:rPr lang="en-US" sz="1200" dirty="0" err="1" smtClean="0"/>
              <a:t>aquello</a:t>
            </a:r>
            <a:r>
              <a:rPr lang="en-US" sz="1200" dirty="0" smtClean="0"/>
              <a:t> </a:t>
            </a:r>
            <a:r>
              <a:rPr lang="en-US" sz="1200" dirty="0" err="1" smtClean="0"/>
              <a:t>relacionado</a:t>
            </a:r>
            <a:r>
              <a:rPr lang="en-US" sz="1200" dirty="0" smtClean="0"/>
              <a:t> con </a:t>
            </a:r>
            <a:r>
              <a:rPr lang="en-US" sz="1200" dirty="0" err="1" smtClean="0"/>
              <a:t>las</a:t>
            </a:r>
            <a:r>
              <a:rPr lang="en-US" sz="1200" dirty="0" smtClean="0"/>
              <a:t> </a:t>
            </a:r>
            <a:r>
              <a:rPr lang="en-US" sz="1200" dirty="0" err="1" smtClean="0"/>
              <a:t>lenguas</a:t>
            </a:r>
            <a:r>
              <a:rPr lang="en-US" sz="1200" dirty="0" smtClean="0"/>
              <a:t>, con la </a:t>
            </a:r>
            <a:r>
              <a:rPr lang="en-US" sz="1200" dirty="0" err="1" smtClean="0"/>
              <a:t>historia</a:t>
            </a:r>
            <a:r>
              <a:rPr lang="en-US" sz="1200" dirty="0" smtClean="0"/>
              <a:t>, con </a:t>
            </a:r>
            <a:r>
              <a:rPr lang="en-US" sz="1200" dirty="0" err="1" smtClean="0"/>
              <a:t>las</a:t>
            </a:r>
            <a:r>
              <a:rPr lang="en-US" sz="1200" dirty="0" smtClean="0"/>
              <a:t> </a:t>
            </a:r>
            <a:r>
              <a:rPr lang="en-US" sz="1200" dirty="0" err="1" smtClean="0"/>
              <a:t>culturas</a:t>
            </a:r>
            <a:r>
              <a:rPr lang="en-US" sz="1200" dirty="0" smtClean="0"/>
              <a:t>…</a:t>
            </a:r>
            <a:endParaRPr lang="es-ES" sz="1200" dirty="0" smtClean="0"/>
          </a:p>
          <a:p>
            <a:r>
              <a:rPr lang="en-US" sz="1200" dirty="0" smtClean="0"/>
              <a:t>	</a:t>
            </a:r>
            <a:r>
              <a:rPr lang="en-US" sz="1200" dirty="0" err="1" smtClean="0"/>
              <a:t>Quiero</a:t>
            </a:r>
            <a:r>
              <a:rPr lang="en-US" sz="1200" dirty="0" smtClean="0"/>
              <a:t> </a:t>
            </a:r>
            <a:r>
              <a:rPr lang="en-US" sz="1200" dirty="0" err="1" smtClean="0"/>
              <a:t>trabajar</a:t>
            </a:r>
            <a:r>
              <a:rPr lang="en-US" sz="1200" dirty="0" smtClean="0"/>
              <a:t> en </a:t>
            </a:r>
            <a:r>
              <a:rPr lang="en-US" sz="1200" dirty="0" err="1" smtClean="0"/>
              <a:t>algo</a:t>
            </a:r>
            <a:r>
              <a:rPr lang="en-US" sz="1200" dirty="0" smtClean="0"/>
              <a:t> </a:t>
            </a:r>
            <a:r>
              <a:rPr lang="en-US" sz="1200" dirty="0" err="1" smtClean="0"/>
              <a:t>que</a:t>
            </a:r>
            <a:r>
              <a:rPr lang="en-US" sz="1200" dirty="0" smtClean="0"/>
              <a:t> me </a:t>
            </a:r>
            <a:r>
              <a:rPr lang="en-US" sz="1200" dirty="0" err="1" smtClean="0"/>
              <a:t>guste</a:t>
            </a:r>
            <a:r>
              <a:rPr lang="en-US" sz="1200" dirty="0" smtClean="0"/>
              <a:t> </a:t>
            </a:r>
            <a:r>
              <a:rPr lang="en-US" sz="1200" dirty="0" err="1" smtClean="0"/>
              <a:t>hacer</a:t>
            </a:r>
            <a:r>
              <a:rPr lang="en-US" sz="1200" dirty="0" smtClean="0"/>
              <a:t> , y la </a:t>
            </a:r>
            <a:r>
              <a:rPr lang="en-US" sz="1200" dirty="0" err="1" smtClean="0"/>
              <a:t>carrera</a:t>
            </a:r>
            <a:r>
              <a:rPr lang="en-US" sz="1200" dirty="0" smtClean="0"/>
              <a:t> de </a:t>
            </a:r>
            <a:r>
              <a:rPr lang="en-US" sz="1200" dirty="0" err="1" smtClean="0"/>
              <a:t>turismo</a:t>
            </a:r>
            <a:r>
              <a:rPr lang="en-US" sz="1200" dirty="0" smtClean="0"/>
              <a:t> </a:t>
            </a:r>
            <a:r>
              <a:rPr lang="en-US" sz="1200" dirty="0" err="1" smtClean="0"/>
              <a:t>sería</a:t>
            </a:r>
            <a:r>
              <a:rPr lang="en-US" sz="1200" dirty="0" smtClean="0"/>
              <a:t> </a:t>
            </a:r>
            <a:r>
              <a:rPr lang="en-US" sz="1200" dirty="0" err="1" smtClean="0"/>
              <a:t>una</a:t>
            </a:r>
            <a:r>
              <a:rPr lang="en-US" sz="1200" dirty="0" smtClean="0"/>
              <a:t> de </a:t>
            </a:r>
            <a:r>
              <a:rPr lang="en-US" sz="1200" dirty="0" err="1" smtClean="0"/>
              <a:t>ellas</a:t>
            </a:r>
            <a:r>
              <a:rPr lang="en-US" sz="1200" dirty="0" smtClean="0"/>
              <a:t>. </a:t>
            </a:r>
            <a:r>
              <a:rPr lang="en-US" sz="1200" dirty="0" err="1" smtClean="0"/>
              <a:t>Poder</a:t>
            </a:r>
            <a:r>
              <a:rPr lang="en-US" sz="1200" dirty="0" smtClean="0"/>
              <a:t> </a:t>
            </a:r>
            <a:r>
              <a:rPr lang="en-US" sz="1200" dirty="0" err="1" smtClean="0"/>
              <a:t>establecer</a:t>
            </a:r>
            <a:r>
              <a:rPr lang="en-US" sz="1200" dirty="0" smtClean="0"/>
              <a:t> </a:t>
            </a:r>
            <a:r>
              <a:rPr lang="en-US" sz="1200" dirty="0" err="1" smtClean="0"/>
              <a:t>ese</a:t>
            </a:r>
            <a:r>
              <a:rPr lang="en-US" sz="1200" dirty="0" smtClean="0"/>
              <a:t> </a:t>
            </a:r>
            <a:r>
              <a:rPr lang="en-US" sz="1200" dirty="0" err="1" smtClean="0"/>
              <a:t>tipo</a:t>
            </a:r>
            <a:r>
              <a:rPr lang="en-US" sz="1200" dirty="0" smtClean="0"/>
              <a:t> de </a:t>
            </a:r>
            <a:r>
              <a:rPr lang="en-US" sz="1200" dirty="0" err="1" smtClean="0"/>
              <a:t>metas</a:t>
            </a:r>
            <a:r>
              <a:rPr lang="en-US" sz="1200" dirty="0" smtClean="0"/>
              <a:t> en mi </a:t>
            </a:r>
            <a:r>
              <a:rPr lang="en-US" sz="1200" dirty="0" err="1" smtClean="0"/>
              <a:t>vida</a:t>
            </a:r>
            <a:r>
              <a:rPr lang="en-US" sz="1200" dirty="0" smtClean="0"/>
              <a:t> </a:t>
            </a:r>
            <a:r>
              <a:rPr lang="en-US" sz="1200" dirty="0" err="1" smtClean="0"/>
              <a:t>sería</a:t>
            </a:r>
            <a:r>
              <a:rPr lang="en-US" sz="1200" dirty="0" smtClean="0"/>
              <a:t> un </a:t>
            </a:r>
            <a:r>
              <a:rPr lang="en-US" sz="1200" dirty="0" err="1" smtClean="0"/>
              <a:t>gran</a:t>
            </a:r>
            <a:r>
              <a:rPr lang="en-US" sz="1200" dirty="0" smtClean="0"/>
              <a:t> </a:t>
            </a:r>
            <a:r>
              <a:rPr lang="en-US" sz="1200" dirty="0" err="1" smtClean="0"/>
              <a:t>progreso</a:t>
            </a:r>
            <a:r>
              <a:rPr lang="en-US" sz="1200" dirty="0" smtClean="0"/>
              <a:t>. </a:t>
            </a:r>
            <a:endParaRPr lang="es-ES" sz="1200" dirty="0" smtClean="0"/>
          </a:p>
          <a:p>
            <a:r>
              <a:rPr lang="en-US" sz="1200" dirty="0" smtClean="0"/>
              <a:t>	</a:t>
            </a:r>
            <a:r>
              <a:rPr lang="en-US" sz="1200" dirty="0" err="1" smtClean="0"/>
              <a:t>Tengo</a:t>
            </a:r>
            <a:r>
              <a:rPr lang="en-US" sz="1200" dirty="0" smtClean="0"/>
              <a:t> un </a:t>
            </a:r>
            <a:r>
              <a:rPr lang="en-US" sz="1200" dirty="0" err="1" smtClean="0"/>
              <a:t>pensamiento</a:t>
            </a:r>
            <a:r>
              <a:rPr lang="en-US" sz="1200" dirty="0" smtClean="0"/>
              <a:t> de mi </a:t>
            </a:r>
            <a:r>
              <a:rPr lang="en-US" sz="1200" dirty="0" err="1" smtClean="0"/>
              <a:t>vida</a:t>
            </a:r>
            <a:r>
              <a:rPr lang="en-US" sz="1200" dirty="0" smtClean="0"/>
              <a:t> </a:t>
            </a:r>
            <a:r>
              <a:rPr lang="en-US" sz="1200" dirty="0" err="1" smtClean="0"/>
              <a:t>futura</a:t>
            </a:r>
            <a:r>
              <a:rPr lang="en-US" sz="1200" dirty="0" smtClean="0"/>
              <a:t> </a:t>
            </a:r>
            <a:r>
              <a:rPr lang="en-US" sz="1200" dirty="0" err="1" smtClean="0"/>
              <a:t>positivo</a:t>
            </a:r>
            <a:r>
              <a:rPr lang="en-US" sz="1200" dirty="0" smtClean="0"/>
              <a:t>. </a:t>
            </a:r>
            <a:r>
              <a:rPr lang="en-US" sz="1200" dirty="0" err="1" smtClean="0"/>
              <a:t>Quiero</a:t>
            </a:r>
            <a:r>
              <a:rPr lang="en-US" sz="1200" dirty="0" smtClean="0"/>
              <a:t> </a:t>
            </a:r>
            <a:r>
              <a:rPr lang="en-US" sz="1200" dirty="0" err="1" smtClean="0"/>
              <a:t>pedirle</a:t>
            </a:r>
            <a:r>
              <a:rPr lang="en-US" sz="1200" dirty="0" smtClean="0"/>
              <a:t> a Dios </a:t>
            </a:r>
            <a:r>
              <a:rPr lang="en-US" sz="1200" dirty="0" err="1" smtClean="0"/>
              <a:t>que</a:t>
            </a:r>
            <a:r>
              <a:rPr lang="en-US" sz="1200" dirty="0" smtClean="0"/>
              <a:t> </a:t>
            </a:r>
            <a:r>
              <a:rPr lang="en-US" sz="1200" dirty="0" err="1" smtClean="0"/>
              <a:t>esta</a:t>
            </a:r>
            <a:r>
              <a:rPr lang="en-US" sz="1200" dirty="0" smtClean="0"/>
              <a:t> </a:t>
            </a:r>
            <a:r>
              <a:rPr lang="en-US" sz="1200" dirty="0" err="1" smtClean="0"/>
              <a:t>fuerza</a:t>
            </a:r>
            <a:r>
              <a:rPr lang="en-US" sz="1200" dirty="0" smtClean="0"/>
              <a:t> </a:t>
            </a:r>
            <a:r>
              <a:rPr lang="en-US" sz="1200" dirty="0" err="1" smtClean="0"/>
              <a:t>que</a:t>
            </a:r>
            <a:r>
              <a:rPr lang="en-US" sz="1200" dirty="0" smtClean="0"/>
              <a:t> </a:t>
            </a:r>
            <a:r>
              <a:rPr lang="en-US" sz="1200" dirty="0" err="1" smtClean="0"/>
              <a:t>tengo</a:t>
            </a:r>
            <a:r>
              <a:rPr lang="en-US" sz="1200" dirty="0" smtClean="0"/>
              <a:t> e </a:t>
            </a:r>
            <a:r>
              <a:rPr lang="en-US" sz="1200" dirty="0" err="1" smtClean="0"/>
              <a:t>ilusión</a:t>
            </a:r>
            <a:r>
              <a:rPr lang="en-US" sz="1200" dirty="0" smtClean="0"/>
              <a:t> </a:t>
            </a:r>
            <a:r>
              <a:rPr lang="en-US" sz="1200" dirty="0" err="1" smtClean="0"/>
              <a:t>perdure</a:t>
            </a:r>
            <a:r>
              <a:rPr lang="en-US" sz="1200" dirty="0" smtClean="0"/>
              <a:t> </a:t>
            </a:r>
            <a:r>
              <a:rPr lang="en-US" sz="1200" dirty="0" err="1" smtClean="0"/>
              <a:t>siempre</a:t>
            </a:r>
            <a:r>
              <a:rPr lang="en-US" sz="1200" dirty="0" smtClean="0"/>
              <a:t>. </a:t>
            </a:r>
            <a:r>
              <a:rPr lang="en-US" sz="1200" dirty="0" err="1" smtClean="0"/>
              <a:t>Espero</a:t>
            </a:r>
            <a:r>
              <a:rPr lang="en-US" sz="1200" dirty="0" smtClean="0"/>
              <a:t> </a:t>
            </a:r>
            <a:r>
              <a:rPr lang="en-US" sz="1200" dirty="0" err="1" smtClean="0"/>
              <a:t>que</a:t>
            </a:r>
            <a:r>
              <a:rPr lang="en-US" sz="1200" dirty="0" smtClean="0"/>
              <a:t> el </a:t>
            </a:r>
            <a:r>
              <a:rPr lang="en-US" sz="1200" dirty="0" err="1" smtClean="0"/>
              <a:t>futuro</a:t>
            </a:r>
            <a:r>
              <a:rPr lang="en-US" sz="1200" dirty="0" smtClean="0"/>
              <a:t> </a:t>
            </a:r>
            <a:r>
              <a:rPr lang="en-US" sz="1200" dirty="0" err="1" smtClean="0"/>
              <a:t>que</a:t>
            </a:r>
            <a:r>
              <a:rPr lang="en-US" sz="1200" dirty="0" smtClean="0"/>
              <a:t> me </a:t>
            </a:r>
            <a:r>
              <a:rPr lang="en-US" sz="1200" dirty="0" err="1" smtClean="0"/>
              <a:t>depara</a:t>
            </a:r>
            <a:r>
              <a:rPr lang="en-US" sz="1200" dirty="0" smtClean="0"/>
              <a:t>, sea </a:t>
            </a:r>
            <a:r>
              <a:rPr lang="en-US" sz="1200" dirty="0" err="1" smtClean="0"/>
              <a:t>mejor</a:t>
            </a:r>
            <a:r>
              <a:rPr lang="en-US" sz="1200" dirty="0" smtClean="0"/>
              <a:t> </a:t>
            </a:r>
            <a:r>
              <a:rPr lang="en-US" sz="1200" dirty="0" err="1" smtClean="0"/>
              <a:t>que</a:t>
            </a:r>
            <a:r>
              <a:rPr lang="en-US" sz="1200" dirty="0" smtClean="0"/>
              <a:t> el </a:t>
            </a:r>
            <a:r>
              <a:rPr lang="en-US" sz="1200" dirty="0" err="1" smtClean="0"/>
              <a:t>futuro</a:t>
            </a:r>
            <a:r>
              <a:rPr lang="en-US" sz="1200" dirty="0" smtClean="0"/>
              <a:t> </a:t>
            </a:r>
            <a:r>
              <a:rPr lang="en-US" sz="1200" dirty="0" err="1" smtClean="0"/>
              <a:t>que</a:t>
            </a:r>
            <a:r>
              <a:rPr lang="en-US" sz="1200" dirty="0" smtClean="0"/>
              <a:t> </a:t>
            </a:r>
            <a:r>
              <a:rPr lang="en-US" sz="1200" dirty="0" err="1" smtClean="0"/>
              <a:t>imagino</a:t>
            </a:r>
            <a:r>
              <a:rPr lang="en-US" sz="1200" dirty="0" smtClean="0"/>
              <a:t> </a:t>
            </a:r>
            <a:r>
              <a:rPr lang="en-US" sz="1200" dirty="0" err="1" smtClean="0"/>
              <a:t>ahora</a:t>
            </a:r>
            <a:r>
              <a:rPr lang="en-US" sz="1200" dirty="0" smtClean="0"/>
              <a:t>.</a:t>
            </a:r>
            <a:r>
              <a:rPr lang="es-ES" sz="1200" dirty="0" smtClean="0"/>
              <a:t> </a:t>
            </a:r>
            <a:r>
              <a:rPr lang="en-US" sz="1200" dirty="0" smtClean="0"/>
              <a:t> </a:t>
            </a:r>
            <a:endParaRPr lang="es-ES" sz="1200" dirty="0" smtClean="0"/>
          </a:p>
          <a:p>
            <a:r>
              <a:rPr lang="en-US" sz="1200" dirty="0" smtClean="0"/>
              <a:t>	 Y </a:t>
            </a:r>
            <a:r>
              <a:rPr lang="en-US" sz="1200" dirty="0" err="1" smtClean="0"/>
              <a:t>todo</a:t>
            </a:r>
            <a:r>
              <a:rPr lang="en-US" sz="1200" dirty="0" smtClean="0"/>
              <a:t> </a:t>
            </a:r>
            <a:r>
              <a:rPr lang="en-US" sz="1200" dirty="0" err="1" smtClean="0"/>
              <a:t>esto</a:t>
            </a:r>
            <a:r>
              <a:rPr lang="en-US" sz="1200" dirty="0" smtClean="0"/>
              <a:t> </a:t>
            </a:r>
            <a:r>
              <a:rPr lang="en-US" sz="1200" dirty="0" err="1" smtClean="0"/>
              <a:t>porque</a:t>
            </a:r>
            <a:r>
              <a:rPr lang="en-US" sz="1200" dirty="0" smtClean="0"/>
              <a:t> mi </a:t>
            </a:r>
            <a:r>
              <a:rPr lang="en-US" sz="1200" dirty="0" err="1" smtClean="0"/>
              <a:t>madre</a:t>
            </a:r>
            <a:r>
              <a:rPr lang="en-US" sz="1200" dirty="0" smtClean="0"/>
              <a:t> </a:t>
            </a:r>
            <a:r>
              <a:rPr lang="en-US" sz="1200" dirty="0" err="1" smtClean="0"/>
              <a:t>siempre</a:t>
            </a:r>
            <a:r>
              <a:rPr lang="en-US" sz="1200" dirty="0" smtClean="0"/>
              <a:t> me ha </a:t>
            </a:r>
            <a:r>
              <a:rPr lang="en-US" sz="1200" dirty="0" err="1" smtClean="0"/>
              <a:t>inculcado</a:t>
            </a:r>
            <a:r>
              <a:rPr lang="en-US" sz="1200" dirty="0" smtClean="0"/>
              <a:t> un </a:t>
            </a:r>
            <a:r>
              <a:rPr lang="en-US" sz="1200" dirty="0" err="1" smtClean="0"/>
              <a:t>concepto</a:t>
            </a:r>
            <a:r>
              <a:rPr lang="en-US" sz="1200" dirty="0" smtClean="0"/>
              <a:t> </a:t>
            </a:r>
            <a:r>
              <a:rPr lang="en-US" sz="1200" dirty="0" err="1" smtClean="0"/>
              <a:t>muy</a:t>
            </a:r>
            <a:r>
              <a:rPr lang="en-US" sz="1200" dirty="0" smtClean="0"/>
              <a:t> </a:t>
            </a:r>
            <a:r>
              <a:rPr lang="en-US" sz="1200" dirty="0" err="1" smtClean="0"/>
              <a:t>importante</a:t>
            </a:r>
            <a:r>
              <a:rPr lang="en-US" sz="1200" dirty="0" smtClean="0"/>
              <a:t> en mi </a:t>
            </a:r>
            <a:r>
              <a:rPr lang="en-US" sz="1200" dirty="0" err="1" smtClean="0"/>
              <a:t>vida</a:t>
            </a:r>
            <a:r>
              <a:rPr lang="en-US" sz="1200" dirty="0" smtClean="0"/>
              <a:t>: </a:t>
            </a:r>
            <a:r>
              <a:rPr lang="en-US" sz="1200" dirty="0" err="1" smtClean="0"/>
              <a:t>que</a:t>
            </a:r>
            <a:r>
              <a:rPr lang="en-US" sz="1200" dirty="0" smtClean="0"/>
              <a:t> </a:t>
            </a:r>
            <a:r>
              <a:rPr lang="en-US" sz="1200" dirty="0" err="1" smtClean="0"/>
              <a:t>todos</a:t>
            </a:r>
            <a:r>
              <a:rPr lang="en-US" sz="1200" dirty="0" smtClean="0"/>
              <a:t> </a:t>
            </a:r>
            <a:r>
              <a:rPr lang="en-US" sz="1200" dirty="0" err="1" smtClean="0"/>
              <a:t>somos</a:t>
            </a:r>
            <a:r>
              <a:rPr lang="en-US" sz="1200" dirty="0" smtClean="0"/>
              <a:t> </a:t>
            </a:r>
            <a:r>
              <a:rPr lang="en-US" sz="1200" dirty="0" err="1" smtClean="0"/>
              <a:t>ciudadanos</a:t>
            </a:r>
            <a:r>
              <a:rPr lang="en-US" sz="1200" dirty="0" smtClean="0"/>
              <a:t> del </a:t>
            </a:r>
            <a:r>
              <a:rPr lang="en-US" sz="1200" dirty="0" err="1" smtClean="0"/>
              <a:t>mundo</a:t>
            </a:r>
            <a:r>
              <a:rPr lang="en-US" sz="1200" dirty="0" smtClean="0"/>
              <a:t> y </a:t>
            </a:r>
            <a:r>
              <a:rPr lang="en-US" sz="1200" dirty="0" err="1" smtClean="0"/>
              <a:t>que</a:t>
            </a:r>
            <a:r>
              <a:rPr lang="en-US" sz="1200" dirty="0" smtClean="0"/>
              <a:t> </a:t>
            </a:r>
            <a:r>
              <a:rPr lang="en-US" sz="1200" dirty="0" err="1" smtClean="0"/>
              <a:t>debo</a:t>
            </a:r>
            <a:r>
              <a:rPr lang="en-US" sz="1200" dirty="0" smtClean="0"/>
              <a:t> </a:t>
            </a:r>
            <a:r>
              <a:rPr lang="en-US" sz="1200" dirty="0" err="1" smtClean="0"/>
              <a:t>luchar</a:t>
            </a:r>
            <a:r>
              <a:rPr lang="en-US" sz="1200" dirty="0" smtClean="0"/>
              <a:t> </a:t>
            </a:r>
            <a:r>
              <a:rPr lang="en-US" sz="1200" dirty="0" err="1" smtClean="0"/>
              <a:t>por</a:t>
            </a:r>
            <a:r>
              <a:rPr lang="en-US" sz="1200" dirty="0" smtClean="0"/>
              <a:t> </a:t>
            </a:r>
            <a:r>
              <a:rPr lang="en-US" sz="1200" dirty="0" err="1" smtClean="0"/>
              <a:t>aquello</a:t>
            </a:r>
            <a:r>
              <a:rPr lang="en-US" sz="1200" dirty="0" smtClean="0"/>
              <a:t> </a:t>
            </a:r>
            <a:r>
              <a:rPr lang="en-US" sz="1200" dirty="0" err="1" smtClean="0"/>
              <a:t>que</a:t>
            </a:r>
            <a:r>
              <a:rPr lang="en-US" sz="1200" dirty="0" smtClean="0"/>
              <a:t> </a:t>
            </a:r>
            <a:r>
              <a:rPr lang="en-US" sz="1200" dirty="0" err="1" smtClean="0"/>
              <a:t>quiero</a:t>
            </a:r>
            <a:r>
              <a:rPr lang="en-US" sz="1200" dirty="0" smtClean="0"/>
              <a:t> </a:t>
            </a:r>
            <a:r>
              <a:rPr lang="en-US" sz="1200" dirty="0" err="1" smtClean="0"/>
              <a:t>para</a:t>
            </a:r>
            <a:r>
              <a:rPr lang="en-US" sz="1200" dirty="0" smtClean="0"/>
              <a:t> </a:t>
            </a:r>
            <a:r>
              <a:rPr lang="en-US" sz="1200" dirty="0" err="1" smtClean="0"/>
              <a:t>cumplir</a:t>
            </a:r>
            <a:r>
              <a:rPr lang="en-US" sz="1200" dirty="0" smtClean="0"/>
              <a:t> </a:t>
            </a:r>
            <a:r>
              <a:rPr lang="en-US" sz="1200" dirty="0" err="1" smtClean="0"/>
              <a:t>mis</a:t>
            </a:r>
            <a:r>
              <a:rPr lang="en-US" sz="1200" dirty="0" smtClean="0"/>
              <a:t> </a:t>
            </a:r>
            <a:r>
              <a:rPr lang="en-US" sz="1200" dirty="0" err="1" smtClean="0"/>
              <a:t>sueños</a:t>
            </a:r>
            <a:r>
              <a:rPr lang="en-US" sz="1200" dirty="0" smtClean="0"/>
              <a:t>, </a:t>
            </a:r>
            <a:r>
              <a:rPr lang="en-US" sz="1200" dirty="0" err="1" smtClean="0"/>
              <a:t>pues</a:t>
            </a:r>
            <a:r>
              <a:rPr lang="en-US" sz="1200" dirty="0" smtClean="0"/>
              <a:t> la </a:t>
            </a:r>
            <a:r>
              <a:rPr lang="en-US" sz="1200" dirty="0" err="1" smtClean="0"/>
              <a:t>vida</a:t>
            </a:r>
            <a:r>
              <a:rPr lang="en-US" sz="1200" dirty="0" smtClean="0"/>
              <a:t> </a:t>
            </a:r>
            <a:r>
              <a:rPr lang="en-US" sz="1200" dirty="0" err="1" smtClean="0"/>
              <a:t>pasa</a:t>
            </a:r>
            <a:r>
              <a:rPr lang="en-US" sz="1200" dirty="0" smtClean="0"/>
              <a:t> </a:t>
            </a:r>
            <a:r>
              <a:rPr lang="en-US" sz="1200" dirty="0" err="1" smtClean="0"/>
              <a:t>muy</a:t>
            </a:r>
            <a:r>
              <a:rPr lang="en-US" sz="1200" dirty="0" smtClean="0"/>
              <a:t> </a:t>
            </a:r>
            <a:r>
              <a:rPr lang="en-US" sz="1200" dirty="0" err="1" smtClean="0"/>
              <a:t>deprisa</a:t>
            </a:r>
            <a:r>
              <a:rPr lang="en-US" sz="1200" dirty="0" smtClean="0"/>
              <a:t>.</a:t>
            </a:r>
            <a:r>
              <a:rPr lang="es-ES" sz="1200" dirty="0" smtClean="0"/>
              <a:t> </a:t>
            </a:r>
            <a:r>
              <a:rPr lang="en-US" sz="1200" dirty="0" smtClean="0"/>
              <a:t> </a:t>
            </a:r>
            <a:endParaRPr lang="es-ES" sz="1200" dirty="0" smtClean="0"/>
          </a:p>
          <a:p>
            <a:r>
              <a:rPr lang="en-US" sz="1200" dirty="0" smtClean="0"/>
              <a:t>	</a:t>
            </a:r>
            <a:r>
              <a:rPr lang="en-US" sz="1200" dirty="0" err="1" smtClean="0"/>
              <a:t>Sé</a:t>
            </a:r>
            <a:r>
              <a:rPr lang="en-US" sz="1200" dirty="0" smtClean="0"/>
              <a:t> </a:t>
            </a:r>
            <a:r>
              <a:rPr lang="en-US" sz="1200" dirty="0" err="1" smtClean="0"/>
              <a:t>que</a:t>
            </a:r>
            <a:r>
              <a:rPr lang="en-US" sz="1200" dirty="0" smtClean="0"/>
              <a:t> vivo en un </a:t>
            </a:r>
            <a:r>
              <a:rPr lang="en-US" sz="1200" dirty="0" err="1" smtClean="0"/>
              <a:t>gran</a:t>
            </a:r>
            <a:r>
              <a:rPr lang="en-US" sz="1200" dirty="0" smtClean="0"/>
              <a:t> </a:t>
            </a:r>
            <a:r>
              <a:rPr lang="en-US" sz="1200" dirty="0" err="1" smtClean="0"/>
              <a:t>país</a:t>
            </a:r>
            <a:r>
              <a:rPr lang="en-US" sz="1200" dirty="0" smtClean="0"/>
              <a:t> y </a:t>
            </a:r>
            <a:r>
              <a:rPr lang="en-US" sz="1200" dirty="0" err="1" smtClean="0"/>
              <a:t>quisiera</a:t>
            </a:r>
            <a:r>
              <a:rPr lang="en-US" sz="1200" dirty="0" smtClean="0"/>
              <a:t> </a:t>
            </a:r>
            <a:r>
              <a:rPr lang="en-US" sz="1200" dirty="0" err="1" smtClean="0"/>
              <a:t>poder</a:t>
            </a:r>
            <a:r>
              <a:rPr lang="en-US" sz="1200" dirty="0" smtClean="0"/>
              <a:t> </a:t>
            </a:r>
            <a:r>
              <a:rPr lang="en-US" sz="1200" dirty="0" err="1" smtClean="0"/>
              <a:t>aportar</a:t>
            </a:r>
            <a:r>
              <a:rPr lang="en-US" sz="1200" dirty="0" smtClean="0"/>
              <a:t> mi </a:t>
            </a:r>
            <a:r>
              <a:rPr lang="en-US" sz="1200" dirty="0" err="1" smtClean="0"/>
              <a:t>granito</a:t>
            </a:r>
            <a:r>
              <a:rPr lang="en-US" sz="1200" dirty="0" smtClean="0"/>
              <a:t> de arena con un </a:t>
            </a:r>
            <a:r>
              <a:rPr lang="en-US" sz="1200" dirty="0" err="1" smtClean="0"/>
              <a:t>planteamiento</a:t>
            </a:r>
            <a:r>
              <a:rPr lang="en-US" sz="1200" dirty="0" smtClean="0"/>
              <a:t> </a:t>
            </a:r>
            <a:r>
              <a:rPr lang="en-US" sz="1200" dirty="0" err="1" smtClean="0"/>
              <a:t>positivo</a:t>
            </a:r>
            <a:r>
              <a:rPr lang="en-US" sz="1200" dirty="0" smtClean="0"/>
              <a:t>, </a:t>
            </a:r>
            <a:r>
              <a:rPr lang="en-US" sz="1200" dirty="0" err="1" smtClean="0"/>
              <a:t>incitar</a:t>
            </a:r>
            <a:r>
              <a:rPr lang="en-US" sz="1200" dirty="0" smtClean="0"/>
              <a:t> a </a:t>
            </a:r>
            <a:r>
              <a:rPr lang="en-US" sz="1200" dirty="0" err="1" smtClean="0"/>
              <a:t>todos</a:t>
            </a:r>
            <a:r>
              <a:rPr lang="en-US" sz="1200" dirty="0" smtClean="0"/>
              <a:t> los </a:t>
            </a:r>
            <a:r>
              <a:rPr lang="en-US" sz="1200" dirty="0" err="1" smtClean="0"/>
              <a:t>jóvenes</a:t>
            </a:r>
            <a:r>
              <a:rPr lang="en-US" sz="1200" dirty="0" smtClean="0"/>
              <a:t> a </a:t>
            </a:r>
            <a:r>
              <a:rPr lang="en-US" sz="1200" dirty="0" err="1" smtClean="0"/>
              <a:t>trabajar</a:t>
            </a:r>
            <a:r>
              <a:rPr lang="en-US" sz="1200" dirty="0" smtClean="0"/>
              <a:t> y </a:t>
            </a:r>
            <a:r>
              <a:rPr lang="en-US" sz="1200" dirty="0" err="1" smtClean="0"/>
              <a:t>estudiar</a:t>
            </a:r>
            <a:r>
              <a:rPr lang="en-US" sz="1200" dirty="0" smtClean="0"/>
              <a:t> </a:t>
            </a:r>
            <a:r>
              <a:rPr lang="en-US" sz="1200" dirty="0" err="1" smtClean="0"/>
              <a:t>para</a:t>
            </a:r>
            <a:r>
              <a:rPr lang="en-US" sz="1200" dirty="0" smtClean="0"/>
              <a:t> </a:t>
            </a:r>
            <a:r>
              <a:rPr lang="en-US" sz="1200" dirty="0" err="1" smtClean="0"/>
              <a:t>que</a:t>
            </a:r>
            <a:r>
              <a:rPr lang="en-US" sz="1200" dirty="0" smtClean="0"/>
              <a:t> </a:t>
            </a:r>
            <a:r>
              <a:rPr lang="en-US" sz="1200" dirty="0" err="1" smtClean="0"/>
              <a:t>este</a:t>
            </a:r>
            <a:r>
              <a:rPr lang="en-US" sz="1200" dirty="0" smtClean="0"/>
              <a:t> </a:t>
            </a:r>
            <a:r>
              <a:rPr lang="en-US" sz="1200" dirty="0" err="1" smtClean="0"/>
              <a:t>país</a:t>
            </a:r>
            <a:r>
              <a:rPr lang="en-US" sz="1200" dirty="0" smtClean="0"/>
              <a:t> </a:t>
            </a:r>
            <a:r>
              <a:rPr lang="en-US" sz="1200" dirty="0" err="1" smtClean="0"/>
              <a:t>nuestro</a:t>
            </a:r>
            <a:r>
              <a:rPr lang="en-US" sz="1200" dirty="0" smtClean="0"/>
              <a:t> </a:t>
            </a:r>
            <a:r>
              <a:rPr lang="en-US" sz="1200" dirty="0" err="1" smtClean="0"/>
              <a:t>salga</a:t>
            </a:r>
            <a:r>
              <a:rPr lang="en-US" sz="1200" dirty="0" smtClean="0"/>
              <a:t> </a:t>
            </a:r>
            <a:r>
              <a:rPr lang="en-US" sz="1200" dirty="0" err="1" smtClean="0"/>
              <a:t>adelante</a:t>
            </a:r>
            <a:r>
              <a:rPr lang="en-US" sz="1200" dirty="0" smtClean="0"/>
              <a:t> en </a:t>
            </a:r>
            <a:r>
              <a:rPr lang="en-US" sz="1200" dirty="0" err="1" smtClean="0"/>
              <a:t>vez</a:t>
            </a:r>
            <a:r>
              <a:rPr lang="en-US" sz="1200" dirty="0" smtClean="0"/>
              <a:t> de </a:t>
            </a:r>
            <a:r>
              <a:rPr lang="en-US" sz="1200" dirty="0" err="1" smtClean="0"/>
              <a:t>que</a:t>
            </a:r>
            <a:r>
              <a:rPr lang="en-US" sz="1200" dirty="0" smtClean="0"/>
              <a:t> la </a:t>
            </a:r>
            <a:r>
              <a:rPr lang="en-US" sz="1200" dirty="0" err="1" smtClean="0"/>
              <a:t>juventud</a:t>
            </a:r>
            <a:r>
              <a:rPr lang="en-US" sz="1200" dirty="0" smtClean="0"/>
              <a:t> </a:t>
            </a:r>
            <a:r>
              <a:rPr lang="en-US" sz="1200" dirty="0" err="1" smtClean="0"/>
              <a:t>viaje</a:t>
            </a:r>
            <a:r>
              <a:rPr lang="en-US" sz="1200" dirty="0" smtClean="0"/>
              <a:t> </a:t>
            </a:r>
            <a:r>
              <a:rPr lang="en-US" sz="1200" dirty="0" err="1" smtClean="0"/>
              <a:t>fuera</a:t>
            </a:r>
            <a:r>
              <a:rPr lang="en-US" sz="1200" dirty="0" smtClean="0"/>
              <a:t> </a:t>
            </a:r>
            <a:r>
              <a:rPr lang="en-US" sz="1200" dirty="0" err="1" smtClean="0"/>
              <a:t>para</a:t>
            </a:r>
            <a:r>
              <a:rPr lang="en-US" sz="1200" dirty="0" smtClean="0"/>
              <a:t> </a:t>
            </a:r>
            <a:r>
              <a:rPr lang="en-US" sz="1200" dirty="0" err="1" smtClean="0"/>
              <a:t>poder</a:t>
            </a:r>
            <a:r>
              <a:rPr lang="en-US" sz="1200" dirty="0" smtClean="0"/>
              <a:t> </a:t>
            </a:r>
            <a:r>
              <a:rPr lang="en-US" sz="1200" dirty="0" err="1" smtClean="0"/>
              <a:t>vivir</a:t>
            </a:r>
            <a:r>
              <a:rPr lang="en-US" sz="1200" dirty="0" smtClean="0"/>
              <a:t>.</a:t>
            </a:r>
            <a:endParaRPr lang="es-ES" sz="1200" dirty="0" smtClean="0"/>
          </a:p>
        </p:txBody>
      </p:sp>
      <p:sp>
        <p:nvSpPr>
          <p:cNvPr id="2050" name="AutoShape 2" descr="la foto.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 name="9 Imagen" descr="la foto.JPG"/>
          <p:cNvPicPr>
            <a:picLocks noChangeAspect="1"/>
          </p:cNvPicPr>
          <p:nvPr/>
        </p:nvPicPr>
        <p:blipFill>
          <a:blip r:embed="rId3" cstate="print"/>
          <a:stretch>
            <a:fillRect/>
          </a:stretch>
        </p:blipFill>
        <p:spPr>
          <a:xfrm>
            <a:off x="4923166" y="848544"/>
            <a:ext cx="1934834" cy="2579779"/>
          </a:xfrm>
          <a:prstGeom prst="rect">
            <a:avLst/>
          </a:prstGeom>
        </p:spPr>
      </p:pic>
      <p:sp>
        <p:nvSpPr>
          <p:cNvPr id="13" name="12 CuadroTexto"/>
          <p:cNvSpPr txBox="1"/>
          <p:nvPr/>
        </p:nvSpPr>
        <p:spPr>
          <a:xfrm>
            <a:off x="0" y="920552"/>
            <a:ext cx="6597352" cy="276999"/>
          </a:xfrm>
          <a:prstGeom prst="rect">
            <a:avLst/>
          </a:prstGeom>
          <a:noFill/>
        </p:spPr>
        <p:txBody>
          <a:bodyPr wrap="square" rtlCol="0">
            <a:spAutoFit/>
          </a:bodyPr>
          <a:lstStyle/>
          <a:p>
            <a:r>
              <a:rPr lang="es-ES" sz="1200" b="1" dirty="0" smtClean="0"/>
              <a:t>	</a:t>
            </a:r>
            <a:endParaRPr lang="es-ES" sz="1200" dirty="0" smtClean="0"/>
          </a:p>
        </p:txBody>
      </p:sp>
      <p:sp>
        <p:nvSpPr>
          <p:cNvPr id="15" name="14 Rectángulo"/>
          <p:cNvSpPr/>
          <p:nvPr/>
        </p:nvSpPr>
        <p:spPr>
          <a:xfrm>
            <a:off x="188640" y="848544"/>
            <a:ext cx="4752528" cy="2862322"/>
          </a:xfrm>
          <a:prstGeom prst="rect">
            <a:avLst/>
          </a:prstGeom>
        </p:spPr>
        <p:txBody>
          <a:bodyPr wrap="square">
            <a:spAutoFit/>
          </a:bodyPr>
          <a:lstStyle/>
          <a:p>
            <a:r>
              <a:rPr lang="en-US" sz="1200" dirty="0" smtClean="0"/>
              <a:t>	Mi ideal </a:t>
            </a:r>
            <a:r>
              <a:rPr lang="en-US" sz="1200" dirty="0" err="1" smtClean="0"/>
              <a:t>sería</a:t>
            </a:r>
            <a:r>
              <a:rPr lang="en-US" sz="1200" dirty="0" smtClean="0"/>
              <a:t> </a:t>
            </a:r>
            <a:r>
              <a:rPr lang="en-US" sz="1200" dirty="0" err="1" smtClean="0"/>
              <a:t>vivir</a:t>
            </a:r>
            <a:r>
              <a:rPr lang="en-US" sz="1200" dirty="0" smtClean="0"/>
              <a:t> en un </a:t>
            </a:r>
            <a:r>
              <a:rPr lang="en-US" sz="1200" dirty="0" err="1" smtClean="0"/>
              <a:t>mundo</a:t>
            </a:r>
            <a:r>
              <a:rPr lang="en-US" sz="1200" dirty="0" smtClean="0"/>
              <a:t> sin </a:t>
            </a:r>
            <a:r>
              <a:rPr lang="en-US" sz="1200" dirty="0" err="1" smtClean="0"/>
              <a:t>fronteras</a:t>
            </a:r>
            <a:r>
              <a:rPr lang="en-US" sz="1200" dirty="0" smtClean="0"/>
              <a:t>, </a:t>
            </a:r>
            <a:r>
              <a:rPr lang="en-US" sz="1200" dirty="0" err="1" smtClean="0"/>
              <a:t>donde</a:t>
            </a:r>
            <a:r>
              <a:rPr lang="en-US" sz="1200" dirty="0" smtClean="0"/>
              <a:t> </a:t>
            </a:r>
            <a:r>
              <a:rPr lang="en-US" sz="1200" dirty="0" err="1" smtClean="0"/>
              <a:t>cada</a:t>
            </a:r>
            <a:r>
              <a:rPr lang="en-US" sz="1200" dirty="0" smtClean="0"/>
              <a:t> </a:t>
            </a:r>
            <a:r>
              <a:rPr lang="en-US" sz="1200" dirty="0" err="1" smtClean="0"/>
              <a:t>ciudadano</a:t>
            </a:r>
            <a:r>
              <a:rPr lang="en-US" sz="1200" dirty="0" smtClean="0"/>
              <a:t> </a:t>
            </a:r>
            <a:r>
              <a:rPr lang="en-US" sz="1200" dirty="0" err="1" smtClean="0"/>
              <a:t>llegara</a:t>
            </a:r>
            <a:r>
              <a:rPr lang="en-US" sz="1200" dirty="0" smtClean="0"/>
              <a:t> a </a:t>
            </a:r>
            <a:r>
              <a:rPr lang="en-US" sz="1200" dirty="0" err="1" smtClean="0"/>
              <a:t>cumplir</a:t>
            </a:r>
            <a:r>
              <a:rPr lang="en-US" sz="1200" dirty="0" smtClean="0"/>
              <a:t> </a:t>
            </a:r>
            <a:r>
              <a:rPr lang="en-US" sz="1200" dirty="0" err="1" smtClean="0"/>
              <a:t>las</a:t>
            </a:r>
            <a:r>
              <a:rPr lang="en-US" sz="1200" dirty="0" smtClean="0"/>
              <a:t> </a:t>
            </a:r>
            <a:r>
              <a:rPr lang="en-US" sz="1200" dirty="0" err="1" smtClean="0"/>
              <a:t>metas</a:t>
            </a:r>
            <a:r>
              <a:rPr lang="en-US" sz="1200" dirty="0" smtClean="0"/>
              <a:t> </a:t>
            </a:r>
            <a:r>
              <a:rPr lang="en-US" sz="1200" dirty="0" err="1" smtClean="0"/>
              <a:t>propuestas</a:t>
            </a:r>
            <a:r>
              <a:rPr lang="en-US" sz="1200" dirty="0" smtClean="0"/>
              <a:t> en </a:t>
            </a:r>
            <a:r>
              <a:rPr lang="en-US" sz="1200" dirty="0" err="1" smtClean="0"/>
              <a:t>su</a:t>
            </a:r>
            <a:r>
              <a:rPr lang="en-US" sz="1200" dirty="0" smtClean="0"/>
              <a:t> </a:t>
            </a:r>
            <a:r>
              <a:rPr lang="en-US" sz="1200" dirty="0" err="1" smtClean="0"/>
              <a:t>vida</a:t>
            </a:r>
            <a:r>
              <a:rPr lang="en-US" sz="1200" dirty="0" smtClean="0"/>
              <a:t>, sin </a:t>
            </a:r>
            <a:r>
              <a:rPr lang="en-US" sz="1200" dirty="0" err="1" smtClean="0"/>
              <a:t>que</a:t>
            </a:r>
            <a:r>
              <a:rPr lang="en-US" sz="1200" dirty="0" smtClean="0"/>
              <a:t> </a:t>
            </a:r>
            <a:r>
              <a:rPr lang="en-US" sz="1200" dirty="0" err="1" smtClean="0"/>
              <a:t>nadie</a:t>
            </a:r>
            <a:r>
              <a:rPr lang="en-US" sz="1200" dirty="0" smtClean="0"/>
              <a:t>  </a:t>
            </a:r>
            <a:r>
              <a:rPr lang="en-US" sz="1200" dirty="0" err="1" smtClean="0"/>
              <a:t>ni</a:t>
            </a:r>
            <a:r>
              <a:rPr lang="en-US" sz="1200" dirty="0" smtClean="0"/>
              <a:t> nada lo </a:t>
            </a:r>
            <a:r>
              <a:rPr lang="en-US" sz="1200" dirty="0" err="1" smtClean="0"/>
              <a:t>impidiera</a:t>
            </a:r>
            <a:r>
              <a:rPr lang="en-US" sz="1200" dirty="0" smtClean="0"/>
              <a:t>; </a:t>
            </a:r>
            <a:r>
              <a:rPr lang="en-US" sz="1200" dirty="0" err="1" smtClean="0"/>
              <a:t>por</a:t>
            </a:r>
            <a:r>
              <a:rPr lang="en-US" sz="1200" dirty="0" smtClean="0"/>
              <a:t> </a:t>
            </a:r>
            <a:r>
              <a:rPr lang="en-US" sz="1200" dirty="0" err="1" smtClean="0"/>
              <a:t>ejemplo</a:t>
            </a:r>
            <a:r>
              <a:rPr lang="en-US" sz="1200" dirty="0" smtClean="0"/>
              <a:t>: la </a:t>
            </a:r>
            <a:r>
              <a:rPr lang="en-US" sz="1200" dirty="0" err="1" smtClean="0"/>
              <a:t>situación</a:t>
            </a:r>
            <a:r>
              <a:rPr lang="en-US" sz="1200" dirty="0" smtClean="0"/>
              <a:t> en la </a:t>
            </a:r>
            <a:r>
              <a:rPr lang="en-US" sz="1200" dirty="0" err="1" smtClean="0"/>
              <a:t>que</a:t>
            </a:r>
            <a:r>
              <a:rPr lang="en-US" sz="1200" dirty="0" smtClean="0"/>
              <a:t> se </a:t>
            </a:r>
            <a:r>
              <a:rPr lang="en-US" sz="1200" dirty="0" err="1" smtClean="0"/>
              <a:t>encuentra</a:t>
            </a:r>
            <a:r>
              <a:rPr lang="en-US" sz="1200" dirty="0" smtClean="0"/>
              <a:t> </a:t>
            </a:r>
            <a:r>
              <a:rPr lang="en-US" sz="1200" dirty="0" err="1" smtClean="0"/>
              <a:t>España</a:t>
            </a:r>
            <a:r>
              <a:rPr lang="en-US" sz="1200" dirty="0" smtClean="0"/>
              <a:t> </a:t>
            </a:r>
            <a:r>
              <a:rPr lang="en-US" sz="1200" dirty="0" err="1" smtClean="0"/>
              <a:t>ahora</a:t>
            </a:r>
            <a:r>
              <a:rPr lang="en-US" sz="1200" dirty="0" smtClean="0"/>
              <a:t> </a:t>
            </a:r>
            <a:r>
              <a:rPr lang="en-US" sz="1200" dirty="0" err="1" smtClean="0"/>
              <a:t>mismo</a:t>
            </a:r>
            <a:r>
              <a:rPr lang="en-US" sz="1200" dirty="0" smtClean="0"/>
              <a:t>, </a:t>
            </a:r>
            <a:r>
              <a:rPr lang="en-US" sz="1200" dirty="0" err="1" smtClean="0"/>
              <a:t>es</a:t>
            </a:r>
            <a:r>
              <a:rPr lang="en-US" sz="1200" dirty="0" smtClean="0"/>
              <a:t> </a:t>
            </a:r>
            <a:r>
              <a:rPr lang="en-US" sz="1200" dirty="0" err="1" smtClean="0"/>
              <a:t>una</a:t>
            </a:r>
            <a:r>
              <a:rPr lang="en-US" sz="1200" dirty="0" smtClean="0"/>
              <a:t> </a:t>
            </a:r>
            <a:r>
              <a:rPr lang="en-US" sz="1200" dirty="0" err="1" smtClean="0"/>
              <a:t>situación</a:t>
            </a:r>
            <a:r>
              <a:rPr lang="en-US" sz="1200" dirty="0" smtClean="0"/>
              <a:t> </a:t>
            </a:r>
            <a:r>
              <a:rPr lang="en-US" sz="1200" dirty="0" err="1" smtClean="0"/>
              <a:t>penosa</a:t>
            </a:r>
            <a:r>
              <a:rPr lang="en-US" sz="1200" dirty="0" smtClean="0"/>
              <a:t> </a:t>
            </a:r>
            <a:r>
              <a:rPr lang="en-US" sz="1200" dirty="0" err="1" smtClean="0"/>
              <a:t>ya</a:t>
            </a:r>
            <a:r>
              <a:rPr lang="en-US" sz="1200" dirty="0" smtClean="0"/>
              <a:t> </a:t>
            </a:r>
            <a:r>
              <a:rPr lang="en-US" sz="1200" dirty="0" err="1" smtClean="0"/>
              <a:t>que</a:t>
            </a:r>
            <a:r>
              <a:rPr lang="en-US" sz="1200" dirty="0" smtClean="0"/>
              <a:t> hay </a:t>
            </a:r>
            <a:r>
              <a:rPr lang="en-US" sz="1200" dirty="0" err="1" smtClean="0"/>
              <a:t>una</a:t>
            </a:r>
            <a:r>
              <a:rPr lang="en-US" sz="1200" dirty="0" smtClean="0"/>
              <a:t> </a:t>
            </a:r>
            <a:r>
              <a:rPr lang="en-US" sz="1200" dirty="0" err="1" smtClean="0"/>
              <a:t>gran</a:t>
            </a:r>
            <a:r>
              <a:rPr lang="en-US" sz="1200" dirty="0" smtClean="0"/>
              <a:t> </a:t>
            </a:r>
            <a:r>
              <a:rPr lang="en-US" sz="1200" dirty="0" err="1" smtClean="0"/>
              <a:t>cantidad</a:t>
            </a:r>
            <a:r>
              <a:rPr lang="en-US" sz="1200" dirty="0" smtClean="0"/>
              <a:t> de </a:t>
            </a:r>
            <a:r>
              <a:rPr lang="en-US" sz="1200" dirty="0" err="1" smtClean="0"/>
              <a:t>gente</a:t>
            </a:r>
            <a:r>
              <a:rPr lang="en-US" sz="1200" dirty="0" smtClean="0"/>
              <a:t> en </a:t>
            </a:r>
            <a:r>
              <a:rPr lang="en-US" sz="1200" dirty="0" err="1" smtClean="0"/>
              <a:t>paro</a:t>
            </a:r>
            <a:r>
              <a:rPr lang="en-US" sz="1200" dirty="0" smtClean="0"/>
              <a:t> </a:t>
            </a:r>
            <a:r>
              <a:rPr lang="en-US" sz="1200" dirty="0" err="1" smtClean="0"/>
              <a:t>buscando</a:t>
            </a:r>
            <a:r>
              <a:rPr lang="en-US" sz="1200" dirty="0" smtClean="0"/>
              <a:t> </a:t>
            </a:r>
            <a:r>
              <a:rPr lang="en-US" sz="1200" dirty="0" err="1" smtClean="0"/>
              <a:t>desesperadamente</a:t>
            </a:r>
            <a:r>
              <a:rPr lang="en-US" sz="1200" dirty="0" smtClean="0"/>
              <a:t> el primer </a:t>
            </a:r>
            <a:r>
              <a:rPr lang="en-US" sz="1200" dirty="0" err="1" smtClean="0"/>
              <a:t>puesto</a:t>
            </a:r>
            <a:r>
              <a:rPr lang="en-US" sz="1200" dirty="0" smtClean="0"/>
              <a:t> de </a:t>
            </a:r>
            <a:r>
              <a:rPr lang="en-US" sz="1200" dirty="0" err="1" smtClean="0"/>
              <a:t>trabajo</a:t>
            </a:r>
            <a:r>
              <a:rPr lang="en-US" sz="1200" dirty="0" smtClean="0"/>
              <a:t> </a:t>
            </a:r>
            <a:r>
              <a:rPr lang="en-US" sz="1200" dirty="0" err="1" smtClean="0"/>
              <a:t>que</a:t>
            </a:r>
            <a:r>
              <a:rPr lang="en-US" sz="1200" dirty="0" smtClean="0"/>
              <a:t> se le </a:t>
            </a:r>
            <a:r>
              <a:rPr lang="en-US" sz="1200" dirty="0" err="1" smtClean="0"/>
              <a:t>ofrezca</a:t>
            </a:r>
            <a:r>
              <a:rPr lang="en-US" sz="1200" dirty="0" smtClean="0"/>
              <a:t> </a:t>
            </a:r>
            <a:r>
              <a:rPr lang="en-US" sz="1200" dirty="0" err="1" smtClean="0"/>
              <a:t>para</a:t>
            </a:r>
            <a:r>
              <a:rPr lang="en-US" sz="1200" dirty="0" smtClean="0"/>
              <a:t> </a:t>
            </a:r>
            <a:r>
              <a:rPr lang="en-US" sz="1200" dirty="0" err="1" smtClean="0"/>
              <a:t>poder</a:t>
            </a:r>
            <a:r>
              <a:rPr lang="en-US" sz="1200" dirty="0" smtClean="0"/>
              <a:t> </a:t>
            </a:r>
            <a:r>
              <a:rPr lang="en-US" sz="1200" dirty="0" err="1" smtClean="0"/>
              <a:t>aceptarlo</a:t>
            </a:r>
            <a:r>
              <a:rPr lang="en-US" sz="1200" dirty="0" smtClean="0"/>
              <a:t> y </a:t>
            </a:r>
            <a:r>
              <a:rPr lang="en-US" sz="1200" dirty="0" err="1" smtClean="0"/>
              <a:t>tener</a:t>
            </a:r>
            <a:r>
              <a:rPr lang="en-US" sz="1200" dirty="0" smtClean="0"/>
              <a:t> </a:t>
            </a:r>
            <a:r>
              <a:rPr lang="en-US" sz="1200" dirty="0" err="1" smtClean="0"/>
              <a:t>algo</a:t>
            </a:r>
            <a:r>
              <a:rPr lang="en-US" sz="1200" dirty="0" smtClean="0"/>
              <a:t> </a:t>
            </a:r>
            <a:r>
              <a:rPr lang="en-US" sz="1200" dirty="0" err="1" smtClean="0"/>
              <a:t>que</a:t>
            </a:r>
            <a:r>
              <a:rPr lang="en-US" sz="1200" dirty="0" smtClean="0"/>
              <a:t> </a:t>
            </a:r>
            <a:r>
              <a:rPr lang="en-US" sz="1200" dirty="0" err="1" smtClean="0"/>
              <a:t>poder</a:t>
            </a:r>
            <a:r>
              <a:rPr lang="en-US" sz="1200" dirty="0" smtClean="0"/>
              <a:t> </a:t>
            </a:r>
            <a:r>
              <a:rPr lang="en-US" sz="1200" dirty="0" err="1" smtClean="0"/>
              <a:t>hacer</a:t>
            </a:r>
            <a:r>
              <a:rPr lang="en-US" sz="1200" dirty="0" smtClean="0"/>
              <a:t> y </a:t>
            </a:r>
            <a:r>
              <a:rPr lang="en-US" sz="1200" dirty="0" err="1" smtClean="0"/>
              <a:t>conseguir</a:t>
            </a:r>
            <a:r>
              <a:rPr lang="en-US" sz="1200" dirty="0" smtClean="0"/>
              <a:t> un </a:t>
            </a:r>
            <a:r>
              <a:rPr lang="en-US" sz="1200" dirty="0" err="1" smtClean="0"/>
              <a:t>salario</a:t>
            </a:r>
            <a:r>
              <a:rPr lang="en-US" sz="1200" dirty="0" smtClean="0"/>
              <a:t> con el </a:t>
            </a:r>
            <a:r>
              <a:rPr lang="en-US" sz="1200" dirty="0" err="1" smtClean="0"/>
              <a:t>que</a:t>
            </a:r>
            <a:r>
              <a:rPr lang="en-US" sz="1200" dirty="0" smtClean="0"/>
              <a:t> </a:t>
            </a:r>
            <a:r>
              <a:rPr lang="en-US" sz="1200" dirty="0" err="1" smtClean="0"/>
              <a:t>poder</a:t>
            </a:r>
            <a:r>
              <a:rPr lang="en-US" sz="1200" dirty="0" smtClean="0"/>
              <a:t> </a:t>
            </a:r>
            <a:r>
              <a:rPr lang="en-US" sz="1200" dirty="0" err="1" smtClean="0"/>
              <a:t>subsistir</a:t>
            </a:r>
            <a:r>
              <a:rPr lang="en-US" sz="1200" dirty="0" smtClean="0"/>
              <a:t>... </a:t>
            </a:r>
          </a:p>
          <a:p>
            <a:r>
              <a:rPr lang="en-US" sz="1200" dirty="0" smtClean="0"/>
              <a:t>	</a:t>
            </a:r>
            <a:r>
              <a:rPr lang="en-US" sz="1200" dirty="0" err="1" smtClean="0"/>
              <a:t>Sería</a:t>
            </a:r>
            <a:r>
              <a:rPr lang="en-US" sz="1200" dirty="0" smtClean="0"/>
              <a:t> </a:t>
            </a:r>
            <a:r>
              <a:rPr lang="en-US" sz="1200" dirty="0" err="1" smtClean="0"/>
              <a:t>poder</a:t>
            </a:r>
            <a:r>
              <a:rPr lang="en-US" sz="1200" dirty="0" smtClean="0"/>
              <a:t> </a:t>
            </a:r>
            <a:r>
              <a:rPr lang="en-US" sz="1200" dirty="0" err="1" smtClean="0"/>
              <a:t>vivir</a:t>
            </a:r>
            <a:r>
              <a:rPr lang="en-US" sz="1200" dirty="0" smtClean="0"/>
              <a:t> en un </a:t>
            </a:r>
            <a:r>
              <a:rPr lang="en-US" sz="1200" dirty="0" err="1" smtClean="0"/>
              <a:t>país</a:t>
            </a:r>
            <a:r>
              <a:rPr lang="en-US" sz="1200" dirty="0" smtClean="0"/>
              <a:t> </a:t>
            </a:r>
            <a:r>
              <a:rPr lang="en-US" sz="1200" dirty="0" err="1" smtClean="0"/>
              <a:t>donde</a:t>
            </a:r>
            <a:r>
              <a:rPr lang="en-US" sz="1200" dirty="0" smtClean="0"/>
              <a:t> sea </a:t>
            </a:r>
            <a:r>
              <a:rPr lang="en-US" sz="1200" dirty="0" err="1" smtClean="0"/>
              <a:t>posible</a:t>
            </a:r>
            <a:r>
              <a:rPr lang="en-US" sz="1200" dirty="0" smtClean="0"/>
              <a:t> </a:t>
            </a:r>
            <a:r>
              <a:rPr lang="en-US" sz="1200" dirty="0" err="1" smtClean="0"/>
              <a:t>patentar</a:t>
            </a:r>
            <a:r>
              <a:rPr lang="en-US" sz="1200" dirty="0" smtClean="0"/>
              <a:t> </a:t>
            </a:r>
            <a:r>
              <a:rPr lang="en-US" sz="1200" dirty="0" err="1" smtClean="0"/>
              <a:t>nuestros</a:t>
            </a:r>
            <a:r>
              <a:rPr lang="en-US" sz="1200" dirty="0" smtClean="0"/>
              <a:t> </a:t>
            </a:r>
            <a:r>
              <a:rPr lang="en-US" sz="1200" dirty="0" err="1" smtClean="0"/>
              <a:t>descubrimientos</a:t>
            </a:r>
            <a:r>
              <a:rPr lang="en-US" sz="1200" dirty="0" smtClean="0"/>
              <a:t>, </a:t>
            </a:r>
            <a:r>
              <a:rPr lang="en-US" sz="1200" dirty="0" err="1" smtClean="0"/>
              <a:t>nuestras</a:t>
            </a:r>
            <a:r>
              <a:rPr lang="en-US" sz="1200" dirty="0" smtClean="0"/>
              <a:t> ideas , etc… Es </a:t>
            </a:r>
            <a:r>
              <a:rPr lang="en-US" sz="1200" dirty="0" err="1" smtClean="0"/>
              <a:t>una</a:t>
            </a:r>
            <a:r>
              <a:rPr lang="en-US" sz="1200" dirty="0" smtClean="0"/>
              <a:t> </a:t>
            </a:r>
            <a:r>
              <a:rPr lang="en-US" sz="1200" dirty="0" err="1" smtClean="0"/>
              <a:t>pena</a:t>
            </a:r>
            <a:r>
              <a:rPr lang="en-US" sz="1200" dirty="0" smtClean="0"/>
              <a:t> </a:t>
            </a:r>
            <a:r>
              <a:rPr lang="en-US" sz="1200" dirty="0" err="1" smtClean="0"/>
              <a:t>vivir</a:t>
            </a:r>
            <a:r>
              <a:rPr lang="en-US" sz="1200" dirty="0" smtClean="0"/>
              <a:t> en un </a:t>
            </a:r>
            <a:r>
              <a:rPr lang="en-US" sz="1200" dirty="0" err="1" smtClean="0"/>
              <a:t>país</a:t>
            </a:r>
            <a:r>
              <a:rPr lang="en-US" sz="1200" dirty="0" smtClean="0"/>
              <a:t> en el </a:t>
            </a:r>
            <a:r>
              <a:rPr lang="en-US" sz="1200" dirty="0" err="1" smtClean="0"/>
              <a:t>que</a:t>
            </a:r>
            <a:r>
              <a:rPr lang="en-US" sz="1200" dirty="0" smtClean="0"/>
              <a:t> hay </a:t>
            </a:r>
            <a:r>
              <a:rPr lang="en-US" sz="1200" dirty="0" err="1" smtClean="0"/>
              <a:t>fuga</a:t>
            </a:r>
            <a:r>
              <a:rPr lang="en-US" sz="1200" dirty="0" smtClean="0"/>
              <a:t> de </a:t>
            </a:r>
            <a:r>
              <a:rPr lang="en-US" sz="1200" dirty="0" err="1" smtClean="0"/>
              <a:t>cerebros</a:t>
            </a:r>
            <a:r>
              <a:rPr lang="en-US" sz="1200" dirty="0" smtClean="0"/>
              <a:t>, y no se </a:t>
            </a:r>
            <a:r>
              <a:rPr lang="en-US" sz="1200" dirty="0" err="1" smtClean="0"/>
              <a:t>invierte</a:t>
            </a:r>
            <a:r>
              <a:rPr lang="en-US" sz="1200" dirty="0" smtClean="0"/>
              <a:t> en I+D. </a:t>
            </a:r>
            <a:r>
              <a:rPr lang="en-US" sz="1200" dirty="0" err="1" smtClean="0"/>
              <a:t>Así</a:t>
            </a:r>
            <a:r>
              <a:rPr lang="en-US" sz="1200" dirty="0" smtClean="0"/>
              <a:t>, </a:t>
            </a:r>
            <a:r>
              <a:rPr lang="en-US" sz="1200" dirty="0" err="1" smtClean="0"/>
              <a:t>recientemente</a:t>
            </a:r>
            <a:r>
              <a:rPr lang="en-US" sz="1200" dirty="0" smtClean="0"/>
              <a:t> </a:t>
            </a:r>
            <a:r>
              <a:rPr lang="en-US" sz="1200" dirty="0" err="1" smtClean="0"/>
              <a:t>unos</a:t>
            </a:r>
            <a:r>
              <a:rPr lang="en-US" sz="1200" dirty="0" smtClean="0"/>
              <a:t> </a:t>
            </a:r>
            <a:r>
              <a:rPr lang="en-US" sz="1200" dirty="0" err="1" smtClean="0"/>
              <a:t>españoles</a:t>
            </a:r>
            <a:r>
              <a:rPr lang="en-US" sz="1200" dirty="0" smtClean="0"/>
              <a:t> </a:t>
            </a:r>
            <a:r>
              <a:rPr lang="en-US" sz="1200" dirty="0" err="1" smtClean="0"/>
              <a:t>han</a:t>
            </a:r>
            <a:r>
              <a:rPr lang="en-US" sz="1200" dirty="0" smtClean="0"/>
              <a:t> </a:t>
            </a:r>
            <a:r>
              <a:rPr lang="en-US" sz="1200" dirty="0" err="1" smtClean="0"/>
              <a:t>descubierto</a:t>
            </a:r>
            <a:r>
              <a:rPr lang="en-US" sz="1200" dirty="0" smtClean="0"/>
              <a:t> la </a:t>
            </a:r>
            <a:r>
              <a:rPr lang="en-US" sz="1200" dirty="0" err="1" smtClean="0"/>
              <a:t>vacuna</a:t>
            </a:r>
            <a:r>
              <a:rPr lang="en-US" sz="1200" dirty="0" smtClean="0"/>
              <a:t> del </a:t>
            </a:r>
            <a:r>
              <a:rPr lang="en-US" sz="1200" dirty="0" err="1" smtClean="0"/>
              <a:t>Alzeimer</a:t>
            </a:r>
            <a:r>
              <a:rPr lang="en-US" sz="1200" dirty="0" smtClean="0"/>
              <a:t>, </a:t>
            </a:r>
            <a:r>
              <a:rPr lang="en-US" sz="1200" dirty="0" err="1" smtClean="0"/>
              <a:t>pero</a:t>
            </a:r>
            <a:r>
              <a:rPr lang="en-US" sz="1200" dirty="0" smtClean="0"/>
              <a:t> se </a:t>
            </a:r>
            <a:r>
              <a:rPr lang="en-US" sz="1200" dirty="0" err="1" smtClean="0"/>
              <a:t>han</a:t>
            </a:r>
            <a:r>
              <a:rPr lang="en-US" sz="1200" dirty="0" smtClean="0"/>
              <a:t> </a:t>
            </a:r>
            <a:r>
              <a:rPr lang="en-US" sz="1200" dirty="0" err="1" smtClean="0"/>
              <a:t>tenido</a:t>
            </a:r>
            <a:r>
              <a:rPr lang="en-US" sz="1200" dirty="0" smtClean="0"/>
              <a:t> </a:t>
            </a:r>
            <a:r>
              <a:rPr lang="en-US" sz="1200" dirty="0" err="1" smtClean="0"/>
              <a:t>que</a:t>
            </a:r>
            <a:r>
              <a:rPr lang="en-US" sz="1200" dirty="0" smtClean="0"/>
              <a:t> </a:t>
            </a:r>
            <a:r>
              <a:rPr lang="en-US" sz="1200" dirty="0" err="1" smtClean="0"/>
              <a:t>ir</a:t>
            </a:r>
            <a:r>
              <a:rPr lang="en-US" sz="1200" dirty="0" smtClean="0"/>
              <a:t> a </a:t>
            </a:r>
            <a:r>
              <a:rPr lang="en-US" sz="1200" dirty="0" err="1" smtClean="0"/>
              <a:t>patentarlo</a:t>
            </a:r>
            <a:r>
              <a:rPr lang="en-US" sz="1200" dirty="0" smtClean="0"/>
              <a:t> a EEUU </a:t>
            </a:r>
            <a:r>
              <a:rPr lang="en-US" sz="1200" dirty="0" err="1" smtClean="0"/>
              <a:t>porque</a:t>
            </a:r>
            <a:r>
              <a:rPr lang="en-US" sz="1200" dirty="0" smtClean="0"/>
              <a:t> los </a:t>
            </a:r>
            <a:r>
              <a:rPr lang="en-US" sz="1200" dirty="0" err="1" smtClean="0"/>
              <a:t>americanos</a:t>
            </a:r>
            <a:r>
              <a:rPr lang="en-US" sz="1200" dirty="0" smtClean="0"/>
              <a:t> </a:t>
            </a:r>
            <a:r>
              <a:rPr lang="en-US" sz="1200" dirty="0" err="1" smtClean="0"/>
              <a:t>han</a:t>
            </a:r>
            <a:r>
              <a:rPr lang="en-US" sz="1200" dirty="0" smtClean="0"/>
              <a:t> </a:t>
            </a:r>
            <a:r>
              <a:rPr lang="en-US" sz="1200" dirty="0" err="1" smtClean="0"/>
              <a:t>invertido</a:t>
            </a:r>
            <a:r>
              <a:rPr lang="en-US" sz="1200" dirty="0" smtClean="0"/>
              <a:t> en I+D y en </a:t>
            </a:r>
            <a:r>
              <a:rPr lang="en-US" sz="1200" dirty="0" err="1" smtClean="0"/>
              <a:t>España</a:t>
            </a:r>
            <a:r>
              <a:rPr lang="en-US" sz="1200" dirty="0" smtClean="0"/>
              <a:t> </a:t>
            </a:r>
            <a:r>
              <a:rPr lang="en-US" sz="1200" dirty="0" err="1" smtClean="0"/>
              <a:t>eso</a:t>
            </a:r>
            <a:r>
              <a:rPr lang="en-US" sz="1200" dirty="0" smtClean="0"/>
              <a:t> no se </a:t>
            </a:r>
            <a:r>
              <a:rPr lang="en-US" sz="1200" dirty="0" err="1" smtClean="0"/>
              <a:t>hace</a:t>
            </a:r>
            <a:r>
              <a:rPr lang="en-US" sz="1200" dirty="0" smtClean="0"/>
              <a:t>.</a:t>
            </a:r>
            <a:endParaRPr lang="es-ES" sz="1200" dirty="0" smtClean="0"/>
          </a:p>
        </p:txBody>
      </p:sp>
      <p:pic>
        <p:nvPicPr>
          <p:cNvPr id="2052" name="Picture 4" descr="https://encrypted-tbn2.gstatic.com/images?q=tbn:ANd9GcTPXFY7Rjkb817AgYaBIMmTqapSF8rq9b98vsJ8Qu_7K4A4Z_OWfw"/>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rot="20085484">
            <a:off x="3525206" y="3761190"/>
            <a:ext cx="1332592" cy="749583"/>
          </a:xfrm>
          <a:prstGeom prst="rect">
            <a:avLst/>
          </a:prstGeom>
          <a:ln>
            <a:noFill/>
          </a:ln>
          <a:effectLst>
            <a:glow rad="139700">
              <a:schemeClr val="accent2">
                <a:satMod val="175000"/>
                <a:alpha val="40000"/>
              </a:schemeClr>
            </a:glow>
            <a:outerShdw blurRad="190500" algn="tl" rotWithShape="0">
              <a:srgbClr val="000000">
                <a:alpha val="70000"/>
              </a:srgbClr>
            </a:outerShdw>
          </a:effectLst>
        </p:spPr>
      </p:pic>
      <p:pic>
        <p:nvPicPr>
          <p:cNvPr id="17" name="Picture 4" descr="https://encrypted-tbn2.gstatic.com/images?q=tbn:ANd9GcTPXFY7Rjkb817AgYaBIMmTqapSF8rq9b98vsJ8Qu_7K4A4Z_OWfw"/>
          <p:cNvPicPr>
            <a:picLocks noChangeAspect="1" noChangeArrowheads="1"/>
          </p:cNvPicPr>
          <p:nvPr/>
        </p:nvPicPr>
        <p:blipFill>
          <a:blip r:embed="rId4" cstate="print"/>
          <a:srcRect/>
          <a:stretch>
            <a:fillRect/>
          </a:stretch>
        </p:blipFill>
        <p:spPr bwMode="auto">
          <a:xfrm rot="1405783">
            <a:off x="5251281" y="3602857"/>
            <a:ext cx="1332592" cy="749583"/>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pic>
        <p:nvPicPr>
          <p:cNvPr id="18" name="Picture 4" descr="https://encrypted-tbn2.gstatic.com/images?q=tbn:ANd9GcTPXFY7Rjkb817AgYaBIMmTqapSF8rq9b98vsJ8Qu_7K4A4Z_OWfw"/>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rot="1167660">
            <a:off x="347448" y="3929438"/>
            <a:ext cx="1332592" cy="74958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9" name="Picture 4" descr="https://encrypted-tbn2.gstatic.com/images?q=tbn:ANd9GcTPXFY7Rjkb817AgYaBIMmTqapSF8rq9b98vsJ8Qu_7K4A4Z_OWfw"/>
          <p:cNvPicPr>
            <a:picLocks noChangeAspect="1" noChangeArrowheads="1"/>
          </p:cNvPicPr>
          <p:nvPr/>
        </p:nvPicPr>
        <p:blipFill>
          <a:blip r:embed="rId4" cstate="print">
            <a:duotone>
              <a:schemeClr val="accent3">
                <a:shade val="45000"/>
                <a:satMod val="135000"/>
              </a:schemeClr>
              <a:prstClr val="white"/>
            </a:duotone>
          </a:blip>
          <a:srcRect/>
          <a:stretch>
            <a:fillRect/>
          </a:stretch>
        </p:blipFill>
        <p:spPr bwMode="auto">
          <a:xfrm rot="20085484">
            <a:off x="1869021" y="3833197"/>
            <a:ext cx="1332592" cy="74958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188640" y="992561"/>
            <a:ext cx="3600400" cy="3785652"/>
          </a:xfrm>
          <a:prstGeom prst="rect">
            <a:avLst/>
          </a:prstGeom>
          <a:solidFill>
            <a:schemeClr val="bg1"/>
          </a:solidFill>
        </p:spPr>
        <p:txBody>
          <a:bodyPr wrap="square" rtlCol="0">
            <a:spAutoFit/>
          </a:bodyPr>
          <a:lstStyle/>
          <a:p>
            <a:r>
              <a:rPr lang="es-ES" sz="1200" dirty="0" smtClean="0"/>
              <a:t>¿Cuál es la medida del amor? Dicen que el amor no tiene medida pero este 14 de febrero el amor lo hemos comprimido en 17 metros… </a:t>
            </a:r>
            <a:r>
              <a:rPr lang="es-ES" sz="1200" dirty="0" err="1" smtClean="0"/>
              <a:t>Sííí</a:t>
            </a:r>
            <a:r>
              <a:rPr lang="es-ES" sz="1200" dirty="0" smtClean="0"/>
              <a:t>, un dragón enamorado apareció en nuestra Biblioteca, lleno de preciosos poemas para participar, creando cada uno, a nuestro antojo, nuestra poesía personalizada. Evocaciones, sentimientos, emociones… ojos ávidos de leer, corazones dispuestos a sentir… Dragón enamorado fue testigo divertido de juegos que acompañaron su aparición: “¿qué grado de idoneidad tengo con mi partenaire?” (recordad, fresa o chocolate, Australia o Canadá, …</a:t>
            </a:r>
            <a:r>
              <a:rPr lang="es-ES" sz="1200" dirty="0" err="1" smtClean="0"/>
              <a:t>ja</a:t>
            </a:r>
            <a:r>
              <a:rPr lang="es-ES" sz="1200" dirty="0" smtClean="0"/>
              <a:t>, </a:t>
            </a:r>
            <a:r>
              <a:rPr lang="es-ES" sz="1200" dirty="0" err="1" smtClean="0"/>
              <a:t>ja</a:t>
            </a:r>
            <a:r>
              <a:rPr lang="es-ES" sz="1200" dirty="0" smtClean="0"/>
              <a:t>). Pasamos al siguiente: corazones, diamantes, picas, tréboles… algunos/as nunca han temido tanto un              en una baraja francesa, </a:t>
            </a:r>
            <a:r>
              <a:rPr lang="es-ES" sz="1200" dirty="0" err="1" smtClean="0"/>
              <a:t>ja,ja,ja</a:t>
            </a:r>
            <a:r>
              <a:rPr lang="es-ES" sz="1200" dirty="0" smtClean="0"/>
              <a:t>: “</a:t>
            </a:r>
            <a:r>
              <a:rPr lang="es-ES" sz="1200" dirty="0" err="1" smtClean="0"/>
              <a:t>ahhh</a:t>
            </a:r>
            <a:r>
              <a:rPr lang="es-ES" sz="1200" dirty="0" smtClean="0"/>
              <a:t>, 7 de corazones, tu compañero/a espera a que le digas algo lindo…”. 14 de febrero de 2013, gracias Dragón por haber hecho posible un día tan especial!!!</a:t>
            </a:r>
            <a:endParaRPr lang="es-ES" sz="1200" dirty="0"/>
          </a:p>
        </p:txBody>
      </p:sp>
      <p:sp>
        <p:nvSpPr>
          <p:cNvPr id="13" name="12 Marcador de número de diapositiva"/>
          <p:cNvSpPr>
            <a:spLocks noGrp="1"/>
          </p:cNvSpPr>
          <p:nvPr>
            <p:ph type="sldNum" sz="quarter" idx="15"/>
          </p:nvPr>
        </p:nvSpPr>
        <p:spPr/>
        <p:txBody>
          <a:bodyPr/>
          <a:lstStyle/>
          <a:p>
            <a:fld id="{53FF9DDD-FA5F-4E02-AC28-2693DAB04EF4}" type="slidenum">
              <a:rPr lang="es-ES" smtClean="0"/>
              <a:pPr/>
              <a:t>25</a:t>
            </a:fld>
            <a:endParaRPr lang="es-ES"/>
          </a:p>
        </p:txBody>
      </p:sp>
      <p:sp>
        <p:nvSpPr>
          <p:cNvPr id="14" name="13 CuadroTexto"/>
          <p:cNvSpPr txBox="1"/>
          <p:nvPr/>
        </p:nvSpPr>
        <p:spPr>
          <a:xfrm>
            <a:off x="260648" y="200472"/>
            <a:ext cx="6192688" cy="461665"/>
          </a:xfrm>
          <a:prstGeom prst="rect">
            <a:avLst/>
          </a:prstGeom>
          <a:noFill/>
        </p:spPr>
        <p:txBody>
          <a:bodyPr wrap="square" rtlCol="0">
            <a:spAutoFit/>
          </a:bodyPr>
          <a:lstStyle/>
          <a:p>
            <a:r>
              <a:rPr lang="es-ES" sz="2400" dirty="0" smtClean="0">
                <a:solidFill>
                  <a:srgbClr val="00B050"/>
                </a:solidFill>
                <a:latin typeface="Forte" pitchFamily="66" charset="0"/>
              </a:rPr>
              <a:t>Dragón enamorado, por Julita Aguilar (</a:t>
            </a:r>
            <a:r>
              <a:rPr lang="es-ES" sz="2400" dirty="0" err="1" smtClean="0">
                <a:solidFill>
                  <a:srgbClr val="00B050"/>
                </a:solidFill>
                <a:latin typeface="Forte" pitchFamily="66" charset="0"/>
              </a:rPr>
              <a:t>prof.</a:t>
            </a:r>
            <a:r>
              <a:rPr lang="es-ES" sz="2400" dirty="0" smtClean="0">
                <a:solidFill>
                  <a:srgbClr val="00B050"/>
                </a:solidFill>
                <a:latin typeface="Forte" pitchFamily="66" charset="0"/>
              </a:rPr>
              <a:t>)</a:t>
            </a:r>
            <a:endParaRPr lang="es-ES" sz="2400" dirty="0">
              <a:solidFill>
                <a:srgbClr val="00B050"/>
              </a:solidFill>
              <a:latin typeface="Forte" pitchFamily="66" charset="0"/>
            </a:endParaRPr>
          </a:p>
        </p:txBody>
      </p:sp>
      <p:pic>
        <p:nvPicPr>
          <p:cNvPr id="1026" name="Picture 2" descr="C:\Archivos de programa\Microsoft Office\MEDIA\CAGCAT10\j0230876.wmf"/>
          <p:cNvPicPr>
            <a:picLocks noChangeAspect="1" noChangeArrowheads="1"/>
          </p:cNvPicPr>
          <p:nvPr/>
        </p:nvPicPr>
        <p:blipFill>
          <a:blip r:embed="rId3" cstate="print"/>
          <a:srcRect/>
          <a:stretch>
            <a:fillRect/>
          </a:stretch>
        </p:blipFill>
        <p:spPr bwMode="auto">
          <a:xfrm>
            <a:off x="1052736" y="3800872"/>
            <a:ext cx="208030" cy="209499"/>
          </a:xfrm>
          <a:prstGeom prst="rect">
            <a:avLst/>
          </a:prstGeom>
          <a:noFill/>
        </p:spPr>
      </p:pic>
      <p:pic>
        <p:nvPicPr>
          <p:cNvPr id="1027" name="Picture 3" descr="E:\Francés Julita\IMG_0982.JPG"/>
          <p:cNvPicPr>
            <a:picLocks noChangeAspect="1" noChangeArrowheads="1"/>
          </p:cNvPicPr>
          <p:nvPr/>
        </p:nvPicPr>
        <p:blipFill>
          <a:blip r:embed="rId4" cstate="print"/>
          <a:srcRect/>
          <a:stretch>
            <a:fillRect/>
          </a:stretch>
        </p:blipFill>
        <p:spPr bwMode="auto">
          <a:xfrm>
            <a:off x="3717032" y="1064568"/>
            <a:ext cx="3072342" cy="2304256"/>
          </a:xfrm>
          <a:prstGeom prst="rect">
            <a:avLst/>
          </a:prstGeom>
          <a:ln>
            <a:noFill/>
          </a:ln>
          <a:effectLst>
            <a:outerShdw blurRad="190500" algn="tl" rotWithShape="0">
              <a:srgbClr val="000000">
                <a:alpha val="70000"/>
              </a:srgbClr>
            </a:outerShdw>
          </a:effectLst>
        </p:spPr>
      </p:pic>
      <p:pic>
        <p:nvPicPr>
          <p:cNvPr id="1028" name="Picture 4" descr="E:\Francés Julita\DSC_0376.JPG"/>
          <p:cNvPicPr>
            <a:picLocks noChangeAspect="1" noChangeArrowheads="1"/>
          </p:cNvPicPr>
          <p:nvPr/>
        </p:nvPicPr>
        <p:blipFill>
          <a:blip r:embed="rId5" cstate="print"/>
          <a:srcRect/>
          <a:stretch>
            <a:fillRect/>
          </a:stretch>
        </p:blipFill>
        <p:spPr bwMode="auto">
          <a:xfrm>
            <a:off x="260648" y="4880992"/>
            <a:ext cx="3276364" cy="21842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9" name="Picture 5" descr="E:\Francés Julita\DSC_0391.JPG"/>
          <p:cNvPicPr>
            <a:picLocks noChangeAspect="1" noChangeArrowheads="1"/>
          </p:cNvPicPr>
          <p:nvPr/>
        </p:nvPicPr>
        <p:blipFill>
          <a:blip r:embed="rId6" cstate="print"/>
          <a:srcRect/>
          <a:stretch>
            <a:fillRect/>
          </a:stretch>
        </p:blipFill>
        <p:spPr bwMode="auto">
          <a:xfrm>
            <a:off x="260648" y="7185248"/>
            <a:ext cx="3239580" cy="2159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30" name="Picture 6" descr="E:\Francés Julita\DSC_0407.JPG"/>
          <p:cNvPicPr>
            <a:picLocks noChangeAspect="1" noChangeArrowheads="1"/>
          </p:cNvPicPr>
          <p:nvPr/>
        </p:nvPicPr>
        <p:blipFill>
          <a:blip r:embed="rId7" cstate="print"/>
          <a:srcRect/>
          <a:stretch>
            <a:fillRect/>
          </a:stretch>
        </p:blipFill>
        <p:spPr bwMode="auto">
          <a:xfrm rot="16200000">
            <a:off x="3068960" y="4088904"/>
            <a:ext cx="4320480" cy="28803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31" name="Picture 7" descr="E:\Francés Julita\DSC_0385.JPG"/>
          <p:cNvPicPr>
            <a:picLocks noChangeAspect="1" noChangeArrowheads="1"/>
          </p:cNvPicPr>
          <p:nvPr/>
        </p:nvPicPr>
        <p:blipFill>
          <a:blip r:embed="rId8" cstate="print"/>
          <a:srcRect/>
          <a:stretch>
            <a:fillRect/>
          </a:stretch>
        </p:blipFill>
        <p:spPr bwMode="auto">
          <a:xfrm>
            <a:off x="3212976" y="7689304"/>
            <a:ext cx="3024336" cy="201622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764704" y="0"/>
            <a:ext cx="5688632" cy="830997"/>
          </a:xfrm>
          <a:prstGeom prst="rect">
            <a:avLst/>
          </a:prstGeom>
          <a:noFill/>
        </p:spPr>
        <p:txBody>
          <a:bodyPr wrap="square" rtlCol="0">
            <a:spAutoFit/>
          </a:bodyPr>
          <a:lstStyle/>
          <a:p>
            <a:r>
              <a:rPr lang="es-ES" sz="2400" dirty="0" smtClean="0">
                <a:solidFill>
                  <a:srgbClr val="00B050"/>
                </a:solidFill>
                <a:latin typeface="Forte" pitchFamily="66" charset="0"/>
              </a:rPr>
              <a:t>La batalla ya ha tenido lugar, por Agustín Ayuso (</a:t>
            </a:r>
            <a:r>
              <a:rPr lang="es-ES" sz="2400" dirty="0" err="1" smtClean="0">
                <a:solidFill>
                  <a:srgbClr val="00B050"/>
                </a:solidFill>
                <a:latin typeface="Forte" pitchFamily="66" charset="0"/>
              </a:rPr>
              <a:t>prof.</a:t>
            </a:r>
            <a:r>
              <a:rPr lang="es-ES" sz="2400" dirty="0" smtClean="0">
                <a:solidFill>
                  <a:srgbClr val="00B050"/>
                </a:solidFill>
                <a:latin typeface="Forte" pitchFamily="66" charset="0"/>
              </a:rPr>
              <a:t>).</a:t>
            </a:r>
            <a:endParaRPr lang="es-ES" sz="2400" dirty="0">
              <a:solidFill>
                <a:srgbClr val="00B050"/>
              </a:solidFill>
              <a:latin typeface="Forte" pitchFamily="66" charset="0"/>
            </a:endParaRPr>
          </a:p>
        </p:txBody>
      </p:sp>
      <p:sp>
        <p:nvSpPr>
          <p:cNvPr id="14" name="13 Marcador de número de diapositiva"/>
          <p:cNvSpPr>
            <a:spLocks noGrp="1"/>
          </p:cNvSpPr>
          <p:nvPr>
            <p:ph type="sldNum" sz="quarter" idx="15"/>
          </p:nvPr>
        </p:nvSpPr>
        <p:spPr/>
        <p:txBody>
          <a:bodyPr/>
          <a:lstStyle/>
          <a:p>
            <a:fld id="{53FF9DDD-FA5F-4E02-AC28-2693DAB04EF4}" type="slidenum">
              <a:rPr lang="es-ES" smtClean="0"/>
              <a:pPr/>
              <a:t>26</a:t>
            </a:fld>
            <a:endParaRPr lang="es-ES"/>
          </a:p>
        </p:txBody>
      </p:sp>
      <p:sp>
        <p:nvSpPr>
          <p:cNvPr id="69636" name="AutoShape 4" descr="https://mail-attachment.googleusercontent.com/attachment/u/0/?ui=2&amp;ik=9142f45d04&amp;view=att&amp;th=13e197a4cfae4b3c&amp;attid=0.2&amp;disp=inline&amp;realattid=f_hfmw5q1u1&amp;safe=1&amp;zw&amp;saduie=AG9B_P8LpLvC0T0rbW-WRlqpRrMt&amp;sadet=1369211565551&amp;sads=5UwhkM0RJHDNMuC0un-wdYe5Www"/>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3" name="12 Imagen" descr="megiddo-church-wp-04-large.jpg"/>
          <p:cNvPicPr>
            <a:picLocks noChangeAspect="1"/>
          </p:cNvPicPr>
          <p:nvPr/>
        </p:nvPicPr>
        <p:blipFill>
          <a:blip r:embed="rId3" cstate="print"/>
          <a:srcRect l="5901" t="10247" r="5901" b="7773"/>
          <a:stretch>
            <a:fillRect/>
          </a:stretch>
        </p:blipFill>
        <p:spPr>
          <a:xfrm>
            <a:off x="116632" y="992560"/>
            <a:ext cx="4644516" cy="3096344"/>
          </a:xfrm>
          <a:prstGeom prst="rect">
            <a:avLst/>
          </a:prstGeom>
        </p:spPr>
      </p:pic>
      <p:sp>
        <p:nvSpPr>
          <p:cNvPr id="12" name="11 CuadroTexto"/>
          <p:cNvSpPr txBox="1"/>
          <p:nvPr/>
        </p:nvSpPr>
        <p:spPr>
          <a:xfrm>
            <a:off x="4769768" y="992560"/>
            <a:ext cx="2088232" cy="3231654"/>
          </a:xfrm>
          <a:prstGeom prst="rect">
            <a:avLst/>
          </a:prstGeom>
          <a:noFill/>
        </p:spPr>
        <p:txBody>
          <a:bodyPr wrap="square" rtlCol="0">
            <a:spAutoFit/>
          </a:bodyPr>
          <a:lstStyle/>
          <a:p>
            <a:r>
              <a:rPr lang="es-ES" sz="1200" dirty="0" smtClean="0"/>
              <a:t>Si les digo que el mosaico que ven en la foto proviene de </a:t>
            </a:r>
            <a:r>
              <a:rPr lang="es-ES" sz="1200" dirty="0" err="1" smtClean="0"/>
              <a:t>Megido</a:t>
            </a:r>
            <a:r>
              <a:rPr lang="es-ES" sz="1200" dirty="0" smtClean="0"/>
              <a:t>, es muy probable que el nombre no les suene de nada, y tendré que añadir que es una ciudad israelí a la que los árabes llaman </a:t>
            </a:r>
            <a:r>
              <a:rPr lang="es-ES" sz="1200" dirty="0" err="1" smtClean="0"/>
              <a:t>Lejún</a:t>
            </a:r>
            <a:r>
              <a:rPr lang="es-ES" sz="1200" dirty="0" smtClean="0"/>
              <a:t> (léase “</a:t>
            </a:r>
            <a:r>
              <a:rPr lang="es-ES" sz="1200" dirty="0" err="1" smtClean="0"/>
              <a:t>Leiún</a:t>
            </a:r>
            <a:r>
              <a:rPr lang="es-ES" sz="1200" dirty="0" smtClean="0"/>
              <a:t>”), con idéntico nombre con el que nosotros llamamos León a nuestra ciudad castellana, pues en ambos casos el topónimo es el mismo, en tanto las dos ciudades tienen su origen en una </a:t>
            </a:r>
            <a:r>
              <a:rPr lang="es-ES" sz="1200" b="1" dirty="0" smtClean="0"/>
              <a:t>legión</a:t>
            </a:r>
            <a:r>
              <a:rPr lang="es-ES" sz="1200" dirty="0" smtClean="0"/>
              <a:t> romana. </a:t>
            </a:r>
            <a:endParaRPr lang="es-ES" sz="1200" dirty="0"/>
          </a:p>
        </p:txBody>
      </p:sp>
      <p:sp>
        <p:nvSpPr>
          <p:cNvPr id="15" name="14 CuadroTexto"/>
          <p:cNvSpPr txBox="1"/>
          <p:nvPr/>
        </p:nvSpPr>
        <p:spPr>
          <a:xfrm>
            <a:off x="260648" y="4448945"/>
            <a:ext cx="5976664" cy="5078313"/>
          </a:xfrm>
          <a:prstGeom prst="rect">
            <a:avLst/>
          </a:prstGeom>
          <a:noFill/>
        </p:spPr>
        <p:txBody>
          <a:bodyPr wrap="square" rtlCol="0">
            <a:spAutoFit/>
          </a:bodyPr>
          <a:lstStyle/>
          <a:p>
            <a:r>
              <a:rPr lang="es-ES" sz="1200" dirty="0" smtClean="0"/>
              <a:t>	Pero si concluyo que en hebreo tal emplazamiento es denominado Armagedón (la colina de </a:t>
            </a:r>
            <a:r>
              <a:rPr lang="es-ES" sz="1200" dirty="0" err="1" smtClean="0"/>
              <a:t>Megido</a:t>
            </a:r>
            <a:r>
              <a:rPr lang="es-ES" sz="1200" dirty="0" smtClean="0"/>
              <a:t>), estoy seguro de que empezarán a intuir algo… algo terrible, apocalíptico. Y es que, efectivamente, según algunas interpretaciones del relato bíblico, en Armagedón tendría lugar la batalla del fin del mundo entre las fuerzas del Bien y del </a:t>
            </a:r>
            <a:r>
              <a:rPr lang="es-ES" sz="1200" dirty="0" err="1" smtClean="0"/>
              <a:t>Mal.</a:t>
            </a:r>
            <a:endParaRPr lang="es-ES" sz="1200" dirty="0" smtClean="0"/>
          </a:p>
          <a:p>
            <a:endParaRPr lang="es-ES" sz="1200" dirty="0" smtClean="0"/>
          </a:p>
          <a:p>
            <a:r>
              <a:rPr lang="es-ES" sz="1200" dirty="0" smtClean="0"/>
              <a:t>	Como pueden observar, el mosaico de la foto (siglo III) es simple: presenta un medallón central con peces -uno de los símbolos cristianos por excelencia- rodeado por paneles de decoración geométrica. La pieza apareció en un antiguo oratorio cristiano y fue sacada a la luz gracias a un proyecto de rehabilitación de presos de la cárcel de </a:t>
            </a:r>
            <a:r>
              <a:rPr lang="es-ES" sz="1200" dirty="0" err="1" smtClean="0"/>
              <a:t>Megido</a:t>
            </a:r>
            <a:r>
              <a:rPr lang="es-ES" sz="1200" dirty="0" smtClean="0"/>
              <a:t>, en el que colaboraron codo con codo musulmanes, judíos, cristianos y drusos, todo un ejemplo de convivencia entre civilizaciones.</a:t>
            </a:r>
          </a:p>
          <a:p>
            <a:r>
              <a:rPr lang="es-ES" sz="1200" dirty="0" smtClean="0"/>
              <a:t> </a:t>
            </a:r>
          </a:p>
          <a:p>
            <a:r>
              <a:rPr lang="es-ES" sz="1200" dirty="0" smtClean="0"/>
              <a:t>	El mosaico tiene una inscripción en griego con el nombre de quienes lo ofrecen, entre los que aparece un oficial de una legión romana, caso único para el siglo III. El hallazgo arqueológico documenta la existencia en </a:t>
            </a:r>
            <a:r>
              <a:rPr lang="es-ES" sz="1200" dirty="0" err="1" smtClean="0"/>
              <a:t>Megido</a:t>
            </a:r>
            <a:r>
              <a:rPr lang="es-ES" sz="1200" dirty="0" smtClean="0"/>
              <a:t> de una comunidad donde conviven judíos, samaritanos, cristianos y romanos paganos, otro ejemplo de concordia que sirve de precedente al que mencionábamos arriba.</a:t>
            </a:r>
          </a:p>
          <a:p>
            <a:r>
              <a:rPr lang="es-ES" sz="1200" dirty="0" smtClean="0"/>
              <a:t> </a:t>
            </a:r>
          </a:p>
          <a:p>
            <a:r>
              <a:rPr lang="es-ES" sz="1200" dirty="0" smtClean="0"/>
              <a:t>	Y si las cosas han sido así en Armagedón, tal vez hayamos equivocado la interpretación bíblica, y acaso la batalla del fin del mundo ya haya tenido lugar en un tiempo mítico, y puede que se proclamaran vencedores los ejércitos del Bien y que lo que hemos contado no sean más que irradiaciones en un tiempo histórico de aquella victoria. </a:t>
            </a:r>
          </a:p>
          <a:p>
            <a:endParaRPr lang="es-ES" sz="1200" dirty="0" smtClean="0"/>
          </a:p>
          <a:p>
            <a:r>
              <a:rPr lang="es-ES" sz="1200" dirty="0" smtClean="0"/>
              <a:t>	Yo, por mi parte, a los hechos me remito.</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404664" y="4880992"/>
            <a:ext cx="3744416" cy="2308324"/>
          </a:xfrm>
          <a:prstGeom prst="rect">
            <a:avLst/>
          </a:prstGeom>
          <a:noFill/>
        </p:spPr>
        <p:txBody>
          <a:bodyPr wrap="square" rtlCol="0">
            <a:spAutoFit/>
          </a:bodyPr>
          <a:lstStyle/>
          <a:p>
            <a:r>
              <a:rPr lang="es-ES" sz="1200" b="1" dirty="0" smtClean="0"/>
              <a:t>LO QUE MÁS NOS SORPRENDIÓ:</a:t>
            </a:r>
            <a:endParaRPr lang="es-ES" sz="1200" dirty="0" smtClean="0"/>
          </a:p>
          <a:p>
            <a:r>
              <a:rPr lang="es-ES" sz="1200" dirty="0" smtClean="0"/>
              <a:t>- </a:t>
            </a:r>
            <a:r>
              <a:rPr lang="es-ES" sz="1200" i="1" dirty="0" smtClean="0"/>
              <a:t>La abundancia de peregrinos y que hablasen con nosotros.</a:t>
            </a:r>
            <a:endParaRPr lang="es-ES" sz="1200" dirty="0" smtClean="0"/>
          </a:p>
          <a:p>
            <a:r>
              <a:rPr lang="es-ES" sz="1200" dirty="0" smtClean="0"/>
              <a:t>- </a:t>
            </a:r>
            <a:r>
              <a:rPr lang="es-ES" sz="1200" i="1" dirty="0" smtClean="0"/>
              <a:t>El compañerismo cada vez que alguien estaba mal.</a:t>
            </a:r>
            <a:endParaRPr lang="es-ES" sz="1200" dirty="0" smtClean="0"/>
          </a:p>
          <a:p>
            <a:r>
              <a:rPr lang="es-ES" sz="1200" dirty="0" smtClean="0"/>
              <a:t>- </a:t>
            </a:r>
            <a:r>
              <a:rPr lang="es-ES" sz="1200" i="1" dirty="0" smtClean="0"/>
              <a:t>El paisaje. Lo bonita que es la montaña.</a:t>
            </a:r>
            <a:endParaRPr lang="es-ES" sz="1200" dirty="0" smtClean="0"/>
          </a:p>
          <a:p>
            <a:r>
              <a:rPr lang="es-ES" sz="1200" dirty="0" smtClean="0"/>
              <a:t>- </a:t>
            </a:r>
            <a:r>
              <a:rPr lang="es-ES" sz="1200" i="1" dirty="0" smtClean="0"/>
              <a:t>Las vísperas cantadas por los monjes en Rabanal.</a:t>
            </a:r>
            <a:endParaRPr lang="es-ES" sz="1200" dirty="0" smtClean="0"/>
          </a:p>
          <a:p>
            <a:r>
              <a:rPr lang="es-ES" sz="1200" dirty="0" smtClean="0"/>
              <a:t>- </a:t>
            </a:r>
            <a:r>
              <a:rPr lang="es-ES" sz="1200" i="1" dirty="0" smtClean="0"/>
              <a:t>La Catedral</a:t>
            </a:r>
            <a:r>
              <a:rPr lang="es-ES" sz="1200" dirty="0" smtClean="0"/>
              <a:t> </a:t>
            </a:r>
            <a:r>
              <a:rPr lang="es-ES" sz="1200" i="1" dirty="0" smtClean="0"/>
              <a:t>de Astorga.</a:t>
            </a:r>
            <a:endParaRPr lang="es-ES" sz="1200" dirty="0" smtClean="0"/>
          </a:p>
          <a:p>
            <a:r>
              <a:rPr lang="es-ES" sz="1200" dirty="0" smtClean="0"/>
              <a:t>- </a:t>
            </a:r>
            <a:r>
              <a:rPr lang="es-ES" sz="1200" i="1" dirty="0" smtClean="0"/>
              <a:t>Todo lo que la gente dejaba en la Cruz de hierro.</a:t>
            </a:r>
            <a:endParaRPr lang="es-ES" sz="1200" dirty="0" smtClean="0"/>
          </a:p>
          <a:p>
            <a:r>
              <a:rPr lang="es-ES" sz="1200" dirty="0" smtClean="0"/>
              <a:t>- </a:t>
            </a:r>
            <a:r>
              <a:rPr lang="es-ES" sz="1200" i="1" dirty="0" smtClean="0"/>
              <a:t>La facilidad con la que se han hecho amistades nuevas.</a:t>
            </a:r>
            <a:endParaRPr lang="es-ES" sz="1200" dirty="0"/>
          </a:p>
        </p:txBody>
      </p:sp>
      <p:sp>
        <p:nvSpPr>
          <p:cNvPr id="12" name="11 Marcador de número de diapositiva"/>
          <p:cNvSpPr>
            <a:spLocks noGrp="1"/>
          </p:cNvSpPr>
          <p:nvPr>
            <p:ph type="sldNum" sz="quarter" idx="15"/>
          </p:nvPr>
        </p:nvSpPr>
        <p:spPr/>
        <p:txBody>
          <a:bodyPr/>
          <a:lstStyle/>
          <a:p>
            <a:fld id="{53FF9DDD-FA5F-4E02-AC28-2693DAB04EF4}" type="slidenum">
              <a:rPr lang="es-ES" smtClean="0"/>
              <a:pPr/>
              <a:t>27</a:t>
            </a:fld>
            <a:endParaRPr lang="es-ES"/>
          </a:p>
        </p:txBody>
      </p:sp>
      <p:sp>
        <p:nvSpPr>
          <p:cNvPr id="6" name="5 CuadroTexto"/>
          <p:cNvSpPr txBox="1"/>
          <p:nvPr/>
        </p:nvSpPr>
        <p:spPr>
          <a:xfrm>
            <a:off x="764704" y="0"/>
            <a:ext cx="5832648" cy="830997"/>
          </a:xfrm>
          <a:prstGeom prst="rect">
            <a:avLst/>
          </a:prstGeom>
          <a:noFill/>
        </p:spPr>
        <p:txBody>
          <a:bodyPr wrap="square" rtlCol="0">
            <a:spAutoFit/>
          </a:bodyPr>
          <a:lstStyle/>
          <a:p>
            <a:r>
              <a:rPr lang="es-ES" sz="2400" dirty="0" smtClean="0">
                <a:solidFill>
                  <a:srgbClr val="00B050"/>
                </a:solidFill>
                <a:latin typeface="Forte" pitchFamily="66" charset="0"/>
              </a:rPr>
              <a:t>Camino de Santiago: Astorga – Ponferrada (1º Bach).</a:t>
            </a:r>
            <a:endParaRPr lang="es-ES" sz="2400" dirty="0">
              <a:solidFill>
                <a:srgbClr val="00B050"/>
              </a:solidFill>
              <a:latin typeface="Forte" pitchFamily="66" charset="0"/>
            </a:endParaRPr>
          </a:p>
        </p:txBody>
      </p:sp>
      <p:pic>
        <p:nvPicPr>
          <p:cNvPr id="1026" name="Picture 2" descr="Santiago"/>
          <p:cNvPicPr>
            <a:picLocks noChangeAspect="1" noChangeArrowheads="1"/>
          </p:cNvPicPr>
          <p:nvPr/>
        </p:nvPicPr>
        <p:blipFill>
          <a:blip r:embed="rId3" cstate="print"/>
          <a:srcRect/>
          <a:stretch>
            <a:fillRect/>
          </a:stretch>
        </p:blipFill>
        <p:spPr bwMode="auto">
          <a:xfrm>
            <a:off x="836712" y="1136576"/>
            <a:ext cx="5048250" cy="3584575"/>
          </a:xfrm>
          <a:prstGeom prst="rect">
            <a:avLst/>
          </a:prstGeom>
          <a:noFill/>
          <a:ln w="22225">
            <a:solidFill>
              <a:srgbClr val="943634"/>
            </a:solidFill>
            <a:miter lim="800000"/>
            <a:headEnd/>
            <a:tailEnd/>
          </a:ln>
        </p:spPr>
      </p:pic>
      <p:sp>
        <p:nvSpPr>
          <p:cNvPr id="11" name="10 CuadroTexto"/>
          <p:cNvSpPr txBox="1"/>
          <p:nvPr/>
        </p:nvSpPr>
        <p:spPr>
          <a:xfrm>
            <a:off x="908720" y="1424608"/>
            <a:ext cx="4968552" cy="2970044"/>
          </a:xfrm>
          <a:prstGeom prst="rect">
            <a:avLst/>
          </a:prstGeom>
          <a:noFill/>
        </p:spPr>
        <p:txBody>
          <a:bodyPr wrap="square" rtlCol="0">
            <a:spAutoFit/>
          </a:bodyPr>
          <a:lstStyle/>
          <a:p>
            <a:pPr algn="ctr"/>
            <a:r>
              <a:rPr lang="es-ES" sz="1300" b="1" dirty="0" smtClean="0">
                <a:latin typeface="Tahoma" pitchFamily="34" charset="0"/>
                <a:cs typeface="Tahoma" pitchFamily="34" charset="0"/>
              </a:rPr>
              <a:t>CAMINO DE SANTIAGO: ASTORGA – PONFERRADA</a:t>
            </a:r>
            <a:endParaRPr lang="es-ES" sz="1300" dirty="0" smtClean="0">
              <a:latin typeface="Tahoma" pitchFamily="34" charset="0"/>
              <a:cs typeface="Tahoma" pitchFamily="34" charset="0"/>
            </a:endParaRPr>
          </a:p>
          <a:p>
            <a:pPr algn="ctr"/>
            <a:r>
              <a:rPr lang="es-ES" sz="1300" dirty="0" smtClean="0">
                <a:latin typeface="Tahoma" pitchFamily="34" charset="0"/>
                <a:cs typeface="Tahoma" pitchFamily="34" charset="0"/>
              </a:rPr>
              <a:t> </a:t>
            </a:r>
          </a:p>
          <a:p>
            <a:pPr algn="ctr"/>
            <a:r>
              <a:rPr lang="es-ES" sz="1300" b="1" u="sng" dirty="0" smtClean="0">
                <a:latin typeface="Tahoma" pitchFamily="34" charset="0"/>
                <a:cs typeface="Tahoma" pitchFamily="34" charset="0"/>
              </a:rPr>
              <a:t>Un Puente de 3 días por el Camino</a:t>
            </a:r>
            <a:endParaRPr lang="es-ES" sz="1300" dirty="0" smtClean="0">
              <a:latin typeface="Tahoma" pitchFamily="34" charset="0"/>
              <a:cs typeface="Tahoma" pitchFamily="34" charset="0"/>
            </a:endParaRPr>
          </a:p>
          <a:p>
            <a:pPr algn="ctr"/>
            <a:r>
              <a:rPr lang="es-ES" sz="1300" dirty="0" smtClean="0">
                <a:latin typeface="Tahoma" pitchFamily="34" charset="0"/>
                <a:cs typeface="Tahoma" pitchFamily="34" charset="0"/>
              </a:rPr>
              <a:t> </a:t>
            </a:r>
          </a:p>
          <a:p>
            <a:pPr algn="ctr"/>
            <a:r>
              <a:rPr lang="es-ES" sz="1300" dirty="0" smtClean="0">
                <a:latin typeface="Tahoma" pitchFamily="34" charset="0"/>
                <a:cs typeface="Tahoma" pitchFamily="34" charset="0"/>
              </a:rPr>
              <a:t>Los alumnos de 1º Bachillerato del IES Leopoldo Cano han dedicado 3 días (del 21 al 23 de Abril) a andar tres jornadas del Camino de Santiago, en una actividad organizada por el Departamento de Religión para experimentar, mejorar actitudes humanas, y descubrir el sentido trascendente de la vida.</a:t>
            </a:r>
          </a:p>
          <a:p>
            <a:pPr algn="ctr"/>
            <a:r>
              <a:rPr lang="es-ES" sz="1300" dirty="0" smtClean="0">
                <a:latin typeface="Tahoma" pitchFamily="34" charset="0"/>
                <a:cs typeface="Tahoma" pitchFamily="34" charset="0"/>
              </a:rPr>
              <a:t> </a:t>
            </a:r>
          </a:p>
          <a:p>
            <a:pPr algn="ctr"/>
            <a:r>
              <a:rPr lang="es-ES" sz="1300" dirty="0" smtClean="0">
                <a:latin typeface="Tahoma" pitchFamily="34" charset="0"/>
                <a:cs typeface="Tahoma" pitchFamily="34" charset="0"/>
              </a:rPr>
              <a:t> </a:t>
            </a:r>
          </a:p>
          <a:p>
            <a:pPr algn="ctr"/>
            <a:r>
              <a:rPr lang="es-ES" sz="1300" b="1" dirty="0" smtClean="0">
                <a:latin typeface="Tahoma" pitchFamily="34" charset="0"/>
                <a:cs typeface="Tahoma" pitchFamily="34" charset="0"/>
              </a:rPr>
              <a:t>	</a:t>
            </a:r>
            <a:endParaRPr lang="es-ES" sz="1300" dirty="0" smtClean="0">
              <a:latin typeface="Tahoma" pitchFamily="34" charset="0"/>
              <a:cs typeface="Tahoma" pitchFamily="34" charset="0"/>
            </a:endParaRPr>
          </a:p>
          <a:p>
            <a:pPr algn="ctr"/>
            <a:r>
              <a:rPr lang="es-ES" sz="1300" b="1" dirty="0" smtClean="0">
                <a:solidFill>
                  <a:srgbClr val="C00000"/>
                </a:solidFill>
                <a:latin typeface="Tahoma" pitchFamily="34" charset="0"/>
                <a:cs typeface="Tahoma" pitchFamily="34" charset="0"/>
              </a:rPr>
              <a:t>Éstos son algunos comentarios de los participantes:</a:t>
            </a:r>
            <a:endParaRPr lang="es-ES" sz="1300" dirty="0" smtClean="0">
              <a:solidFill>
                <a:srgbClr val="C00000"/>
              </a:solidFill>
              <a:latin typeface="Tahoma" pitchFamily="34" charset="0"/>
              <a:cs typeface="Tahoma" pitchFamily="34" charset="0"/>
            </a:endParaRPr>
          </a:p>
          <a:p>
            <a:endParaRPr lang="es-ES" dirty="0"/>
          </a:p>
        </p:txBody>
      </p:sp>
      <p:pic>
        <p:nvPicPr>
          <p:cNvPr id="1030" name="Picture 6" descr="Santia"/>
          <p:cNvPicPr>
            <a:picLocks noChangeAspect="1" noChangeArrowheads="1"/>
          </p:cNvPicPr>
          <p:nvPr/>
        </p:nvPicPr>
        <p:blipFill>
          <a:blip r:embed="rId4" cstate="print"/>
          <a:srcRect/>
          <a:stretch>
            <a:fillRect/>
          </a:stretch>
        </p:blipFill>
        <p:spPr bwMode="auto">
          <a:xfrm>
            <a:off x="4149080" y="5097016"/>
            <a:ext cx="2316162" cy="1728787"/>
          </a:xfrm>
          <a:prstGeom prst="rect">
            <a:avLst/>
          </a:prstGeom>
          <a:solidFill>
            <a:srgbClr val="FFFFFF"/>
          </a:solidFill>
          <a:ln w="28575">
            <a:solidFill>
              <a:srgbClr val="548DD4"/>
            </a:solidFill>
            <a:miter lim="800000"/>
            <a:headEnd/>
            <a:tailEnd/>
          </a:ln>
        </p:spPr>
      </p:pic>
      <p:sp>
        <p:nvSpPr>
          <p:cNvPr id="13" name="12 CuadroTexto"/>
          <p:cNvSpPr txBox="1"/>
          <p:nvPr/>
        </p:nvSpPr>
        <p:spPr>
          <a:xfrm>
            <a:off x="2060848" y="7113240"/>
            <a:ext cx="3744416" cy="2492990"/>
          </a:xfrm>
          <a:prstGeom prst="rect">
            <a:avLst/>
          </a:prstGeom>
          <a:noFill/>
        </p:spPr>
        <p:txBody>
          <a:bodyPr wrap="square" rtlCol="0">
            <a:spAutoFit/>
          </a:bodyPr>
          <a:lstStyle/>
          <a:p>
            <a:r>
              <a:rPr lang="es-ES" sz="1200" b="1" dirty="0" smtClean="0"/>
              <a:t>COSAS QUE HEMOS APRENDIDO:</a:t>
            </a:r>
            <a:endParaRPr lang="es-ES" sz="1200" dirty="0" smtClean="0"/>
          </a:p>
          <a:p>
            <a:r>
              <a:rPr lang="es-ES" sz="1200" dirty="0" smtClean="0"/>
              <a:t>- </a:t>
            </a:r>
            <a:r>
              <a:rPr lang="es-ES" sz="1200" i="1" dirty="0" smtClean="0"/>
              <a:t>He aprendido que lo importante no es correr, es llegar.</a:t>
            </a:r>
            <a:endParaRPr lang="es-ES" sz="1200" dirty="0" smtClean="0"/>
          </a:p>
          <a:p>
            <a:r>
              <a:rPr lang="es-ES" sz="1200" dirty="0" smtClean="0"/>
              <a:t>- </a:t>
            </a:r>
            <a:r>
              <a:rPr lang="es-ES" sz="1200" i="1" dirty="0" smtClean="0"/>
              <a:t>Que una buena amistad estará siempre, incluso para cargar con la mochila.</a:t>
            </a:r>
            <a:endParaRPr lang="es-ES" sz="1200" dirty="0" smtClean="0"/>
          </a:p>
          <a:p>
            <a:r>
              <a:rPr lang="es-ES" sz="1200" dirty="0" smtClean="0"/>
              <a:t>- </a:t>
            </a:r>
            <a:r>
              <a:rPr lang="es-ES" sz="1200" i="1" dirty="0" smtClean="0"/>
              <a:t>A disfrutar de la compañía de nuevos amigos.</a:t>
            </a:r>
            <a:endParaRPr lang="es-ES" sz="1200" dirty="0" smtClean="0"/>
          </a:p>
          <a:p>
            <a:r>
              <a:rPr lang="es-ES" sz="1200" i="1" dirty="0" smtClean="0"/>
              <a:t>- A convivir en una habitación con más personas.</a:t>
            </a:r>
            <a:endParaRPr lang="es-ES" sz="1200" dirty="0" smtClean="0"/>
          </a:p>
          <a:p>
            <a:r>
              <a:rPr lang="es-ES" sz="1200" i="1" dirty="0" smtClean="0"/>
              <a:t>- Espíritu de sacrificio. </a:t>
            </a:r>
            <a:endParaRPr lang="es-ES" sz="1200" dirty="0" smtClean="0"/>
          </a:p>
          <a:p>
            <a:r>
              <a:rPr lang="es-ES" sz="1200" i="1" dirty="0" smtClean="0"/>
              <a:t>- Valorar a los que me rodean.</a:t>
            </a:r>
            <a:endParaRPr lang="es-ES" sz="1200" dirty="0" smtClean="0"/>
          </a:p>
          <a:p>
            <a:pPr>
              <a:buFontTx/>
              <a:buChar char="-"/>
            </a:pPr>
            <a:r>
              <a:rPr lang="es-ES" sz="1200" i="1" dirty="0" smtClean="0"/>
              <a:t>Que hay que tener cuidado con el camino.</a:t>
            </a:r>
          </a:p>
          <a:p>
            <a:r>
              <a:rPr lang="es-ES" sz="1200" i="1" dirty="0" smtClean="0"/>
              <a:t>- Respeto a los demás.</a:t>
            </a:r>
            <a:endParaRPr lang="es-ES" sz="1200" dirty="0" smtClean="0"/>
          </a:p>
          <a:p>
            <a:r>
              <a:rPr lang="es-ES" sz="1200" i="1" dirty="0" smtClean="0"/>
              <a:t>- A compartir. </a:t>
            </a:r>
            <a:endParaRPr lang="es-ES" sz="1200" dirty="0" smtClean="0"/>
          </a:p>
          <a:p>
            <a:r>
              <a:rPr lang="es-ES" sz="1200" i="1" dirty="0" smtClean="0"/>
              <a:t>- Lo que significa ser peregrino.</a:t>
            </a:r>
            <a:endParaRPr lang="es-ES" sz="1200" dirty="0" smtClean="0"/>
          </a:p>
        </p:txBody>
      </p:sp>
      <p:pic>
        <p:nvPicPr>
          <p:cNvPr id="1031" name="Picture 7" descr="Santiago2"/>
          <p:cNvPicPr>
            <a:picLocks noChangeAspect="1" noChangeArrowheads="1"/>
          </p:cNvPicPr>
          <p:nvPr/>
        </p:nvPicPr>
        <p:blipFill>
          <a:blip r:embed="rId5" cstate="print"/>
          <a:srcRect/>
          <a:stretch>
            <a:fillRect/>
          </a:stretch>
        </p:blipFill>
        <p:spPr bwMode="auto">
          <a:xfrm>
            <a:off x="116632" y="7617296"/>
            <a:ext cx="1885950" cy="1409700"/>
          </a:xfrm>
          <a:prstGeom prst="rect">
            <a:avLst/>
          </a:prstGeom>
          <a:noFill/>
          <a:ln w="28575">
            <a:solidFill>
              <a:srgbClr val="943634"/>
            </a:solid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6 Marcador de número de diapositiva"/>
          <p:cNvSpPr>
            <a:spLocks noGrp="1"/>
          </p:cNvSpPr>
          <p:nvPr>
            <p:ph type="sldNum" sz="quarter" idx="15"/>
          </p:nvPr>
        </p:nvSpPr>
        <p:spPr/>
        <p:txBody>
          <a:bodyPr/>
          <a:lstStyle/>
          <a:p>
            <a:fld id="{53FF9DDD-FA5F-4E02-AC28-2693DAB04EF4}" type="slidenum">
              <a:rPr lang="es-ES" smtClean="0"/>
              <a:pPr/>
              <a:t>28</a:t>
            </a:fld>
            <a:endParaRPr lang="es-ES"/>
          </a:p>
        </p:txBody>
      </p:sp>
      <p:sp>
        <p:nvSpPr>
          <p:cNvPr id="8" name="7 CuadroTexto"/>
          <p:cNvSpPr txBox="1"/>
          <p:nvPr/>
        </p:nvSpPr>
        <p:spPr>
          <a:xfrm>
            <a:off x="764704" y="0"/>
            <a:ext cx="5832648" cy="830997"/>
          </a:xfrm>
          <a:prstGeom prst="rect">
            <a:avLst/>
          </a:prstGeom>
          <a:noFill/>
        </p:spPr>
        <p:txBody>
          <a:bodyPr wrap="square" rtlCol="0">
            <a:spAutoFit/>
          </a:bodyPr>
          <a:lstStyle/>
          <a:p>
            <a:r>
              <a:rPr lang="es-ES" sz="2400" dirty="0" smtClean="0">
                <a:solidFill>
                  <a:srgbClr val="00B050"/>
                </a:solidFill>
                <a:latin typeface="Forte" pitchFamily="66" charset="0"/>
              </a:rPr>
              <a:t>Camino de Santiago: Astorga – Ponferrada (1º Bach).</a:t>
            </a:r>
            <a:endParaRPr lang="es-ES" sz="2400" dirty="0">
              <a:solidFill>
                <a:srgbClr val="00B050"/>
              </a:solidFill>
              <a:latin typeface="Forte" pitchFamily="66" charset="0"/>
            </a:endParaRPr>
          </a:p>
        </p:txBody>
      </p:sp>
      <p:sp>
        <p:nvSpPr>
          <p:cNvPr id="10" name="9 CuadroTexto"/>
          <p:cNvSpPr txBox="1"/>
          <p:nvPr/>
        </p:nvSpPr>
        <p:spPr>
          <a:xfrm>
            <a:off x="332656" y="1064568"/>
            <a:ext cx="5760640" cy="1569660"/>
          </a:xfrm>
          <a:prstGeom prst="rect">
            <a:avLst/>
          </a:prstGeom>
          <a:effectLst>
            <a:outerShdw blurRad="76200" dir="18900000" sy="23000" kx="-1200000" algn="bl" rotWithShape="0">
              <a:prstClr val="black">
                <a:alpha val="20000"/>
              </a:prstClr>
            </a:outerShdw>
          </a:effectLst>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s-ES" sz="1200" i="1" dirty="0" smtClean="0">
                <a:solidFill>
                  <a:srgbClr val="C00000"/>
                </a:solidFill>
              </a:rPr>
              <a:t>A pesar del cansancio, las quemaduras</a:t>
            </a:r>
            <a:r>
              <a:rPr lang="es-ES" sz="1200" dirty="0" smtClean="0">
                <a:solidFill>
                  <a:srgbClr val="C00000"/>
                </a:solidFill>
              </a:rPr>
              <a:t> y los barrizales…</a:t>
            </a:r>
          </a:p>
          <a:p>
            <a:r>
              <a:rPr lang="es-ES" sz="1200" dirty="0" smtClean="0">
                <a:solidFill>
                  <a:srgbClr val="C00000"/>
                </a:solidFill>
              </a:rPr>
              <a:t> </a:t>
            </a:r>
          </a:p>
          <a:p>
            <a:r>
              <a:rPr lang="es-ES" sz="1200" dirty="0" smtClean="0">
                <a:solidFill>
                  <a:srgbClr val="C00000"/>
                </a:solidFill>
              </a:rPr>
              <a:t>			con </a:t>
            </a:r>
            <a:r>
              <a:rPr lang="es-ES" sz="1200" b="1" dirty="0" smtClean="0">
                <a:solidFill>
                  <a:srgbClr val="C00000"/>
                </a:solidFill>
              </a:rPr>
              <a:t>LO QUE NOS QUEDAMOS</a:t>
            </a:r>
            <a:r>
              <a:rPr lang="es-ES" sz="1200" dirty="0" smtClean="0">
                <a:solidFill>
                  <a:srgbClr val="C00000"/>
                </a:solidFill>
              </a:rPr>
              <a:t> fue:</a:t>
            </a:r>
          </a:p>
          <a:p>
            <a:r>
              <a:rPr lang="es-ES" sz="1200" i="1" dirty="0" smtClean="0"/>
              <a:t>- Compartir el camino con los amigos.</a:t>
            </a:r>
            <a:endParaRPr lang="es-ES" sz="1200" dirty="0" smtClean="0"/>
          </a:p>
          <a:p>
            <a:r>
              <a:rPr lang="es-ES" sz="1200" i="1" dirty="0" smtClean="0"/>
              <a:t>- Sentirme peregrino.</a:t>
            </a:r>
            <a:endParaRPr lang="es-ES" sz="1200" dirty="0" smtClean="0"/>
          </a:p>
          <a:p>
            <a:r>
              <a:rPr lang="es-ES" sz="1200" i="1" dirty="0" smtClean="0"/>
              <a:t>- Muchas imágenes y recuerdos fantásticos.</a:t>
            </a:r>
            <a:endParaRPr lang="es-ES" sz="1200" dirty="0" smtClean="0"/>
          </a:p>
          <a:p>
            <a:pPr>
              <a:buFontTx/>
              <a:buChar char="-"/>
            </a:pPr>
            <a:r>
              <a:rPr lang="es-ES" sz="1200" i="1" dirty="0" smtClean="0"/>
              <a:t>Una experiencia que te enseña que todo se puede</a:t>
            </a:r>
          </a:p>
          <a:p>
            <a:r>
              <a:rPr lang="es-ES" sz="1200" i="1" dirty="0" smtClean="0"/>
              <a:t>lograr con esfuerzo.</a:t>
            </a:r>
            <a:endParaRPr lang="es-ES" sz="1200" dirty="0">
              <a:solidFill>
                <a:srgbClr val="C00000"/>
              </a:solidFill>
            </a:endParaRPr>
          </a:p>
        </p:txBody>
      </p:sp>
      <p:pic>
        <p:nvPicPr>
          <p:cNvPr id="63489" name="Picture 1" descr="Santiag,jpg"/>
          <p:cNvPicPr>
            <a:picLocks noChangeAspect="1" noChangeArrowheads="1"/>
          </p:cNvPicPr>
          <p:nvPr/>
        </p:nvPicPr>
        <p:blipFill>
          <a:blip r:embed="rId3" cstate="print"/>
          <a:srcRect b="21393"/>
          <a:stretch>
            <a:fillRect/>
          </a:stretch>
        </p:blipFill>
        <p:spPr bwMode="auto">
          <a:xfrm rot="1341379">
            <a:off x="3952648" y="2095434"/>
            <a:ext cx="2705100" cy="1587500"/>
          </a:xfrm>
          <a:prstGeom prst="rect">
            <a:avLst/>
          </a:prstGeom>
          <a:noFill/>
          <a:ln w="15875">
            <a:solidFill>
              <a:srgbClr val="943634"/>
            </a:solidFill>
            <a:miter lim="800000"/>
            <a:headEnd/>
            <a:tailEnd/>
          </a:ln>
        </p:spPr>
      </p:pic>
      <p:sp>
        <p:nvSpPr>
          <p:cNvPr id="12" name="11 CuadroTexto"/>
          <p:cNvSpPr txBox="1"/>
          <p:nvPr/>
        </p:nvSpPr>
        <p:spPr>
          <a:xfrm>
            <a:off x="188640" y="2864768"/>
            <a:ext cx="3356992" cy="307777"/>
          </a:xfrm>
          <a:prstGeom prst="rect">
            <a:avLst/>
          </a:prstGeom>
          <a:noFill/>
        </p:spPr>
        <p:txBody>
          <a:bodyPr wrap="square" rtlCol="0">
            <a:spAutoFit/>
          </a:bodyPr>
          <a:lstStyle/>
          <a:p>
            <a:r>
              <a:rPr lang="es-ES" sz="1400" b="1" dirty="0" smtClean="0"/>
              <a:t>MI EXPERIENCIA PERSONAL</a:t>
            </a:r>
            <a:endParaRPr lang="es-ES" sz="1400" dirty="0" smtClean="0"/>
          </a:p>
        </p:txBody>
      </p:sp>
      <p:sp>
        <p:nvSpPr>
          <p:cNvPr id="15" name="14 CuadroTexto"/>
          <p:cNvSpPr txBox="1"/>
          <p:nvPr/>
        </p:nvSpPr>
        <p:spPr>
          <a:xfrm>
            <a:off x="116632" y="3224808"/>
            <a:ext cx="4248472" cy="193899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s-ES" sz="1200" i="1" dirty="0" smtClean="0"/>
              <a:t>	El tramo del Camino de Santiago que hicimos me gustó mucho, porque la convivencia con la gente que conocía fue muy buena, y hacer amistades con el grupo de </a:t>
            </a:r>
            <a:r>
              <a:rPr lang="es-ES" sz="1200" i="1" dirty="0" err="1" smtClean="0"/>
              <a:t>Parquesol</a:t>
            </a:r>
            <a:r>
              <a:rPr lang="es-ES" sz="1200" i="1" dirty="0" smtClean="0"/>
              <a:t> fue aún mejor.</a:t>
            </a:r>
          </a:p>
          <a:p>
            <a:r>
              <a:rPr lang="es-ES" sz="1200" i="1" dirty="0" smtClean="0"/>
              <a:t>	Y aunque fue cansado, las vistas hacían el camino llevadero.</a:t>
            </a:r>
          </a:p>
          <a:p>
            <a:r>
              <a:rPr lang="es-ES" sz="1200" i="1" dirty="0" smtClean="0"/>
              <a:t>	El canto gregoriano fue un descubrimiento. No lo había escuchado nunca, y menos en vivo. Me gustó muchísimo.</a:t>
            </a:r>
          </a:p>
          <a:p>
            <a:r>
              <a:rPr lang="es-ES" sz="1200" dirty="0" smtClean="0"/>
              <a:t>	Rubén Rodríguez Castro. (1º Bachillerato)</a:t>
            </a:r>
            <a:endParaRPr lang="es-ES" sz="1200" dirty="0"/>
          </a:p>
        </p:txBody>
      </p:sp>
      <p:pic>
        <p:nvPicPr>
          <p:cNvPr id="63491" name="Picture 3" descr="C:\Archivos de programa\Microsoft Office\MEDIA\CAGCAT10\j0293236.wmf"/>
          <p:cNvPicPr>
            <a:picLocks noChangeAspect="1" noChangeArrowheads="1"/>
          </p:cNvPicPr>
          <p:nvPr/>
        </p:nvPicPr>
        <p:blipFill>
          <a:blip r:embed="rId4" cstate="print"/>
          <a:srcRect/>
          <a:stretch>
            <a:fillRect/>
          </a:stretch>
        </p:blipFill>
        <p:spPr bwMode="auto">
          <a:xfrm>
            <a:off x="3861048" y="3296816"/>
            <a:ext cx="494695" cy="364953"/>
          </a:xfrm>
          <a:prstGeom prst="rect">
            <a:avLst/>
          </a:prstGeom>
          <a:noFill/>
        </p:spPr>
      </p:pic>
      <p:sp>
        <p:nvSpPr>
          <p:cNvPr id="16" name="15 CuadroTexto"/>
          <p:cNvSpPr txBox="1"/>
          <p:nvPr/>
        </p:nvSpPr>
        <p:spPr>
          <a:xfrm>
            <a:off x="2609528" y="5241032"/>
            <a:ext cx="4248472" cy="193899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s-ES" sz="1200" i="1" dirty="0" smtClean="0"/>
              <a:t>	Un viaje de un millón de kilómetros comienza por un solo paso. Así comenzó nuestro camino, con los ojos puestos en la meta, sólo viendo la llegada, como el burro del campesino, hasta que poco a poco nos hicimos conscientes de que lo importante no era el destino, sino cada paso andado, que nos iba enseñando algo de nosotros mismos, algo que parecía olvidado, oculto. Encontrarnos y quedarnos a solas con nuestra alma.</a:t>
            </a:r>
            <a:endParaRPr lang="es-ES" sz="1200" dirty="0" smtClean="0"/>
          </a:p>
          <a:p>
            <a:r>
              <a:rPr lang="es-ES" sz="1200" dirty="0" smtClean="0"/>
              <a:t>		Anónimo (1º Bachillerato).</a:t>
            </a:r>
            <a:endParaRPr lang="es-ES" sz="1200" dirty="0"/>
          </a:p>
        </p:txBody>
      </p:sp>
      <p:pic>
        <p:nvPicPr>
          <p:cNvPr id="17" name="Picture 3" descr="C:\Archivos de programa\Microsoft Office\MEDIA\CAGCAT10\j0293236.wmf"/>
          <p:cNvPicPr>
            <a:picLocks noChangeAspect="1" noChangeArrowheads="1"/>
          </p:cNvPicPr>
          <p:nvPr/>
        </p:nvPicPr>
        <p:blipFill>
          <a:blip r:embed="rId4" cstate="print"/>
          <a:srcRect/>
          <a:stretch>
            <a:fillRect/>
          </a:stretch>
        </p:blipFill>
        <p:spPr bwMode="auto">
          <a:xfrm>
            <a:off x="6093296" y="4880992"/>
            <a:ext cx="494695" cy="364953"/>
          </a:xfrm>
          <a:prstGeom prst="rect">
            <a:avLst/>
          </a:prstGeom>
          <a:noFill/>
        </p:spPr>
      </p:pic>
      <p:sp>
        <p:nvSpPr>
          <p:cNvPr id="18" name="17 CuadroTexto"/>
          <p:cNvSpPr txBox="1"/>
          <p:nvPr/>
        </p:nvSpPr>
        <p:spPr>
          <a:xfrm>
            <a:off x="260648" y="7401272"/>
            <a:ext cx="5616624" cy="2123658"/>
          </a:xfrm>
          <a:prstGeom prst="rect">
            <a:avLst/>
          </a:prstGeom>
          <a:noFill/>
        </p:spPr>
        <p:txBody>
          <a:bodyPr wrap="square" rtlCol="0">
            <a:spAutoFit/>
          </a:bodyPr>
          <a:lstStyle/>
          <a:p>
            <a:r>
              <a:rPr lang="es-ES" sz="1200" dirty="0" smtClean="0"/>
              <a:t>	Muchas más experiencias de las aquí reflejadas tuvieron lugar en estos tres días de aventura: Llanura y montaña bajo nuestros pies, sufrimiento y amistades, ampollas y calambres en las piernas, silencios más elocuentes que las palabras, … y la magnífica comida preparada por el profesor Luis Miguel como un premio inesperado a nuestro tesón. Trajimos bien aprendida la lección de esfuerzo y solidaridad. Quisiéramos poder regresar y volver a vivir este sendero que quedó fuera de lo cotidiano y dentro de nosotros mismos.</a:t>
            </a:r>
          </a:p>
          <a:p>
            <a:r>
              <a:rPr lang="es-ES" sz="1200" dirty="0" smtClean="0"/>
              <a:t>	Muchas gracias al Departamento y al IES Leopoldo Cano por habernos dado esta magnífica oportunidad de crecer y ser felices juntos y en solitario, con nuestro propio camino.</a:t>
            </a:r>
            <a:endParaRPr lang="es-ES" sz="1200" dirty="0"/>
          </a:p>
        </p:txBody>
      </p:sp>
      <p:pic>
        <p:nvPicPr>
          <p:cNvPr id="20" name="Picture 4" descr="https://encrypted-tbn2.gstatic.com/images?q=tbn:ANd9GcTbnBDx9OLOpx-NivTE0F1U72KIXWfQ5a4Uvjt0MGXpvGQiyv9l"/>
          <p:cNvPicPr>
            <a:picLocks noChangeAspect="1" noChangeArrowheads="1"/>
          </p:cNvPicPr>
          <p:nvPr/>
        </p:nvPicPr>
        <p:blipFill>
          <a:blip r:embed="rId5" cstate="print"/>
          <a:srcRect t="1924" r="2603" b="5742"/>
          <a:stretch>
            <a:fillRect/>
          </a:stretch>
        </p:blipFill>
        <p:spPr bwMode="auto">
          <a:xfrm>
            <a:off x="332656" y="5313040"/>
            <a:ext cx="1800200" cy="205737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60000"/>
                <a:lumOff val="40000"/>
                <a:alpha val="70000"/>
              </a:schemeClr>
            </a:gs>
            <a:gs pos="0">
              <a:srgbClr val="FFC000"/>
            </a:gs>
            <a:gs pos="0">
              <a:srgbClr val="FFC000"/>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cxnSp>
        <p:nvCxnSpPr>
          <p:cNvPr id="9" name="8 Conector recto"/>
          <p:cNvCxnSpPr/>
          <p:nvPr/>
        </p:nvCxnSpPr>
        <p:spPr>
          <a:xfrm>
            <a:off x="764704" y="776536"/>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5"/>
          </p:nvPr>
        </p:nvSpPr>
        <p:spPr/>
        <p:txBody>
          <a:bodyPr/>
          <a:lstStyle/>
          <a:p>
            <a:fld id="{53FF9DDD-FA5F-4E02-AC28-2693DAB04EF4}" type="slidenum">
              <a:rPr lang="es-ES" smtClean="0"/>
              <a:pPr/>
              <a:t>2</a:t>
            </a:fld>
            <a:endParaRPr lang="es-ES"/>
          </a:p>
        </p:txBody>
      </p:sp>
      <p:sp>
        <p:nvSpPr>
          <p:cNvPr id="6" name="5 CuadroTexto"/>
          <p:cNvSpPr txBox="1"/>
          <p:nvPr/>
        </p:nvSpPr>
        <p:spPr>
          <a:xfrm>
            <a:off x="809328" y="0"/>
            <a:ext cx="6048672" cy="830997"/>
          </a:xfrm>
          <a:prstGeom prst="rect">
            <a:avLst/>
          </a:prstGeom>
          <a:noFill/>
        </p:spPr>
        <p:txBody>
          <a:bodyPr wrap="square" rtlCol="0">
            <a:spAutoFit/>
          </a:bodyPr>
          <a:lstStyle/>
          <a:p>
            <a:r>
              <a:rPr lang="es-ES" sz="2400" dirty="0" smtClean="0">
                <a:latin typeface="Forte" pitchFamily="66" charset="0"/>
              </a:rPr>
              <a:t>Al final del principio.  Discurso de la ceremonia de graduación </a:t>
            </a:r>
            <a:r>
              <a:rPr lang="es-ES" sz="2400" smtClean="0">
                <a:latin typeface="Forte" pitchFamily="66" charset="0"/>
              </a:rPr>
              <a:t>alumnos 2º </a:t>
            </a:r>
            <a:r>
              <a:rPr lang="es-ES" sz="2400" dirty="0" smtClean="0">
                <a:latin typeface="Forte" pitchFamily="66" charset="0"/>
              </a:rPr>
              <a:t>Bach. </a:t>
            </a:r>
            <a:endParaRPr lang="es-ES" sz="2400" dirty="0">
              <a:latin typeface="Forte" pitchFamily="66" charset="0"/>
            </a:endParaRPr>
          </a:p>
        </p:txBody>
      </p:sp>
      <p:sp>
        <p:nvSpPr>
          <p:cNvPr id="12" name="11 Pergamino horizontal"/>
          <p:cNvSpPr/>
          <p:nvPr/>
        </p:nvSpPr>
        <p:spPr>
          <a:xfrm rot="261274">
            <a:off x="180750" y="685278"/>
            <a:ext cx="6381328" cy="8670690"/>
          </a:xfrm>
          <a:prstGeom prst="horizontalScroll">
            <a:avLst/>
          </a:prstGeom>
          <a:blipFill>
            <a:blip r:embed="rId3" cstate="print"/>
            <a:tile tx="0" ty="0" sx="100000" sy="100000" flip="none" algn="tl"/>
          </a:blip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200" dirty="0" smtClean="0">
                <a:solidFill>
                  <a:schemeClr val="tx1"/>
                </a:solidFill>
                <a:latin typeface="Dauphin" pitchFamily="18" charset="0"/>
              </a:rPr>
              <a:t>	</a:t>
            </a:r>
            <a:r>
              <a:rPr lang="es-ES" sz="1400" dirty="0" smtClean="0">
                <a:solidFill>
                  <a:schemeClr val="tx1"/>
                </a:solidFill>
                <a:latin typeface="Dauphin" pitchFamily="18" charset="0"/>
              </a:rPr>
              <a:t>Parece que este es el momento justo para dar un gran discurso, para reflexionar acerca del curso, de los años que han pasado y que, como ya se sabe, nunca volverán. </a:t>
            </a:r>
            <a:br>
              <a:rPr lang="es-ES" sz="1400" dirty="0" smtClean="0">
                <a:solidFill>
                  <a:schemeClr val="tx1"/>
                </a:solidFill>
                <a:latin typeface="Dauphin" pitchFamily="18" charset="0"/>
              </a:rPr>
            </a:br>
            <a:r>
              <a:rPr lang="es-ES" sz="1400" dirty="0" smtClean="0">
                <a:solidFill>
                  <a:schemeClr val="tx1"/>
                </a:solidFill>
                <a:latin typeface="Dauphin" pitchFamily="18" charset="0"/>
              </a:rPr>
              <a:t>	Parece que hoy es el gran día, que este es el momento final de una película en la que por fin los protagonistas se besan después de que al público no le queda duda alguna de que se gustan o la última página de un libro a la que has estado deseando llegar desde que empezaste a leer pero que, en el fondo, desearías que continuara un poquito más. Y, parece que si la película no acaba con un beso o el final del libro no es feliz, el público no queda contento.</a:t>
            </a:r>
            <a:br>
              <a:rPr lang="es-ES" sz="1400" dirty="0" smtClean="0">
                <a:solidFill>
                  <a:schemeClr val="tx1"/>
                </a:solidFill>
                <a:latin typeface="Dauphin" pitchFamily="18" charset="0"/>
              </a:rPr>
            </a:br>
            <a:r>
              <a:rPr lang="es-ES" sz="1400" dirty="0" smtClean="0">
                <a:solidFill>
                  <a:schemeClr val="tx1"/>
                </a:solidFill>
                <a:latin typeface="Dauphin" pitchFamily="18" charset="0"/>
              </a:rPr>
              <a:t>	Pero, qué demonios, como ya dijo </a:t>
            </a:r>
            <a:r>
              <a:rPr lang="es-ES" sz="1400" dirty="0" err="1" smtClean="0">
                <a:solidFill>
                  <a:schemeClr val="tx1"/>
                </a:solidFill>
                <a:latin typeface="Dauphin" pitchFamily="18" charset="0"/>
              </a:rPr>
              <a:t>Kavafis</a:t>
            </a:r>
            <a:r>
              <a:rPr lang="es-ES" sz="1400" dirty="0" smtClean="0">
                <a:solidFill>
                  <a:schemeClr val="tx1"/>
                </a:solidFill>
                <a:latin typeface="Dauphin" pitchFamily="18" charset="0"/>
              </a:rPr>
              <a:t> en su Antología poética: lo importante no es llegar a </a:t>
            </a:r>
            <a:r>
              <a:rPr lang="es-ES" sz="1400" dirty="0" err="1" smtClean="0">
                <a:solidFill>
                  <a:schemeClr val="tx1"/>
                </a:solidFill>
                <a:latin typeface="Dauphin" pitchFamily="18" charset="0"/>
              </a:rPr>
              <a:t>Itaca</a:t>
            </a:r>
            <a:r>
              <a:rPr lang="es-ES" sz="1400" dirty="0" smtClean="0">
                <a:solidFill>
                  <a:schemeClr val="tx1"/>
                </a:solidFill>
                <a:latin typeface="Dauphin" pitchFamily="18" charset="0"/>
              </a:rPr>
              <a:t> sino disfrutar del camino. Y a nosotros todavía nos queda mucho camino que recorrer y claro que estamos aprovechando el camino, porque aunque la rutina puede resultar tediosa, siempre hay algo que te hace sonreír, ya sea un chiste mal contado, el compañero de al lado o un pensamiento tan simple como: "Vaya siesta me voy a echar esta tarde".</a:t>
            </a:r>
            <a:br>
              <a:rPr lang="es-ES" sz="1400" dirty="0" smtClean="0">
                <a:solidFill>
                  <a:schemeClr val="tx1"/>
                </a:solidFill>
                <a:latin typeface="Dauphin" pitchFamily="18" charset="0"/>
              </a:rPr>
            </a:br>
            <a:r>
              <a:rPr lang="es-ES" sz="1400" dirty="0" smtClean="0">
                <a:solidFill>
                  <a:schemeClr val="tx1"/>
                </a:solidFill>
                <a:latin typeface="Dauphin" pitchFamily="18" charset="0"/>
              </a:rPr>
              <a:t>	Y es que en realidad todos preferimos los buenos recuerdos y solemos olvidar los malos, por eso, cuando llegue el momento de mirar hacia atrás y recordar, lo importante serán todas esas personas que formaron parte de tu día a día, que te enseñaron algo que de verdad te impresionó y que jamás olvidaste, que te hicieron reír, disfrutar e hicieron de la rutina algo realmente fantástico.</a:t>
            </a:r>
            <a:br>
              <a:rPr lang="es-ES" sz="1400" dirty="0" smtClean="0">
                <a:solidFill>
                  <a:schemeClr val="tx1"/>
                </a:solidFill>
                <a:latin typeface="Dauphin" pitchFamily="18" charset="0"/>
              </a:rPr>
            </a:br>
            <a:r>
              <a:rPr lang="es-ES" sz="1400" dirty="0" smtClean="0">
                <a:solidFill>
                  <a:schemeClr val="tx1"/>
                </a:solidFill>
                <a:latin typeface="Dauphin" pitchFamily="18" charset="0"/>
              </a:rPr>
              <a:t>	Y hoy da igual que haga frío o calor, no importa la hora ni que pasará mañana porque es el momento de reunirse con todas esas personas que te han acompañado durante un tramo del camino antes de que cada uno comience una nueva rutina.</a:t>
            </a:r>
            <a:br>
              <a:rPr lang="es-ES" sz="1400" dirty="0" smtClean="0">
                <a:solidFill>
                  <a:schemeClr val="tx1"/>
                </a:solidFill>
                <a:latin typeface="Dauphin" pitchFamily="18" charset="0"/>
              </a:rPr>
            </a:br>
            <a:r>
              <a:rPr lang="es-ES" sz="1400" dirty="0" smtClean="0">
                <a:solidFill>
                  <a:schemeClr val="tx1"/>
                </a:solidFill>
                <a:latin typeface="Dauphin" pitchFamily="18" charset="0"/>
              </a:rPr>
              <a:t>	Y, aunque el público pueda no quedar contento porque al final los protagonistas del día tomarán caminos diferentes, este no es el final de una película ni la última página de un libro porque aún queda mucho que contar.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11 CuadroTexto"/>
          <p:cNvSpPr txBox="1"/>
          <p:nvPr/>
        </p:nvSpPr>
        <p:spPr>
          <a:xfrm>
            <a:off x="116632" y="3008784"/>
            <a:ext cx="3717032" cy="830997"/>
          </a:xfrm>
          <a:prstGeom prst="rect">
            <a:avLst/>
          </a:prstGeom>
          <a:noFill/>
        </p:spPr>
        <p:txBody>
          <a:bodyPr wrap="square" rtlCol="0">
            <a:spAutoFit/>
          </a:bodyPr>
          <a:lstStyle/>
          <a:p>
            <a:r>
              <a:rPr lang="es-ES" sz="1200" dirty="0" smtClean="0"/>
              <a:t>Los alumnos de 3º visitan San Millán de la Cogolla el 11 de abril, en una actividad programada por el Departamento de Religión. </a:t>
            </a:r>
          </a:p>
          <a:p>
            <a:r>
              <a:rPr lang="es-ES" sz="1200" dirty="0" smtClean="0"/>
              <a:t>No sólo aprendimos sobre arquitectura medieval. </a:t>
            </a:r>
          </a:p>
        </p:txBody>
      </p:sp>
      <p:sp>
        <p:nvSpPr>
          <p:cNvPr id="14" name="13 Marcador de número de diapositiva"/>
          <p:cNvSpPr>
            <a:spLocks noGrp="1"/>
          </p:cNvSpPr>
          <p:nvPr>
            <p:ph type="sldNum" sz="quarter" idx="15"/>
          </p:nvPr>
        </p:nvSpPr>
        <p:spPr/>
        <p:txBody>
          <a:bodyPr/>
          <a:lstStyle/>
          <a:p>
            <a:fld id="{53FF9DDD-FA5F-4E02-AC28-2693DAB04EF4}" type="slidenum">
              <a:rPr lang="es-ES" smtClean="0"/>
              <a:pPr/>
              <a:t>29</a:t>
            </a:fld>
            <a:endParaRPr lang="es-ES"/>
          </a:p>
        </p:txBody>
      </p:sp>
      <p:sp>
        <p:nvSpPr>
          <p:cNvPr id="15" name="14 CuadroTexto"/>
          <p:cNvSpPr txBox="1"/>
          <p:nvPr/>
        </p:nvSpPr>
        <p:spPr>
          <a:xfrm>
            <a:off x="764704" y="0"/>
            <a:ext cx="5832648" cy="830997"/>
          </a:xfrm>
          <a:prstGeom prst="rect">
            <a:avLst/>
          </a:prstGeom>
          <a:noFill/>
        </p:spPr>
        <p:txBody>
          <a:bodyPr wrap="square" rtlCol="0">
            <a:spAutoFit/>
          </a:bodyPr>
          <a:lstStyle/>
          <a:p>
            <a:r>
              <a:rPr lang="es-ES" sz="2400" dirty="0" smtClean="0">
                <a:solidFill>
                  <a:srgbClr val="00B050"/>
                </a:solidFill>
                <a:latin typeface="Forte" pitchFamily="66" charset="0"/>
              </a:rPr>
              <a:t>VISITA A SAN MILLÁN DE LA COGOLLA:</a:t>
            </a:r>
          </a:p>
          <a:p>
            <a:r>
              <a:rPr lang="es-ES" sz="2400" dirty="0" smtClean="0">
                <a:solidFill>
                  <a:srgbClr val="00B050"/>
                </a:solidFill>
                <a:latin typeface="Forte" pitchFamily="66" charset="0"/>
              </a:rPr>
              <a:t>Retrato de un gran día (3º ESO).</a:t>
            </a:r>
            <a:endParaRPr lang="es-ES" sz="2400" dirty="0">
              <a:solidFill>
                <a:srgbClr val="00B050"/>
              </a:solidFill>
              <a:latin typeface="Forte" pitchFamily="66" charset="0"/>
            </a:endParaRPr>
          </a:p>
        </p:txBody>
      </p:sp>
      <p:pic>
        <p:nvPicPr>
          <p:cNvPr id="16" name="15 Imagen" descr="https://encrypted-tbn3.gstatic.com/images?q=tbn:ANd9GcSuRUDXw1EE4q-epBJ32QCIjJ5a60VJmmI1Z8zCP1LyPDl3jFwK"/>
          <p:cNvPicPr/>
          <p:nvPr/>
        </p:nvPicPr>
        <p:blipFill>
          <a:blip r:embed="rId3" cstate="print"/>
          <a:srcRect/>
          <a:stretch>
            <a:fillRect/>
          </a:stretch>
        </p:blipFill>
        <p:spPr bwMode="auto">
          <a:xfrm>
            <a:off x="476672" y="1280592"/>
            <a:ext cx="2878396" cy="15910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7" name="3 Imagen" descr="San Millán.jpg"/>
          <p:cNvPicPr/>
          <p:nvPr/>
        </p:nvPicPr>
        <p:blipFill>
          <a:blip r:embed="rId4" cstate="print"/>
          <a:stretch>
            <a:fillRect/>
          </a:stretch>
        </p:blipFill>
        <p:spPr>
          <a:xfrm>
            <a:off x="3717032" y="2216696"/>
            <a:ext cx="2438016" cy="181387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 name="0 Imagen" descr="San.jpg"/>
          <p:cNvPicPr/>
          <p:nvPr/>
        </p:nvPicPr>
        <p:blipFill>
          <a:blip r:embed="rId5" cstate="print"/>
          <a:stretch>
            <a:fillRect/>
          </a:stretch>
        </p:blipFill>
        <p:spPr>
          <a:xfrm>
            <a:off x="476672" y="4088904"/>
            <a:ext cx="2409766" cy="182815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9" name="2 Imagen" descr="San Millán1.jpg"/>
          <p:cNvPicPr/>
          <p:nvPr/>
        </p:nvPicPr>
        <p:blipFill>
          <a:blip r:embed="rId6" cstate="print"/>
          <a:stretch>
            <a:fillRect/>
          </a:stretch>
        </p:blipFill>
        <p:spPr>
          <a:xfrm>
            <a:off x="2204864" y="5097016"/>
            <a:ext cx="1475371" cy="193003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 name="7 Imagen" descr="San Millán3.jpg"/>
          <p:cNvPicPr/>
          <p:nvPr/>
        </p:nvPicPr>
        <p:blipFill>
          <a:blip r:embed="rId7" cstate="print"/>
          <a:stretch>
            <a:fillRect/>
          </a:stretch>
        </p:blipFill>
        <p:spPr>
          <a:xfrm>
            <a:off x="3717032" y="6321152"/>
            <a:ext cx="2513079" cy="185877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1" name="20 CuadroTexto"/>
          <p:cNvSpPr txBox="1"/>
          <p:nvPr/>
        </p:nvSpPr>
        <p:spPr>
          <a:xfrm>
            <a:off x="3861048" y="4448944"/>
            <a:ext cx="2448272" cy="1384995"/>
          </a:xfrm>
          <a:prstGeom prst="rect">
            <a:avLst/>
          </a:prstGeom>
          <a:noFill/>
        </p:spPr>
        <p:txBody>
          <a:bodyPr wrap="square" rtlCol="0">
            <a:spAutoFit/>
          </a:bodyPr>
          <a:lstStyle/>
          <a:p>
            <a:r>
              <a:rPr lang="es-ES" sz="1200" dirty="0" smtClean="0"/>
              <a:t>Además vimos libros enormes, como un cantoral de 65 kilos; y libros antiguos como las Glosas </a:t>
            </a:r>
            <a:r>
              <a:rPr lang="es-ES" sz="1200" dirty="0" err="1" smtClean="0"/>
              <a:t>Emilianenses</a:t>
            </a:r>
            <a:r>
              <a:rPr lang="es-ES" sz="1200" dirty="0" smtClean="0"/>
              <a:t>, que están reconocidas como el primer texto en lengua castellana y datan del siglo IX. </a:t>
            </a:r>
          </a:p>
        </p:txBody>
      </p:sp>
      <p:sp>
        <p:nvSpPr>
          <p:cNvPr id="22" name="21 CuadroTexto"/>
          <p:cNvSpPr txBox="1"/>
          <p:nvPr/>
        </p:nvSpPr>
        <p:spPr>
          <a:xfrm>
            <a:off x="116632" y="6033120"/>
            <a:ext cx="2088232" cy="1015663"/>
          </a:xfrm>
          <a:prstGeom prst="rect">
            <a:avLst/>
          </a:prstGeom>
          <a:noFill/>
        </p:spPr>
        <p:txBody>
          <a:bodyPr wrap="square" rtlCol="0">
            <a:spAutoFit/>
          </a:bodyPr>
          <a:lstStyle/>
          <a:p>
            <a:r>
              <a:rPr lang="es-ES" sz="1200" dirty="0" smtClean="0"/>
              <a:t>Y por supuesto, estaba la vida del Santo, San Millán, primer castellano anacoreta y patrón de Castilla.</a:t>
            </a:r>
          </a:p>
        </p:txBody>
      </p:sp>
      <p:sp>
        <p:nvSpPr>
          <p:cNvPr id="23" name="22 CuadroTexto"/>
          <p:cNvSpPr txBox="1"/>
          <p:nvPr/>
        </p:nvSpPr>
        <p:spPr>
          <a:xfrm>
            <a:off x="2492896" y="8481392"/>
            <a:ext cx="3456384" cy="830997"/>
          </a:xfrm>
          <a:prstGeom prst="rect">
            <a:avLst/>
          </a:prstGeom>
          <a:noFill/>
        </p:spPr>
        <p:txBody>
          <a:bodyPr wrap="square" rtlCol="0">
            <a:spAutoFit/>
          </a:bodyPr>
          <a:lstStyle/>
          <a:p>
            <a:r>
              <a:rPr lang="es-ES" sz="1200" dirty="0" smtClean="0"/>
              <a:t>Emulando a los monjes artistas del Medievo, acabamos inspirándonos en el mundo monástico y pintamos un retablo.</a:t>
            </a:r>
          </a:p>
          <a:p>
            <a:pPr algn="ctr"/>
            <a:r>
              <a:rPr lang="es-ES" sz="1200" dirty="0" smtClean="0"/>
              <a:t>¡¡¡FUE UN GRAN DÍA!!!</a:t>
            </a:r>
            <a:endParaRPr lang="es-ES" sz="1200" dirty="0"/>
          </a:p>
        </p:txBody>
      </p:sp>
      <p:sp>
        <p:nvSpPr>
          <p:cNvPr id="24" name="23 CuadroTexto"/>
          <p:cNvSpPr txBox="1"/>
          <p:nvPr/>
        </p:nvSpPr>
        <p:spPr>
          <a:xfrm>
            <a:off x="980728" y="7041232"/>
            <a:ext cx="2088232" cy="1569660"/>
          </a:xfrm>
          <a:prstGeom prst="rect">
            <a:avLst/>
          </a:prstGeom>
          <a:noFill/>
        </p:spPr>
        <p:txBody>
          <a:bodyPr wrap="square" rtlCol="0">
            <a:spAutoFit/>
          </a:bodyPr>
          <a:lstStyle/>
          <a:p>
            <a:r>
              <a:rPr lang="es-ES" sz="1200" dirty="0" smtClean="0"/>
              <a:t>Las glosas son anotaciones al margen </a:t>
            </a:r>
          </a:p>
          <a:p>
            <a:r>
              <a:rPr lang="es-ES" sz="1200" dirty="0" smtClean="0"/>
              <a:t>que un monje copista </a:t>
            </a:r>
          </a:p>
          <a:p>
            <a:r>
              <a:rPr lang="es-ES" sz="1200" dirty="0" smtClean="0"/>
              <a:t>hacía al </a:t>
            </a:r>
          </a:p>
          <a:p>
            <a:r>
              <a:rPr lang="es-ES" sz="1200" dirty="0" smtClean="0"/>
              <a:t>lado de un texto en </a:t>
            </a:r>
          </a:p>
          <a:p>
            <a:r>
              <a:rPr lang="es-ES" sz="1200" dirty="0" smtClean="0"/>
              <a:t>latín, para explicarlo a </a:t>
            </a:r>
          </a:p>
          <a:p>
            <a:r>
              <a:rPr lang="es-ES" sz="1200" dirty="0" smtClean="0"/>
              <a:t>quienes no hablaban </a:t>
            </a:r>
          </a:p>
          <a:p>
            <a:r>
              <a:rPr lang="es-ES" sz="1200" dirty="0" smtClean="0"/>
              <a:t>esta lengua.</a:t>
            </a:r>
            <a:endParaRPr lang="es-ES" sz="1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5"/>
          </p:nvPr>
        </p:nvSpPr>
        <p:spPr/>
        <p:txBody>
          <a:bodyPr/>
          <a:lstStyle/>
          <a:p>
            <a:fld id="{53FF9DDD-FA5F-4E02-AC28-2693DAB04EF4}" type="slidenum">
              <a:rPr lang="es-ES" smtClean="0"/>
              <a:pPr/>
              <a:t>30</a:t>
            </a:fld>
            <a:endParaRPr lang="es-ES"/>
          </a:p>
        </p:txBody>
      </p:sp>
      <p:sp>
        <p:nvSpPr>
          <p:cNvPr id="5" name="4 Rectángulo"/>
          <p:cNvSpPr/>
          <p:nvPr/>
        </p:nvSpPr>
        <p:spPr>
          <a:xfrm>
            <a:off x="188640" y="3944888"/>
            <a:ext cx="6315347" cy="1754326"/>
          </a:xfrm>
          <a:prstGeom prst="rect">
            <a:avLst/>
          </a:prstGeom>
          <a:noFill/>
        </p:spPr>
        <p:txBody>
          <a:bodyPr wrap="square" lIns="91440" tIns="45720" rIns="91440" bIns="45720">
            <a:spAutoFit/>
          </a:bodyPr>
          <a:lstStyle/>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Universos expandidos</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361" name="Rectangle 1"/>
          <p:cNvSpPr>
            <a:spLocks noChangeArrowheads="1"/>
          </p:cNvSpPr>
          <p:nvPr/>
        </p:nvSpPr>
        <p:spPr bwMode="auto">
          <a:xfrm>
            <a:off x="260648" y="992560"/>
            <a:ext cx="6264696" cy="1754326"/>
          </a:xfrm>
          <a:prstGeom prst="rect">
            <a:avLst/>
          </a:prstGeom>
          <a:noFill/>
          <a:ln w="9525">
            <a:noFill/>
            <a:miter lim="800000"/>
            <a:headEnd/>
            <a:tailEnd/>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r>
              <a:rPr lang="es-ES" sz="1200" b="1" dirty="0" smtClean="0"/>
              <a:t>ALUMNOS DE LEOPOLDO CANO VISITARON POLONIA del 25 de </a:t>
            </a:r>
          </a:p>
          <a:p>
            <a:r>
              <a:rPr lang="es-ES" sz="1200" b="1" dirty="0" smtClean="0"/>
              <a:t>noviembre al 2 de diciembre de 2012, en una fase del PROYECTO COMENIUS que los llevó al ZESPOL SZKOL </a:t>
            </a:r>
            <a:r>
              <a:rPr lang="es-ES" sz="1200" b="1" dirty="0" err="1" smtClean="0"/>
              <a:t>nr</a:t>
            </a:r>
            <a:r>
              <a:rPr lang="es-ES" sz="1200" b="1" dirty="0" smtClean="0"/>
              <a:t> 1 de </a:t>
            </a:r>
            <a:r>
              <a:rPr lang="es-ES" sz="1200" b="1" dirty="0" err="1" smtClean="0"/>
              <a:t>Sulejówek</a:t>
            </a:r>
            <a:r>
              <a:rPr lang="es-ES" sz="1200" b="1" dirty="0" smtClean="0"/>
              <a:t> a través del proyecto europeo COMENIUS titulado “</a:t>
            </a:r>
            <a:r>
              <a:rPr lang="es-ES" sz="1200" b="1" dirty="0" err="1" smtClean="0"/>
              <a:t>Ambassadeurs</a:t>
            </a:r>
            <a:r>
              <a:rPr lang="es-ES" sz="1200" b="1" dirty="0" smtClean="0"/>
              <a:t> de nos </a:t>
            </a:r>
            <a:r>
              <a:rPr lang="es-ES" sz="1200" b="1" dirty="0" err="1" smtClean="0"/>
              <a:t>contrées</a:t>
            </a:r>
            <a:r>
              <a:rPr lang="es-ES" sz="1200" b="1" dirty="0" smtClean="0"/>
              <a:t> </a:t>
            </a:r>
            <a:r>
              <a:rPr lang="es-ES" sz="1200" b="1" dirty="0" err="1" smtClean="0"/>
              <a:t>européennes</a:t>
            </a:r>
            <a:r>
              <a:rPr lang="es-ES" sz="1200" b="1" dirty="0" smtClean="0"/>
              <a:t>” (Embajadores de nuestras regiones europeas), en el que colaboran cuatro países: Polonia, Rumanía, Francia y España.</a:t>
            </a:r>
          </a:p>
          <a:p>
            <a:endParaRPr lang="es-ES" sz="1200" b="1" dirty="0" smtClean="0"/>
          </a:p>
          <a:p>
            <a:r>
              <a:rPr lang="es-ES" sz="1200" b="1" dirty="0" smtClean="0"/>
              <a:t>El viaje fue una aventura de lenguas y de descubrimientos. Pero sobre todo fue una aventura de amistad. Éstas son algunas de sus impresiones: </a:t>
            </a:r>
          </a:p>
        </p:txBody>
      </p:sp>
      <p:sp>
        <p:nvSpPr>
          <p:cNvPr id="6" name="5 CuadroTexto"/>
          <p:cNvSpPr txBox="1"/>
          <p:nvPr/>
        </p:nvSpPr>
        <p:spPr>
          <a:xfrm>
            <a:off x="1916832" y="3296816"/>
            <a:ext cx="5184576" cy="2862322"/>
          </a:xfrm>
          <a:prstGeom prst="rect">
            <a:avLst/>
          </a:prstGeom>
          <a:solidFill>
            <a:srgbClr val="FFFF00"/>
          </a:solidFill>
          <a:scene3d>
            <a:camera prst="isometricRightUp"/>
            <a:lightRig rig="threePt" dir="t"/>
          </a:scene3d>
        </p:spPr>
        <p:txBody>
          <a:bodyPr wrap="square" rtlCol="0">
            <a:spAutoFit/>
          </a:bodyPr>
          <a:lstStyle/>
          <a:p>
            <a:r>
              <a:rPr lang="en-US" sz="1200" dirty="0" smtClean="0"/>
              <a:t>The trip in the plane was great! I was very tired, but very happy, too. </a:t>
            </a:r>
          </a:p>
          <a:p>
            <a:r>
              <a:rPr lang="en-US" sz="1200" dirty="0" smtClean="0"/>
              <a:t>I was excited. On the first day I met </a:t>
            </a:r>
            <a:r>
              <a:rPr lang="en-US" sz="1200" dirty="0" err="1" smtClean="0"/>
              <a:t>Marysia’s</a:t>
            </a:r>
            <a:r>
              <a:rPr lang="en-US" sz="1200" dirty="0" smtClean="0"/>
              <a:t> family. </a:t>
            </a:r>
          </a:p>
          <a:p>
            <a:r>
              <a:rPr lang="en-US" sz="1200" dirty="0" smtClean="0"/>
              <a:t>They are three people, her parents and her brother and they are very friendly. Her father doesn’t speak English, but her mother and </a:t>
            </a:r>
          </a:p>
          <a:p>
            <a:r>
              <a:rPr lang="en-US" sz="1200" dirty="0" smtClean="0"/>
              <a:t>brother do, then I talk with them and </a:t>
            </a:r>
            <a:r>
              <a:rPr lang="en-US" sz="1200" dirty="0" err="1" smtClean="0"/>
              <a:t>Marysia</a:t>
            </a:r>
            <a:r>
              <a:rPr lang="en-US" sz="1200" dirty="0" smtClean="0"/>
              <a:t> in English. </a:t>
            </a:r>
          </a:p>
          <a:p>
            <a:r>
              <a:rPr lang="en-US" sz="1200" dirty="0" smtClean="0"/>
              <a:t>The next day we went to school, we met people from Rumania and France, they were very kind.</a:t>
            </a:r>
          </a:p>
          <a:p>
            <a:r>
              <a:rPr lang="en-US" sz="1200" dirty="0" smtClean="0"/>
              <a:t>We went to many places, we did many things: we danced, we sang, we took photos, we ate new types of food. </a:t>
            </a:r>
          </a:p>
          <a:p>
            <a:r>
              <a:rPr lang="en-US" sz="1200" dirty="0" smtClean="0"/>
              <a:t>My </a:t>
            </a:r>
            <a:r>
              <a:rPr lang="en-US" sz="1200" dirty="0" err="1" smtClean="0"/>
              <a:t>favourite</a:t>
            </a:r>
            <a:r>
              <a:rPr lang="en-US" sz="1200" dirty="0" smtClean="0"/>
              <a:t> activity was when we danced and we ate sausage. </a:t>
            </a:r>
          </a:p>
          <a:p>
            <a:r>
              <a:rPr lang="en-US" sz="1200" dirty="0" smtClean="0"/>
              <a:t>My experience in Poland is very good, I want to repeat and I want to see my new friends again and I send them a hug and a kiss.</a:t>
            </a:r>
          </a:p>
          <a:p>
            <a:r>
              <a:rPr lang="en-US" sz="1200" dirty="0" smtClean="0"/>
              <a:t>I am sad because I don’t want to go away from Poland. Thank you very much to everybody. </a:t>
            </a:r>
          </a:p>
          <a:p>
            <a:r>
              <a:rPr lang="en-US" sz="1200" dirty="0" smtClean="0"/>
              <a:t>			</a:t>
            </a:r>
            <a:r>
              <a:rPr lang="en-US" sz="1200" dirty="0" err="1" smtClean="0"/>
              <a:t>Jessenia</a:t>
            </a:r>
            <a:r>
              <a:rPr lang="en-US" sz="1200" dirty="0" smtClean="0"/>
              <a:t> </a:t>
            </a:r>
            <a:r>
              <a:rPr lang="en-US" sz="1200" dirty="0" err="1" smtClean="0"/>
              <a:t>Gutiérrez</a:t>
            </a:r>
            <a:r>
              <a:rPr lang="en-US" sz="1200" dirty="0" smtClean="0"/>
              <a:t> </a:t>
            </a:r>
            <a:r>
              <a:rPr lang="en-US" sz="1200" dirty="0" err="1" smtClean="0"/>
              <a:t>Rodríguez</a:t>
            </a:r>
            <a:r>
              <a:rPr lang="en-US" sz="1200" dirty="0" smtClean="0"/>
              <a:t>. </a:t>
            </a:r>
          </a:p>
        </p:txBody>
      </p:sp>
      <p:sp>
        <p:nvSpPr>
          <p:cNvPr id="10" name="9 CuadroTexto"/>
          <p:cNvSpPr txBox="1"/>
          <p:nvPr/>
        </p:nvSpPr>
        <p:spPr>
          <a:xfrm>
            <a:off x="764704" y="200472"/>
            <a:ext cx="3312368" cy="461665"/>
          </a:xfrm>
          <a:prstGeom prst="rect">
            <a:avLst/>
          </a:prstGeom>
          <a:noFill/>
        </p:spPr>
        <p:txBody>
          <a:bodyPr wrap="square" rtlCol="0">
            <a:spAutoFit/>
          </a:bodyPr>
          <a:lstStyle/>
          <a:p>
            <a:r>
              <a:rPr lang="es-ES" sz="2400" dirty="0" smtClean="0">
                <a:solidFill>
                  <a:srgbClr val="00B050"/>
                </a:solidFill>
                <a:latin typeface="Forte" pitchFamily="66" charset="0"/>
              </a:rPr>
              <a:t>Leopoldo en Polonia.</a:t>
            </a:r>
            <a:endParaRPr lang="es-ES" sz="2400" dirty="0">
              <a:solidFill>
                <a:srgbClr val="00B050"/>
              </a:solidFill>
              <a:latin typeface="Forte" pitchFamily="66" charset="0"/>
            </a:endParaRPr>
          </a:p>
        </p:txBody>
      </p:sp>
      <p:sp>
        <p:nvSpPr>
          <p:cNvPr id="12" name="11 Marcador de número de diapositiva"/>
          <p:cNvSpPr>
            <a:spLocks noGrp="1"/>
          </p:cNvSpPr>
          <p:nvPr>
            <p:ph type="sldNum" sz="quarter" idx="15"/>
          </p:nvPr>
        </p:nvSpPr>
        <p:spPr/>
        <p:txBody>
          <a:bodyPr/>
          <a:lstStyle/>
          <a:p>
            <a:fld id="{53FF9DDD-FA5F-4E02-AC28-2693DAB04EF4}" type="slidenum">
              <a:rPr lang="es-ES" smtClean="0"/>
              <a:pPr/>
              <a:t>31</a:t>
            </a:fld>
            <a:endParaRPr lang="es-ES"/>
          </a:p>
        </p:txBody>
      </p:sp>
      <p:sp>
        <p:nvSpPr>
          <p:cNvPr id="11" name="10 CuadroTexto"/>
          <p:cNvSpPr txBox="1"/>
          <p:nvPr/>
        </p:nvSpPr>
        <p:spPr>
          <a:xfrm>
            <a:off x="548680" y="2216696"/>
            <a:ext cx="2636912" cy="3600986"/>
          </a:xfrm>
          <a:prstGeom prst="rect">
            <a:avLst/>
          </a:prstGeom>
          <a:solidFill>
            <a:srgbClr val="00B0F0"/>
          </a:solidFill>
          <a:scene3d>
            <a:camera prst="isometricBottomDown"/>
            <a:lightRig rig="threePt" dir="t"/>
          </a:scene3d>
        </p:spPr>
        <p:txBody>
          <a:bodyPr wrap="square" rtlCol="0">
            <a:spAutoFit/>
          </a:bodyPr>
          <a:lstStyle/>
          <a:p>
            <a:r>
              <a:rPr lang="fr-FR" sz="1200" dirty="0" smtClean="0"/>
              <a:t>Le voyage en Pologne a été une bonne expérience, parce qu’il y a eu beaucoup d’activités, des visites aux musées, d’allées à l’école, à Varsovie... Nous sommes allés aussi manger en plein air. La famille de ma correspondante est très sympathique, l’école est très grande et jolie, avec beaucoup de classes, beaucoup </a:t>
            </a:r>
          </a:p>
          <a:p>
            <a:r>
              <a:rPr lang="fr-FR" sz="1200" dirty="0" smtClean="0"/>
              <a:t>d’ateliers, beaucoup de toilettes aussi... Tout le monde a été très gentil. Jeudi soir, nous avons préparé une belle soirée avec de la musique et un repas de fête. </a:t>
            </a:r>
          </a:p>
          <a:p>
            <a:r>
              <a:rPr lang="fr-FR" sz="1200" dirty="0" err="1" smtClean="0"/>
              <a:t>Sulejówek</a:t>
            </a:r>
            <a:r>
              <a:rPr lang="fr-FR" sz="1200" dirty="0" smtClean="0"/>
              <a:t> est un village vraiment beau à vivre ! </a:t>
            </a:r>
          </a:p>
          <a:p>
            <a:r>
              <a:rPr lang="fr-FR" sz="1200" dirty="0" smtClean="0"/>
              <a:t>			</a:t>
            </a:r>
            <a:r>
              <a:rPr lang="fr-FR" sz="1200" dirty="0" err="1" smtClean="0"/>
              <a:t>Beatriz</a:t>
            </a:r>
            <a:r>
              <a:rPr lang="fr-FR" sz="1200" dirty="0" smtClean="0"/>
              <a:t> Flores </a:t>
            </a:r>
            <a:r>
              <a:rPr lang="fr-FR" sz="1200" dirty="0" err="1" smtClean="0"/>
              <a:t>Manso</a:t>
            </a:r>
            <a:r>
              <a:rPr lang="fr-FR" sz="1200" dirty="0" smtClean="0"/>
              <a:t> </a:t>
            </a:r>
            <a:endParaRPr lang="fr-FR" sz="1200" dirty="0"/>
          </a:p>
        </p:txBody>
      </p:sp>
      <p:sp>
        <p:nvSpPr>
          <p:cNvPr id="13" name="Rectangle 1"/>
          <p:cNvSpPr>
            <a:spLocks noChangeArrowheads="1"/>
          </p:cNvSpPr>
          <p:nvPr/>
        </p:nvSpPr>
        <p:spPr bwMode="auto">
          <a:xfrm>
            <a:off x="0" y="5169024"/>
            <a:ext cx="2592288" cy="3600986"/>
          </a:xfrm>
          <a:prstGeom prst="rect">
            <a:avLst/>
          </a:prstGeom>
          <a:solidFill>
            <a:srgbClr val="92D050"/>
          </a:solidFill>
          <a:ln w="9525">
            <a:noFill/>
            <a:miter lim="800000"/>
            <a:headEnd/>
            <a:tailEnd/>
          </a:ln>
          <a:effectLst/>
          <a:scene3d>
            <a:camera prst="isometricOffAxis1Right"/>
            <a:lightRig rig="threePt" dir="t"/>
          </a:scene3d>
        </p:spPr>
        <p:txBody>
          <a:bodyPr vert="horz" wrap="square" lIns="91440" tIns="45720" rIns="91440" bIns="45720" numCol="1" anchor="ctr" anchorCtr="0" compatLnSpc="1">
            <a:prstTxWarp prst="textNoShape">
              <a:avLst/>
            </a:prstTxWarp>
            <a:spAutoFit/>
          </a:bodyPr>
          <a:lstStyle/>
          <a:p>
            <a:r>
              <a:rPr lang="fr-FR" sz="1200" dirty="0" smtClean="0"/>
              <a:t>À mon avis, l’expérience d’échange a été merveilleuse. Les monuments que nous avons vus étaient très intéressants et certaines activités très amusantes. Nos correspondants étaient très </a:t>
            </a:r>
          </a:p>
          <a:p>
            <a:r>
              <a:rPr lang="fr-FR" sz="1200" dirty="0" smtClean="0"/>
              <a:t>gentils avec nous, et pour leurs familles nous étions comme un autre enfant dans la famille. </a:t>
            </a:r>
          </a:p>
          <a:p>
            <a:r>
              <a:rPr lang="fr-FR" sz="1200" dirty="0" smtClean="0"/>
              <a:t>Et tous les Français, les Roumains, les Espagnols et les Polonais nous avons partagé une grande expérience. </a:t>
            </a:r>
          </a:p>
          <a:p>
            <a:r>
              <a:rPr lang="fr-FR" sz="1200" dirty="0" smtClean="0"/>
              <a:t>Ma journée préférée a été le jour où nous avons mangé la saucisse en pique-nique et la fête à l’école! </a:t>
            </a:r>
          </a:p>
          <a:p>
            <a:r>
              <a:rPr lang="fr-FR" sz="1200" dirty="0" smtClean="0"/>
              <a:t>			Johanna </a:t>
            </a:r>
            <a:r>
              <a:rPr lang="fr-FR" sz="1200" dirty="0" err="1" smtClean="0"/>
              <a:t>Carvo</a:t>
            </a:r>
            <a:r>
              <a:rPr lang="fr-FR" sz="1200" dirty="0" smtClean="0"/>
              <a:t>.</a:t>
            </a:r>
            <a:endParaRPr lang="fr-FR" sz="1200" dirty="0"/>
          </a:p>
        </p:txBody>
      </p:sp>
      <p:sp>
        <p:nvSpPr>
          <p:cNvPr id="14" name="13 CuadroTexto"/>
          <p:cNvSpPr txBox="1"/>
          <p:nvPr/>
        </p:nvSpPr>
        <p:spPr>
          <a:xfrm>
            <a:off x="2636912" y="5457056"/>
            <a:ext cx="4077072" cy="3231654"/>
          </a:xfrm>
          <a:prstGeom prst="rect">
            <a:avLst/>
          </a:prstGeom>
          <a:solidFill>
            <a:srgbClr val="FF9933"/>
          </a:solidFill>
          <a:scene3d>
            <a:camera prst="isometricTopUp"/>
            <a:lightRig rig="threePt" dir="t"/>
          </a:scene3d>
        </p:spPr>
        <p:txBody>
          <a:bodyPr wrap="square" rtlCol="0">
            <a:spAutoFit/>
          </a:bodyPr>
          <a:lstStyle/>
          <a:p>
            <a:r>
              <a:rPr lang="fr-FR" sz="1200" dirty="0" smtClean="0"/>
              <a:t>Quand le voyage a commencé les jeunes de chaque pays sont allés chacun de leur côté, mais après, nous avons commencé à parler et maintenant nous nous entendons bien. Les familles nous ont accueillis </a:t>
            </a:r>
          </a:p>
          <a:p>
            <a:r>
              <a:rPr lang="fr-FR" sz="1200" dirty="0" smtClean="0"/>
              <a:t>très bien. Ils on été formidables ! Nous avons fait des activités très intéressantes chaque jour et nous avons beaucoup ri. Aussi, nous avons mangé beaucoup de nouveaux repas polonais et nous avons appris </a:t>
            </a:r>
          </a:p>
          <a:p>
            <a:r>
              <a:rPr lang="fr-FR" sz="1200" dirty="0" smtClean="0"/>
              <a:t>beaucoup de mots que les familles ou nos nouveaux amis nous ont appris. </a:t>
            </a:r>
          </a:p>
          <a:p>
            <a:r>
              <a:rPr lang="fr-FR" sz="1200" dirty="0" smtClean="0"/>
              <a:t>J’avais de la peine de partir parce que j’ai eu des amis très importants pour moi. Pour </a:t>
            </a:r>
            <a:r>
              <a:rPr lang="fr-FR" sz="1200" dirty="0" err="1" smtClean="0"/>
              <a:t>Luismi</a:t>
            </a:r>
            <a:r>
              <a:rPr lang="fr-FR" sz="1200" dirty="0" smtClean="0"/>
              <a:t> les deux meilleures activités ont été la soirée et le Musée de L’insurrection. Pour Dani les deux meilleures activités sont la journée des sports et le pique-nique. </a:t>
            </a:r>
          </a:p>
          <a:p>
            <a:r>
              <a:rPr lang="fr-FR" sz="1200" dirty="0" smtClean="0"/>
              <a:t>	</a:t>
            </a:r>
          </a:p>
          <a:p>
            <a:r>
              <a:rPr lang="fr-FR" sz="1200" dirty="0" smtClean="0"/>
              <a:t>             Luis Miguel Cano et Daniel Fernandez. </a:t>
            </a:r>
            <a:endParaRPr lang="fr-FR" sz="1200" dirty="0"/>
          </a:p>
        </p:txBody>
      </p:sp>
      <p:sp>
        <p:nvSpPr>
          <p:cNvPr id="15" name="14 CuadroTexto"/>
          <p:cNvSpPr txBox="1"/>
          <p:nvPr/>
        </p:nvSpPr>
        <p:spPr>
          <a:xfrm>
            <a:off x="620688" y="8337376"/>
            <a:ext cx="5328592" cy="1754326"/>
          </a:xfrm>
          <a:prstGeom prst="rect">
            <a:avLst/>
          </a:prstGeom>
          <a:solidFill>
            <a:srgbClr val="7030A0"/>
          </a:solidFill>
          <a:scene3d>
            <a:camera prst="perspectiveRelaxed"/>
            <a:lightRig rig="threePt" dir="t"/>
          </a:scene3d>
        </p:spPr>
        <p:txBody>
          <a:bodyPr wrap="square" rtlCol="0">
            <a:spAutoFit/>
          </a:bodyPr>
          <a:lstStyle/>
          <a:p>
            <a:r>
              <a:rPr lang="en-US" sz="1200" dirty="0" smtClean="0"/>
              <a:t>I’ve met a lot of people from Romania, France and Poland. </a:t>
            </a:r>
            <a:r>
              <a:rPr lang="en-US" sz="1200" dirty="0" err="1" smtClean="0"/>
              <a:t>Kasia’s</a:t>
            </a:r>
            <a:r>
              <a:rPr lang="en-US" sz="1200" dirty="0" smtClean="0"/>
              <a:t> family has been very kind and pleasant. I’ve tasted a lot of Polish food, like soups or tea and special cake. I would have preferred that Polish people had spent more time with us, and come to all the trips. I’ve learnt some words in Polish to say hello (</a:t>
            </a:r>
            <a:r>
              <a:rPr lang="en-US" sz="1200" dirty="0" err="1" smtClean="0"/>
              <a:t>czesc</a:t>
            </a:r>
            <a:r>
              <a:rPr lang="en-US" sz="1200" dirty="0" smtClean="0"/>
              <a:t>), bye (pa), yes (</a:t>
            </a:r>
            <a:r>
              <a:rPr lang="en-US" sz="1200" dirty="0" err="1" smtClean="0"/>
              <a:t>tak</a:t>
            </a:r>
            <a:r>
              <a:rPr lang="en-US" sz="1200" dirty="0" smtClean="0"/>
              <a:t>) and no (</a:t>
            </a:r>
            <a:r>
              <a:rPr lang="en-US" sz="1200" dirty="0" err="1" smtClean="0"/>
              <a:t>nie</a:t>
            </a:r>
            <a:r>
              <a:rPr lang="en-US" sz="1200" dirty="0" smtClean="0"/>
              <a:t>). The party was spectacular. Every day has been incredible and I will remember it all my life and it will be hard not cry on the last day. </a:t>
            </a:r>
          </a:p>
          <a:p>
            <a:r>
              <a:rPr lang="en-US" sz="1200" dirty="0" smtClean="0"/>
              <a:t>				</a:t>
            </a:r>
          </a:p>
          <a:p>
            <a:r>
              <a:rPr lang="en-US" sz="1200" dirty="0" smtClean="0"/>
              <a:t>				</a:t>
            </a:r>
            <a:r>
              <a:rPr lang="en-US" sz="1200" dirty="0" err="1" smtClean="0"/>
              <a:t>María</a:t>
            </a:r>
            <a:r>
              <a:rPr lang="en-US" sz="1200" dirty="0" smtClean="0"/>
              <a:t> </a:t>
            </a:r>
            <a:r>
              <a:rPr lang="en-US" sz="1200" dirty="0" err="1" smtClean="0"/>
              <a:t>Glez</a:t>
            </a:r>
            <a:r>
              <a:rPr lang="en-US" sz="1200" dirty="0" smtClean="0"/>
              <a:t>. Niño</a:t>
            </a:r>
            <a:endParaRPr lang="en-US" sz="1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13 CuadroTexto"/>
          <p:cNvSpPr txBox="1"/>
          <p:nvPr/>
        </p:nvSpPr>
        <p:spPr>
          <a:xfrm>
            <a:off x="188640" y="1208584"/>
            <a:ext cx="6264696" cy="954107"/>
          </a:xfrm>
          <a:prstGeom prst="rect">
            <a:avLst/>
          </a:prstGeom>
          <a:noFill/>
        </p:spPr>
        <p:txBody>
          <a:bodyPr wrap="square" rtlCol="0">
            <a:spAutoFit/>
          </a:bodyPr>
          <a:lstStyle/>
          <a:p>
            <a:pPr algn="ctr"/>
            <a:r>
              <a:rPr lang="fr-FR" sz="1400" b="1" dirty="0" smtClean="0"/>
              <a:t>Le Département de Français du lycée </a:t>
            </a:r>
            <a:r>
              <a:rPr lang="fr-FR" sz="1400" b="1" i="1" dirty="0" smtClean="0"/>
              <a:t>Leopoldo Cano</a:t>
            </a:r>
            <a:r>
              <a:rPr lang="fr-FR" sz="1400" b="1" dirty="0" smtClean="0"/>
              <a:t> de Valladolid</a:t>
            </a:r>
            <a:endParaRPr lang="es-ES" sz="1400" b="1" dirty="0" smtClean="0"/>
          </a:p>
          <a:p>
            <a:pPr algn="ctr"/>
            <a:r>
              <a:rPr lang="fr-FR" sz="1400" b="1" dirty="0" smtClean="0"/>
              <a:t>répond au Département d’Espagnol du Collège </a:t>
            </a:r>
            <a:r>
              <a:rPr lang="fr-FR" sz="1400" b="1" i="1" dirty="0" smtClean="0"/>
              <a:t>Bourg-la-Reine</a:t>
            </a:r>
            <a:r>
              <a:rPr lang="fr-FR" sz="1400" b="1" dirty="0" smtClean="0"/>
              <a:t>, des alentours de Paris.</a:t>
            </a:r>
            <a:endParaRPr lang="es-ES" sz="1400" b="1" dirty="0"/>
          </a:p>
        </p:txBody>
      </p:sp>
      <p:sp>
        <p:nvSpPr>
          <p:cNvPr id="11" name="10 Marcador de número de diapositiva"/>
          <p:cNvSpPr>
            <a:spLocks noGrp="1"/>
          </p:cNvSpPr>
          <p:nvPr>
            <p:ph type="sldNum" sz="quarter" idx="15"/>
          </p:nvPr>
        </p:nvSpPr>
        <p:spPr/>
        <p:txBody>
          <a:bodyPr/>
          <a:lstStyle/>
          <a:p>
            <a:fld id="{53FF9DDD-FA5F-4E02-AC28-2693DAB04EF4}" type="slidenum">
              <a:rPr lang="es-ES" smtClean="0"/>
              <a:pPr/>
              <a:t>32</a:t>
            </a:fld>
            <a:endParaRPr lang="es-ES"/>
          </a:p>
        </p:txBody>
      </p:sp>
      <p:sp>
        <p:nvSpPr>
          <p:cNvPr id="10" name="9 CuadroTexto"/>
          <p:cNvSpPr txBox="1"/>
          <p:nvPr/>
        </p:nvSpPr>
        <p:spPr>
          <a:xfrm>
            <a:off x="764704" y="0"/>
            <a:ext cx="5832648" cy="830997"/>
          </a:xfrm>
          <a:prstGeom prst="rect">
            <a:avLst/>
          </a:prstGeom>
          <a:noFill/>
        </p:spPr>
        <p:txBody>
          <a:bodyPr wrap="square" rtlCol="0">
            <a:spAutoFit/>
          </a:bodyPr>
          <a:lstStyle/>
          <a:p>
            <a:r>
              <a:rPr lang="es-ES" sz="2400" dirty="0" err="1" smtClean="0">
                <a:solidFill>
                  <a:srgbClr val="00B050"/>
                </a:solidFill>
                <a:latin typeface="Forte" pitchFamily="66" charset="0"/>
              </a:rPr>
              <a:t>Correspondance</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surprise</a:t>
            </a:r>
            <a:r>
              <a:rPr lang="es-ES" sz="2400" dirty="0" smtClean="0">
                <a:solidFill>
                  <a:srgbClr val="00B050"/>
                </a:solidFill>
                <a:latin typeface="Forte" pitchFamily="66" charset="0"/>
              </a:rPr>
              <a:t>, par Guillermina Sabadell (</a:t>
            </a:r>
            <a:r>
              <a:rPr lang="es-ES" sz="2400" dirty="0" err="1" smtClean="0">
                <a:solidFill>
                  <a:srgbClr val="00B050"/>
                </a:solidFill>
                <a:latin typeface="Forte" pitchFamily="66" charset="0"/>
              </a:rPr>
              <a:t>prof.</a:t>
            </a:r>
            <a:r>
              <a:rPr lang="es-ES" sz="2400" dirty="0" smtClean="0">
                <a:solidFill>
                  <a:srgbClr val="00B050"/>
                </a:solidFill>
                <a:latin typeface="Forte" pitchFamily="66" charset="0"/>
              </a:rPr>
              <a:t>)</a:t>
            </a:r>
            <a:endParaRPr lang="es-ES" sz="2400" dirty="0">
              <a:solidFill>
                <a:srgbClr val="00B050"/>
              </a:solidFill>
              <a:latin typeface="Forte" pitchFamily="66" charset="0"/>
            </a:endParaRPr>
          </a:p>
        </p:txBody>
      </p:sp>
      <p:sp>
        <p:nvSpPr>
          <p:cNvPr id="12" name="11 CuadroTexto"/>
          <p:cNvSpPr txBox="1"/>
          <p:nvPr/>
        </p:nvSpPr>
        <p:spPr>
          <a:xfrm>
            <a:off x="332656" y="2432720"/>
            <a:ext cx="5904656" cy="4154984"/>
          </a:xfrm>
          <a:prstGeom prst="rect">
            <a:avLst/>
          </a:prstGeom>
          <a:noFill/>
        </p:spPr>
        <p:txBody>
          <a:bodyPr wrap="square" rtlCol="0">
            <a:spAutoFit/>
          </a:bodyPr>
          <a:lstStyle/>
          <a:p>
            <a:r>
              <a:rPr lang="fr-FR" sz="1200" dirty="0" smtClean="0"/>
              <a:t>	Voici en quelques mots le déroulement de cette expérience. Les images parlent d’elles-mêmes, car tout le monde sait qu’une image en dit plus long que mille mots.</a:t>
            </a:r>
            <a:endParaRPr lang="es-ES" sz="1200" dirty="0" smtClean="0"/>
          </a:p>
          <a:p>
            <a:r>
              <a:rPr lang="fr-FR" sz="1200" dirty="0" smtClean="0"/>
              <a:t>	À la veille de Noël, notre Département a reçu des cartes de vœux d’un collège de Bourg-la-Reine. Le professeur d’espagnol avait eu cette idée pour faire un échange “sympa” et montrer à leurs élèves qu’ils pouvaient communiquer avec tout juste des présentations et des vœux pour Noël.</a:t>
            </a:r>
            <a:endParaRPr lang="es-ES" sz="1200" dirty="0" smtClean="0"/>
          </a:p>
          <a:p>
            <a:r>
              <a:rPr lang="fr-FR" sz="1200" dirty="0" smtClean="0"/>
              <a:t>	Dommage! On a beaucoup aimé, mais on n’avait pas le temps de répondre. Alors, M. Luis Angel Torres a eu une excellente idée: «Et si on leur envoyait des cartes pour la Saint-Valentin?» Formidable! Le tour est joué. On s’est servi des cartes de Mme </a:t>
            </a:r>
            <a:r>
              <a:rPr lang="fr-FR" sz="1200" dirty="0" err="1" smtClean="0"/>
              <a:t>Julita</a:t>
            </a:r>
            <a:r>
              <a:rPr lang="fr-FR" sz="1200" dirty="0" smtClean="0"/>
              <a:t> </a:t>
            </a:r>
            <a:r>
              <a:rPr lang="fr-FR" sz="1200" dirty="0" err="1" smtClean="0"/>
              <a:t>Aguilar</a:t>
            </a:r>
            <a:r>
              <a:rPr lang="fr-FR" sz="1200" dirty="0" smtClean="0"/>
              <a:t>, et on a envoyé des présentations et des vœux d’amitié.</a:t>
            </a:r>
            <a:endParaRPr lang="es-ES" sz="1200" dirty="0" smtClean="0"/>
          </a:p>
          <a:p>
            <a:r>
              <a:rPr lang="fr-FR" sz="1200" dirty="0" smtClean="0"/>
              <a:t>	Vous pouvez imaginer la suite. Les élèves d’espagnol de Bourg-la-Reine ont tant aimé qu’ils ont voulu aller plus loin. Comment? Eh bien! Cette fois-ci ils nous ont remis des affiches en nous présentant leur collège, les activités qu’ils y font, leur quartier et pour couronner le tout: PARIS, leur ville!</a:t>
            </a:r>
            <a:endParaRPr lang="es-ES" sz="1200" dirty="0" smtClean="0"/>
          </a:p>
          <a:p>
            <a:r>
              <a:rPr lang="fr-FR" sz="1200" dirty="0" smtClean="0"/>
              <a:t>	Et nous, alors? Nous avons fait pareil, parce que notre lycée, nos activités, notre quartier des "petits oiseaux", notre ville le méritent aussi.</a:t>
            </a:r>
            <a:endParaRPr lang="es-ES" sz="1200" dirty="0" smtClean="0"/>
          </a:p>
          <a:p>
            <a:r>
              <a:rPr lang="fr-FR" sz="1200" dirty="0" smtClean="0"/>
              <a:t>	Mais tout cela, ce sont les images qui vont en témoigner, celles que nous avons envoyées, prises à la dernière minute para Mme Eva </a:t>
            </a:r>
            <a:r>
              <a:rPr lang="fr-FR" sz="1200" dirty="0" err="1" smtClean="0"/>
              <a:t>Álvarez</a:t>
            </a:r>
            <a:r>
              <a:rPr lang="fr-FR" sz="1200" dirty="0" smtClean="0"/>
              <a:t> de </a:t>
            </a:r>
            <a:r>
              <a:rPr lang="fr-FR" sz="1200" dirty="0" err="1" smtClean="0"/>
              <a:t>Eulate</a:t>
            </a:r>
            <a:r>
              <a:rPr lang="fr-FR" sz="1200" dirty="0" smtClean="0"/>
              <a:t>.</a:t>
            </a:r>
            <a:endParaRPr lang="es-ES" sz="1200" dirty="0" smtClean="0"/>
          </a:p>
          <a:p>
            <a:r>
              <a:rPr lang="fr-FR" sz="1200" dirty="0" smtClean="0"/>
              <a:t>	</a:t>
            </a:r>
            <a:endParaRPr lang="es-ES" sz="1200" dirty="0"/>
          </a:p>
        </p:txBody>
      </p:sp>
      <p:pic>
        <p:nvPicPr>
          <p:cNvPr id="1026" name="Picture 2"/>
          <p:cNvPicPr>
            <a:picLocks noChangeAspect="1" noChangeArrowheads="1"/>
          </p:cNvPicPr>
          <p:nvPr/>
        </p:nvPicPr>
        <p:blipFill>
          <a:blip r:embed="rId3" cstate="print"/>
          <a:srcRect/>
          <a:stretch>
            <a:fillRect/>
          </a:stretch>
        </p:blipFill>
        <p:spPr bwMode="auto">
          <a:xfrm>
            <a:off x="1412776" y="6249144"/>
            <a:ext cx="4641517" cy="3368824"/>
          </a:xfrm>
          <a:prstGeom prst="rect">
            <a:avLst/>
          </a:prstGeom>
          <a:noFill/>
          <a:ln w="9525">
            <a:noFill/>
            <a:miter lim="800000"/>
            <a:headEnd/>
            <a:tailEnd/>
          </a:ln>
        </p:spPr>
      </p:pic>
      <p:sp>
        <p:nvSpPr>
          <p:cNvPr id="8" name="7 CuadroTexto"/>
          <p:cNvSpPr txBox="1"/>
          <p:nvPr/>
        </p:nvSpPr>
        <p:spPr>
          <a:xfrm>
            <a:off x="116632" y="6465168"/>
            <a:ext cx="1512168" cy="3231654"/>
          </a:xfrm>
          <a:prstGeom prst="rect">
            <a:avLst/>
          </a:prstGeom>
          <a:noFill/>
        </p:spPr>
        <p:txBody>
          <a:bodyPr wrap="square" rtlCol="0">
            <a:spAutoFit/>
          </a:bodyPr>
          <a:lstStyle/>
          <a:p>
            <a:r>
              <a:rPr lang="fr-FR" sz="1200" dirty="0" smtClean="0"/>
              <a:t>Dernière remarque pour satisfaire votre curiosité: les élèves de Bourg-la-Reine, d’après ce que nous raconte leur professeur, M. César Ruiz Pisano, arrivent en avance au cours d’espagnol pour pouvoir revoir nos affiches!!! </a:t>
            </a:r>
            <a:r>
              <a:rPr lang="es-ES" sz="1200" dirty="0" err="1" smtClean="0"/>
              <a:t>Sympa</a:t>
            </a:r>
            <a:r>
              <a:rPr lang="es-ES" sz="1200" dirty="0" smtClean="0"/>
              <a:t>, </a:t>
            </a:r>
            <a:r>
              <a:rPr lang="es-ES" sz="1200" dirty="0" err="1" smtClean="0"/>
              <a:t>n’est</a:t>
            </a:r>
            <a:r>
              <a:rPr lang="es-ES" sz="1200" dirty="0" smtClean="0"/>
              <a:t>-ce </a:t>
            </a:r>
            <a:r>
              <a:rPr lang="es-ES" sz="1200" dirty="0" err="1" smtClean="0"/>
              <a:t>pas</a:t>
            </a:r>
            <a:r>
              <a:rPr lang="es-ES" sz="1200" dirty="0" smtClean="0"/>
              <a:t>?</a:t>
            </a:r>
            <a:endParaRPr lang="es-ES" sz="1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10 Marcador de número de diapositiva"/>
          <p:cNvSpPr>
            <a:spLocks noGrp="1"/>
          </p:cNvSpPr>
          <p:nvPr>
            <p:ph type="sldNum" sz="quarter" idx="15"/>
          </p:nvPr>
        </p:nvSpPr>
        <p:spPr/>
        <p:txBody>
          <a:bodyPr/>
          <a:lstStyle/>
          <a:p>
            <a:fld id="{53FF9DDD-FA5F-4E02-AC28-2693DAB04EF4}" type="slidenum">
              <a:rPr lang="es-ES" smtClean="0"/>
              <a:pPr/>
              <a:t>33</a:t>
            </a:fld>
            <a:endParaRPr lang="es-ES"/>
          </a:p>
        </p:txBody>
      </p:sp>
      <p:sp>
        <p:nvSpPr>
          <p:cNvPr id="10" name="9 CuadroTexto"/>
          <p:cNvSpPr txBox="1"/>
          <p:nvPr/>
        </p:nvSpPr>
        <p:spPr>
          <a:xfrm>
            <a:off x="764704" y="0"/>
            <a:ext cx="5832648" cy="830997"/>
          </a:xfrm>
          <a:prstGeom prst="rect">
            <a:avLst/>
          </a:prstGeom>
          <a:noFill/>
        </p:spPr>
        <p:txBody>
          <a:bodyPr wrap="square" rtlCol="0">
            <a:spAutoFit/>
          </a:bodyPr>
          <a:lstStyle/>
          <a:p>
            <a:r>
              <a:rPr lang="es-ES" sz="2400" dirty="0" err="1" smtClean="0">
                <a:solidFill>
                  <a:srgbClr val="00B050"/>
                </a:solidFill>
                <a:latin typeface="Forte" pitchFamily="66" charset="0"/>
              </a:rPr>
              <a:t>Correspondance</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surprise</a:t>
            </a:r>
            <a:r>
              <a:rPr lang="es-ES" sz="2400" dirty="0" smtClean="0">
                <a:solidFill>
                  <a:srgbClr val="00B050"/>
                </a:solidFill>
                <a:latin typeface="Forte" pitchFamily="66" charset="0"/>
              </a:rPr>
              <a:t>, par Guillermina Sabadell (</a:t>
            </a:r>
            <a:r>
              <a:rPr lang="es-ES" sz="2400" dirty="0" err="1" smtClean="0">
                <a:solidFill>
                  <a:srgbClr val="00B050"/>
                </a:solidFill>
                <a:latin typeface="Forte" pitchFamily="66" charset="0"/>
              </a:rPr>
              <a:t>prof.</a:t>
            </a:r>
            <a:r>
              <a:rPr lang="es-ES" sz="2400" dirty="0" smtClean="0">
                <a:solidFill>
                  <a:srgbClr val="00B050"/>
                </a:solidFill>
                <a:latin typeface="Forte" pitchFamily="66" charset="0"/>
              </a:rPr>
              <a:t>)</a:t>
            </a:r>
            <a:endParaRPr lang="es-ES" sz="2400" dirty="0">
              <a:solidFill>
                <a:srgbClr val="00B050"/>
              </a:solidFill>
              <a:latin typeface="Forte" pitchFamily="66" charset="0"/>
            </a:endParaRPr>
          </a:p>
        </p:txBody>
      </p:sp>
      <p:pic>
        <p:nvPicPr>
          <p:cNvPr id="2050" name="Picture 2"/>
          <p:cNvPicPr>
            <a:picLocks noChangeAspect="1" noChangeArrowheads="1"/>
          </p:cNvPicPr>
          <p:nvPr/>
        </p:nvPicPr>
        <p:blipFill>
          <a:blip r:embed="rId3" cstate="print"/>
          <a:srcRect/>
          <a:stretch>
            <a:fillRect/>
          </a:stretch>
        </p:blipFill>
        <p:spPr bwMode="auto">
          <a:xfrm rot="21171699">
            <a:off x="15583" y="1144407"/>
            <a:ext cx="3805360" cy="324676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052" name="Picture 4"/>
          <p:cNvPicPr>
            <a:picLocks noChangeAspect="1" noChangeArrowheads="1"/>
          </p:cNvPicPr>
          <p:nvPr/>
        </p:nvPicPr>
        <p:blipFill>
          <a:blip r:embed="rId4" cstate="print"/>
          <a:srcRect/>
          <a:stretch>
            <a:fillRect/>
          </a:stretch>
        </p:blipFill>
        <p:spPr bwMode="auto">
          <a:xfrm rot="1236617">
            <a:off x="2817195" y="2148479"/>
            <a:ext cx="3907517" cy="3371280"/>
          </a:xfrm>
          <a:prstGeom prst="ellipse">
            <a:avLst/>
          </a:prstGeom>
          <a:ln>
            <a:noFill/>
          </a:ln>
          <a:effectLst>
            <a:softEdge rad="112500"/>
          </a:effectLst>
        </p:spPr>
      </p:pic>
      <p:pic>
        <p:nvPicPr>
          <p:cNvPr id="2053" name="Picture 5"/>
          <p:cNvPicPr>
            <a:picLocks noChangeAspect="1" noChangeArrowheads="1"/>
          </p:cNvPicPr>
          <p:nvPr/>
        </p:nvPicPr>
        <p:blipFill>
          <a:blip r:embed="rId5" cstate="print"/>
          <a:srcRect/>
          <a:stretch>
            <a:fillRect/>
          </a:stretch>
        </p:blipFill>
        <p:spPr bwMode="auto">
          <a:xfrm rot="21430087">
            <a:off x="-167555" y="5042702"/>
            <a:ext cx="3709418" cy="3162299"/>
          </a:xfrm>
          <a:prstGeom prst="ellipse">
            <a:avLst/>
          </a:prstGeom>
          <a:ln>
            <a:noFill/>
          </a:ln>
          <a:effectLst>
            <a:softEdge rad="112500"/>
          </a:effectLst>
        </p:spPr>
      </p:pic>
      <p:pic>
        <p:nvPicPr>
          <p:cNvPr id="2051" name="Picture 3"/>
          <p:cNvPicPr>
            <a:picLocks noChangeAspect="1" noChangeArrowheads="1"/>
          </p:cNvPicPr>
          <p:nvPr/>
        </p:nvPicPr>
        <p:blipFill>
          <a:blip r:embed="rId6" cstate="print"/>
          <a:srcRect/>
          <a:stretch>
            <a:fillRect/>
          </a:stretch>
        </p:blipFill>
        <p:spPr bwMode="auto">
          <a:xfrm rot="21072426">
            <a:off x="3169455" y="6135513"/>
            <a:ext cx="3861048" cy="34959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blog.pepecar.com/wp-content/uploads/2010/07/URUE%C3%91A_2.jpg"/>
          <p:cNvPicPr>
            <a:picLocks noChangeAspect="1" noChangeArrowheads="1"/>
          </p:cNvPicPr>
          <p:nvPr/>
        </p:nvPicPr>
        <p:blipFill>
          <a:blip r:embed="rId3" cstate="print"/>
          <a:srcRect/>
          <a:stretch>
            <a:fillRect/>
          </a:stretch>
        </p:blipFill>
        <p:spPr bwMode="auto">
          <a:xfrm>
            <a:off x="1196752" y="6321152"/>
            <a:ext cx="5334000" cy="33337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5"/>
          </p:nvPr>
        </p:nvSpPr>
        <p:spPr/>
        <p:txBody>
          <a:bodyPr/>
          <a:lstStyle/>
          <a:p>
            <a:fld id="{53FF9DDD-FA5F-4E02-AC28-2693DAB04EF4}" type="slidenum">
              <a:rPr lang="es-ES" smtClean="0"/>
              <a:pPr/>
              <a:t>34</a:t>
            </a:fld>
            <a:endParaRPr lang="es-ES"/>
          </a:p>
        </p:txBody>
      </p:sp>
      <p:sp>
        <p:nvSpPr>
          <p:cNvPr id="10" name="9 CuadroTexto"/>
          <p:cNvSpPr txBox="1"/>
          <p:nvPr/>
        </p:nvSpPr>
        <p:spPr>
          <a:xfrm>
            <a:off x="1412776" y="272480"/>
            <a:ext cx="4896544" cy="461665"/>
          </a:xfrm>
          <a:prstGeom prst="rect">
            <a:avLst/>
          </a:prstGeom>
          <a:noFill/>
        </p:spPr>
        <p:txBody>
          <a:bodyPr wrap="square" rtlCol="0">
            <a:spAutoFit/>
          </a:bodyPr>
          <a:lstStyle/>
          <a:p>
            <a:r>
              <a:rPr lang="es-ES" sz="2400" dirty="0" err="1" smtClean="0">
                <a:solidFill>
                  <a:srgbClr val="00B050"/>
                </a:solidFill>
                <a:latin typeface="Forte" pitchFamily="66" charset="0"/>
              </a:rPr>
              <a:t>Urueña</a:t>
            </a:r>
            <a:r>
              <a:rPr lang="es-ES" sz="2400" dirty="0" smtClean="0">
                <a:solidFill>
                  <a:srgbClr val="00B050"/>
                </a:solidFill>
                <a:latin typeface="Forte" pitchFamily="66" charset="0"/>
              </a:rPr>
              <a:t>, por Esther Pedriza (2º ESO)</a:t>
            </a:r>
            <a:endParaRPr lang="es-ES" sz="2400" dirty="0">
              <a:solidFill>
                <a:srgbClr val="00B050"/>
              </a:solidFill>
              <a:latin typeface="Forte" pitchFamily="66" charset="0"/>
            </a:endParaRPr>
          </a:p>
        </p:txBody>
      </p:sp>
      <p:sp>
        <p:nvSpPr>
          <p:cNvPr id="11" name="Rectangle 2"/>
          <p:cNvSpPr>
            <a:spLocks noChangeArrowheads="1"/>
          </p:cNvSpPr>
          <p:nvPr/>
        </p:nvSpPr>
        <p:spPr bwMode="auto">
          <a:xfrm>
            <a:off x="620688" y="1021884"/>
            <a:ext cx="561662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dirty="0" smtClean="0"/>
              <a:t>	En el viaje de </a:t>
            </a:r>
            <a:r>
              <a:rPr lang="es-ES" sz="1200" dirty="0" err="1" smtClean="0"/>
              <a:t>Urueña</a:t>
            </a:r>
            <a:r>
              <a:rPr lang="es-ES" sz="1200" dirty="0" smtClean="0"/>
              <a:t>, el día 18 de Mayo, estuvimos trabajando en el espacio </a:t>
            </a:r>
            <a:r>
              <a:rPr lang="es-ES" sz="1200" dirty="0" err="1" smtClean="0"/>
              <a:t>DiLa</a:t>
            </a:r>
            <a:r>
              <a:rPr lang="es-ES" sz="1200" dirty="0" smtClean="0"/>
              <a:t> dos días. La primera tarde estuvimos con Rafa y </a:t>
            </a:r>
            <a:r>
              <a:rPr lang="es-ES" sz="1200" dirty="0" err="1" smtClean="0"/>
              <a:t>Merce</a:t>
            </a:r>
            <a:r>
              <a:rPr lang="es-ES" sz="1200" dirty="0" smtClean="0"/>
              <a:t>, los Navegantes del Palomar. Nos propusieron hacer un árbol genealógico con nuestra familia, y rodear o subrayar quién era “mágico” para nosotros.</a:t>
            </a:r>
          </a:p>
          <a:p>
            <a:r>
              <a:rPr lang="es-ES" sz="1200" dirty="0" smtClean="0"/>
              <a:t>Cada uno, interpretó de modo diferente la palabra “mágico”. Unos pensaron en alguien que quieren, otros, pensaron en una persona que hiciera algo extraño…  </a:t>
            </a:r>
          </a:p>
          <a:p>
            <a:r>
              <a:rPr lang="es-ES" sz="1200" dirty="0" smtClean="0"/>
              <a:t>	Para mi gusto, fue muy adecuado tratar ese tema, ya que no nos conocíamos la mayoría y sirvió para acercarnos más los unos a los otros  y explicar el por qué apreciamos o nos impresionamos con algo que hace una persona de nuestro entorno; fue muy personal, nostálgico y emotivo para todos nosotros.</a:t>
            </a:r>
            <a:endParaRPr lang="es-ES" sz="1200" dirty="0"/>
          </a:p>
        </p:txBody>
      </p:sp>
      <p:pic>
        <p:nvPicPr>
          <p:cNvPr id="25604" name="Picture 4" descr="http://www.fotoviajero.com/image/urue%C3%B1a-montes-torozos-de-valladolid_808_big.jpg"/>
          <p:cNvPicPr>
            <a:picLocks noChangeAspect="1" noChangeArrowheads="1"/>
          </p:cNvPicPr>
          <p:nvPr/>
        </p:nvPicPr>
        <p:blipFill>
          <a:blip r:embed="rId4" cstate="print"/>
          <a:srcRect/>
          <a:stretch>
            <a:fillRect/>
          </a:stretch>
        </p:blipFill>
        <p:spPr bwMode="auto">
          <a:xfrm>
            <a:off x="116632" y="3512840"/>
            <a:ext cx="4145109" cy="280831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35</a:t>
            </a:fld>
            <a:endParaRPr lang="es-ES"/>
          </a:p>
        </p:txBody>
      </p:sp>
      <p:sp>
        <p:nvSpPr>
          <p:cNvPr id="14" name="13 CuadroTexto"/>
          <p:cNvSpPr txBox="1"/>
          <p:nvPr/>
        </p:nvSpPr>
        <p:spPr>
          <a:xfrm>
            <a:off x="260648" y="272480"/>
            <a:ext cx="6336704" cy="461665"/>
          </a:xfrm>
          <a:prstGeom prst="rect">
            <a:avLst/>
          </a:prstGeom>
          <a:noFill/>
        </p:spPr>
        <p:txBody>
          <a:bodyPr wrap="square" rtlCol="0">
            <a:spAutoFit/>
          </a:bodyPr>
          <a:lstStyle/>
          <a:p>
            <a:r>
              <a:rPr lang="fr-FR" sz="2400" b="1" dirty="0" smtClean="0">
                <a:solidFill>
                  <a:srgbClr val="00B050"/>
                </a:solidFill>
                <a:latin typeface="Forte" pitchFamily="66" charset="0"/>
              </a:rPr>
              <a:t>Valladolid en </a:t>
            </a:r>
            <a:r>
              <a:rPr lang="fr-FR" sz="2400" b="1" dirty="0" err="1" smtClean="0">
                <a:solidFill>
                  <a:srgbClr val="00B050"/>
                </a:solidFill>
                <a:latin typeface="Forte" pitchFamily="66" charset="0"/>
              </a:rPr>
              <a:t>valor</a:t>
            </a:r>
            <a:r>
              <a:rPr lang="fr-FR" sz="2400" b="1" dirty="0" smtClean="0">
                <a:solidFill>
                  <a:srgbClr val="00B050"/>
                </a:solidFill>
                <a:latin typeface="Forte" pitchFamily="66" charset="0"/>
              </a:rPr>
              <a:t>, </a:t>
            </a:r>
            <a:r>
              <a:rPr lang="fr-FR" sz="2400" b="1" dirty="0" err="1" smtClean="0">
                <a:solidFill>
                  <a:srgbClr val="00B050"/>
                </a:solidFill>
                <a:latin typeface="Forte" pitchFamily="66" charset="0"/>
              </a:rPr>
              <a:t>por</a:t>
            </a:r>
            <a:r>
              <a:rPr lang="fr-FR" sz="2400" b="1" dirty="0" smtClean="0">
                <a:solidFill>
                  <a:srgbClr val="00B050"/>
                </a:solidFill>
                <a:latin typeface="Forte" pitchFamily="66" charset="0"/>
              </a:rPr>
              <a:t> Judith </a:t>
            </a:r>
            <a:r>
              <a:rPr lang="fr-FR" sz="2400" b="1" dirty="0" err="1" smtClean="0">
                <a:solidFill>
                  <a:srgbClr val="00B050"/>
                </a:solidFill>
                <a:latin typeface="Forte" pitchFamily="66" charset="0"/>
              </a:rPr>
              <a:t>Mallol</a:t>
            </a:r>
            <a:r>
              <a:rPr lang="fr-FR" sz="2400" b="1" dirty="0" smtClean="0">
                <a:solidFill>
                  <a:srgbClr val="00B050"/>
                </a:solidFill>
                <a:latin typeface="Forte" pitchFamily="66" charset="0"/>
              </a:rPr>
              <a:t> (2º B) </a:t>
            </a:r>
            <a:endParaRPr lang="es-ES" sz="2400" dirty="0">
              <a:solidFill>
                <a:srgbClr val="00B050"/>
              </a:solidFill>
              <a:latin typeface="Forte" pitchFamily="66" charset="0"/>
            </a:endParaRPr>
          </a:p>
        </p:txBody>
      </p:sp>
      <p:pic>
        <p:nvPicPr>
          <p:cNvPr id="15" name="3 Imagen" descr="Boda-Ayuntamiento-Valladolid.jpg"/>
          <p:cNvPicPr/>
          <p:nvPr/>
        </p:nvPicPr>
        <p:blipFill>
          <a:blip r:embed="rId3" cstate="print"/>
          <a:stretch>
            <a:fillRect/>
          </a:stretch>
        </p:blipFill>
        <p:spPr>
          <a:xfrm>
            <a:off x="116632" y="1352600"/>
            <a:ext cx="3221546" cy="2138144"/>
          </a:xfrm>
          <a:prstGeom prst="rect">
            <a:avLst/>
          </a:prstGeom>
          <a:solidFill>
            <a:srgbClr val="FFFFFF">
              <a:shade val="85000"/>
            </a:srgbClr>
          </a:solidFill>
          <a:ln w="190500" cap="rnd">
            <a:solidFill>
              <a:schemeClr val="accent6"/>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6" name="Rectangle 2"/>
          <p:cNvSpPr>
            <a:spLocks noChangeArrowheads="1"/>
          </p:cNvSpPr>
          <p:nvPr/>
        </p:nvSpPr>
        <p:spPr bwMode="auto">
          <a:xfrm>
            <a:off x="3356992" y="787569"/>
            <a:ext cx="3312368"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1200" dirty="0" smtClean="0"/>
              <a:t>	El </a:t>
            </a:r>
            <a:r>
              <a:rPr lang="fr-FR" sz="1200" dirty="0" err="1" smtClean="0"/>
              <a:t>pasado</a:t>
            </a:r>
            <a:r>
              <a:rPr lang="fr-FR" sz="1200" dirty="0" smtClean="0"/>
              <a:t> </a:t>
            </a:r>
            <a:r>
              <a:rPr lang="fr-FR" sz="1200" dirty="0" err="1" smtClean="0"/>
              <a:t>miércoles</a:t>
            </a:r>
            <a:r>
              <a:rPr lang="fr-FR" sz="1200" dirty="0" smtClean="0"/>
              <a:t> 13 de </a:t>
            </a:r>
            <a:r>
              <a:rPr lang="fr-FR" sz="1200" dirty="0" err="1" smtClean="0"/>
              <a:t>marzo</a:t>
            </a:r>
            <a:r>
              <a:rPr lang="fr-FR" sz="1200" dirty="0" smtClean="0"/>
              <a:t>, el </a:t>
            </a:r>
            <a:r>
              <a:rPr lang="fr-FR" sz="1200" dirty="0" err="1" smtClean="0"/>
              <a:t>curso</a:t>
            </a:r>
            <a:r>
              <a:rPr lang="fr-FR" sz="1200" dirty="0" smtClean="0"/>
              <a:t> de 2ºB y las </a:t>
            </a:r>
            <a:r>
              <a:rPr lang="fr-FR" sz="1200" dirty="0" err="1" smtClean="0"/>
              <a:t>profesoras</a:t>
            </a:r>
            <a:r>
              <a:rPr lang="fr-FR" sz="1200" dirty="0" smtClean="0"/>
              <a:t> </a:t>
            </a:r>
            <a:r>
              <a:rPr lang="fr-FR" sz="1200" dirty="0" err="1" smtClean="0"/>
              <a:t>del</a:t>
            </a:r>
            <a:r>
              <a:rPr lang="fr-FR" sz="1200" dirty="0" smtClean="0"/>
              <a:t> </a:t>
            </a:r>
            <a:r>
              <a:rPr lang="fr-FR" sz="1200" dirty="0" err="1" smtClean="0"/>
              <a:t>departamento</a:t>
            </a:r>
            <a:r>
              <a:rPr lang="fr-FR" sz="1200" dirty="0" smtClean="0"/>
              <a:t> de sociales, Mercedes y Sandra, nos </a:t>
            </a:r>
            <a:r>
              <a:rPr lang="fr-FR" sz="1200" dirty="0" err="1" smtClean="0"/>
              <a:t>fuimos</a:t>
            </a:r>
            <a:r>
              <a:rPr lang="fr-FR" sz="1200" dirty="0" smtClean="0"/>
              <a:t> de </a:t>
            </a:r>
            <a:r>
              <a:rPr lang="fr-FR" sz="1200" dirty="0" err="1" smtClean="0"/>
              <a:t>excursión</a:t>
            </a:r>
            <a:r>
              <a:rPr lang="fr-FR" sz="1200" dirty="0" smtClean="0"/>
              <a:t> al Centro </a:t>
            </a:r>
            <a:r>
              <a:rPr lang="fr-FR" sz="1200" dirty="0" err="1" smtClean="0"/>
              <a:t>Histórico</a:t>
            </a:r>
            <a:r>
              <a:rPr lang="fr-FR" sz="1200" dirty="0" smtClean="0"/>
              <a:t> de Valladolid. </a:t>
            </a:r>
            <a:endParaRPr lang="es-ES" sz="1200" dirty="0" smtClean="0"/>
          </a:p>
          <a:p>
            <a:r>
              <a:rPr lang="fr-FR" sz="1200" dirty="0" smtClean="0"/>
              <a:t>	</a:t>
            </a:r>
          </a:p>
          <a:p>
            <a:r>
              <a:rPr lang="fr-FR" sz="1200" dirty="0" smtClean="0"/>
              <a:t>	La </a:t>
            </a:r>
            <a:r>
              <a:rPr lang="fr-FR" sz="1200" dirty="0" err="1" smtClean="0"/>
              <a:t>actividad</a:t>
            </a:r>
            <a:r>
              <a:rPr lang="fr-FR" sz="1200" dirty="0" smtClean="0"/>
              <a:t> </a:t>
            </a:r>
            <a:r>
              <a:rPr lang="fr-FR" sz="1200" dirty="0" err="1" smtClean="0"/>
              <a:t>consistía</a:t>
            </a:r>
            <a:r>
              <a:rPr lang="fr-FR" sz="1200" dirty="0" smtClean="0"/>
              <a:t> en que </a:t>
            </a:r>
            <a:r>
              <a:rPr lang="fr-FR" sz="1200" dirty="0" err="1" smtClean="0"/>
              <a:t>una</a:t>
            </a:r>
            <a:r>
              <a:rPr lang="fr-FR" sz="1200" dirty="0" smtClean="0"/>
              <a:t> </a:t>
            </a:r>
            <a:r>
              <a:rPr lang="fr-FR" sz="1200" dirty="0" err="1" smtClean="0"/>
              <a:t>guía</a:t>
            </a:r>
            <a:r>
              <a:rPr lang="fr-FR" sz="1200" dirty="0" smtClean="0"/>
              <a:t> nos </a:t>
            </a:r>
            <a:r>
              <a:rPr lang="fr-FR" sz="1200" dirty="0" err="1" smtClean="0"/>
              <a:t>iba</a:t>
            </a:r>
            <a:r>
              <a:rPr lang="fr-FR" sz="1200" dirty="0" smtClean="0"/>
              <a:t> a </a:t>
            </a:r>
            <a:r>
              <a:rPr lang="fr-FR" sz="1200" dirty="0" err="1" smtClean="0"/>
              <a:t>explicar</a:t>
            </a:r>
            <a:r>
              <a:rPr lang="fr-FR" sz="1200" dirty="0" smtClean="0"/>
              <a:t> </a:t>
            </a:r>
            <a:r>
              <a:rPr lang="fr-FR" sz="1200" dirty="0" err="1" smtClean="0"/>
              <a:t>detalles</a:t>
            </a:r>
            <a:r>
              <a:rPr lang="fr-FR" sz="1200" dirty="0" smtClean="0"/>
              <a:t> de la historia de Valladolid poco </a:t>
            </a:r>
            <a:r>
              <a:rPr lang="fr-FR" sz="1200" dirty="0" err="1" smtClean="0"/>
              <a:t>conocidos</a:t>
            </a:r>
            <a:r>
              <a:rPr lang="fr-FR" sz="1200" dirty="0" smtClean="0"/>
              <a:t>. </a:t>
            </a:r>
            <a:r>
              <a:rPr lang="fr-FR" sz="1200" dirty="0" err="1" smtClean="0"/>
              <a:t>Empezaba</a:t>
            </a:r>
            <a:r>
              <a:rPr lang="fr-FR" sz="1200" dirty="0" smtClean="0"/>
              <a:t> en la Casa Consistorial, </a:t>
            </a:r>
            <a:r>
              <a:rPr lang="fr-FR" sz="1200" dirty="0" err="1" smtClean="0"/>
              <a:t>donde</a:t>
            </a:r>
            <a:r>
              <a:rPr lang="fr-FR" sz="1200" dirty="0" smtClean="0"/>
              <a:t> la </a:t>
            </a:r>
            <a:r>
              <a:rPr lang="fr-FR" sz="1200" dirty="0" err="1" smtClean="0"/>
              <a:t>guía</a:t>
            </a:r>
            <a:r>
              <a:rPr lang="fr-FR" sz="1200" dirty="0" smtClean="0"/>
              <a:t> nos </a:t>
            </a:r>
            <a:r>
              <a:rPr lang="fr-FR" sz="1200" dirty="0" err="1" smtClean="0"/>
              <a:t>enseño</a:t>
            </a:r>
            <a:r>
              <a:rPr lang="fr-FR" sz="1200" dirty="0" smtClean="0"/>
              <a:t> </a:t>
            </a:r>
            <a:r>
              <a:rPr lang="fr-FR" sz="1200" dirty="0" err="1" smtClean="0"/>
              <a:t>algunos</a:t>
            </a:r>
            <a:r>
              <a:rPr lang="fr-FR" sz="1200" dirty="0" smtClean="0"/>
              <a:t> de los </a:t>
            </a:r>
            <a:r>
              <a:rPr lang="fr-FR" sz="1200" dirty="0" err="1" smtClean="0"/>
              <a:t>salones</a:t>
            </a:r>
            <a:r>
              <a:rPr lang="fr-FR" sz="1200" dirty="0" smtClean="0"/>
              <a:t> </a:t>
            </a:r>
            <a:r>
              <a:rPr lang="fr-FR" sz="1200" dirty="0" err="1" smtClean="0"/>
              <a:t>más</a:t>
            </a:r>
            <a:r>
              <a:rPr lang="fr-FR" sz="1200" dirty="0" smtClean="0"/>
              <a:t> importantes, entre </a:t>
            </a:r>
            <a:r>
              <a:rPr lang="fr-FR" sz="1200" dirty="0" err="1" smtClean="0"/>
              <a:t>ellos</a:t>
            </a:r>
            <a:r>
              <a:rPr lang="fr-FR" sz="1200" dirty="0" smtClean="0"/>
              <a:t>: el </a:t>
            </a:r>
            <a:r>
              <a:rPr lang="fr-FR" sz="1200" dirty="0" err="1" smtClean="0"/>
              <a:t>Salón</a:t>
            </a:r>
            <a:r>
              <a:rPr lang="fr-FR" sz="1200" dirty="0" smtClean="0"/>
              <a:t> de </a:t>
            </a:r>
            <a:r>
              <a:rPr lang="fr-FR" sz="1200" dirty="0" err="1" smtClean="0"/>
              <a:t>Plenos</a:t>
            </a:r>
            <a:r>
              <a:rPr lang="fr-FR" sz="1200" dirty="0" smtClean="0"/>
              <a:t> y la Sala de </a:t>
            </a:r>
            <a:r>
              <a:rPr lang="fr-FR" sz="1200" dirty="0" err="1" smtClean="0"/>
              <a:t>Recepciones</a:t>
            </a:r>
            <a:r>
              <a:rPr lang="fr-FR" sz="1200" dirty="0" smtClean="0"/>
              <a:t>, nos </a:t>
            </a:r>
            <a:r>
              <a:rPr lang="fr-FR" sz="1200" dirty="0" err="1" smtClean="0"/>
              <a:t>estuvo</a:t>
            </a:r>
            <a:r>
              <a:rPr lang="fr-FR" sz="1200" dirty="0" smtClean="0"/>
              <a:t> </a:t>
            </a:r>
            <a:r>
              <a:rPr lang="fr-FR" sz="1200" dirty="0" err="1" smtClean="0"/>
              <a:t>explicando</a:t>
            </a:r>
            <a:r>
              <a:rPr lang="fr-FR" sz="1200" dirty="0" smtClean="0"/>
              <a:t> los </a:t>
            </a:r>
            <a:r>
              <a:rPr lang="fr-FR" sz="1200" dirty="0" err="1" smtClean="0"/>
              <a:t>significados</a:t>
            </a:r>
            <a:r>
              <a:rPr lang="fr-FR" sz="1200" dirty="0" smtClean="0"/>
              <a:t> de </a:t>
            </a:r>
            <a:r>
              <a:rPr lang="fr-FR" sz="1200" dirty="0" err="1" smtClean="0"/>
              <a:t>algunas</a:t>
            </a:r>
            <a:r>
              <a:rPr lang="fr-FR" sz="1200" dirty="0" smtClean="0"/>
              <a:t> </a:t>
            </a:r>
            <a:r>
              <a:rPr lang="fr-FR" sz="1200" dirty="0" err="1" smtClean="0"/>
              <a:t>cosas</a:t>
            </a:r>
            <a:r>
              <a:rPr lang="fr-FR" sz="1200" dirty="0" smtClean="0"/>
              <a:t> y nos </a:t>
            </a:r>
            <a:r>
              <a:rPr lang="fr-FR" sz="1200" dirty="0" err="1" smtClean="0"/>
              <a:t>contó</a:t>
            </a:r>
            <a:r>
              <a:rPr lang="fr-FR" sz="1200" dirty="0" smtClean="0"/>
              <a:t> un poco de la historia de Valladolid. Una de las </a:t>
            </a:r>
            <a:r>
              <a:rPr lang="fr-FR" sz="1200" dirty="0" err="1" smtClean="0"/>
              <a:t>cosas</a:t>
            </a:r>
            <a:r>
              <a:rPr lang="fr-FR" sz="1200" dirty="0" smtClean="0"/>
              <a:t> que nos </a:t>
            </a:r>
            <a:r>
              <a:rPr lang="fr-FR" sz="1200" dirty="0" err="1" smtClean="0"/>
              <a:t>estuvo</a:t>
            </a:r>
            <a:r>
              <a:rPr lang="fr-FR" sz="1200" dirty="0" smtClean="0"/>
              <a:t> </a:t>
            </a:r>
            <a:r>
              <a:rPr lang="fr-FR" sz="1200" dirty="0" err="1" smtClean="0"/>
              <a:t>explicando</a:t>
            </a:r>
            <a:r>
              <a:rPr lang="fr-FR" sz="1200" dirty="0" smtClean="0"/>
              <a:t> </a:t>
            </a:r>
            <a:r>
              <a:rPr lang="fr-FR" sz="1200" dirty="0" err="1" smtClean="0"/>
              <a:t>fue</a:t>
            </a:r>
            <a:r>
              <a:rPr lang="fr-FR" sz="1200" dirty="0" smtClean="0"/>
              <a:t> el </a:t>
            </a:r>
            <a:r>
              <a:rPr lang="fr-FR" sz="1200" dirty="0" err="1" smtClean="0"/>
              <a:t>significado</a:t>
            </a:r>
            <a:r>
              <a:rPr lang="fr-FR" sz="1200" dirty="0" smtClean="0"/>
              <a:t> de </a:t>
            </a:r>
            <a:r>
              <a:rPr lang="fr-FR" sz="1200" dirty="0" err="1" smtClean="0"/>
              <a:t>cada</a:t>
            </a:r>
            <a:r>
              <a:rPr lang="fr-FR" sz="1200" dirty="0" smtClean="0"/>
              <a:t> parte </a:t>
            </a:r>
            <a:r>
              <a:rPr lang="fr-FR" sz="1200" dirty="0" err="1" smtClean="0"/>
              <a:t>del</a:t>
            </a:r>
            <a:r>
              <a:rPr lang="fr-FR" sz="1200" dirty="0" smtClean="0"/>
              <a:t> escudo de la </a:t>
            </a:r>
            <a:r>
              <a:rPr lang="fr-FR" sz="1200" dirty="0" err="1" smtClean="0"/>
              <a:t>ciudad</a:t>
            </a:r>
            <a:r>
              <a:rPr lang="fr-FR" sz="1200" dirty="0" smtClean="0"/>
              <a:t>. </a:t>
            </a:r>
            <a:r>
              <a:rPr lang="fr-FR" sz="1200" dirty="0" err="1" smtClean="0"/>
              <a:t>También</a:t>
            </a:r>
            <a:r>
              <a:rPr lang="fr-FR" sz="1200" dirty="0" smtClean="0"/>
              <a:t> nos </a:t>
            </a:r>
            <a:r>
              <a:rPr lang="fr-FR" sz="1200" dirty="0" err="1" smtClean="0"/>
              <a:t>habló</a:t>
            </a:r>
            <a:r>
              <a:rPr lang="fr-FR" sz="1200" dirty="0" smtClean="0"/>
              <a:t> de los </a:t>
            </a:r>
            <a:r>
              <a:rPr lang="fr-FR" sz="1200" dirty="0" err="1" smtClean="0"/>
              <a:t>personajes</a:t>
            </a:r>
            <a:r>
              <a:rPr lang="fr-FR" sz="1200" dirty="0" smtClean="0"/>
              <a:t> </a:t>
            </a:r>
            <a:r>
              <a:rPr lang="fr-FR" sz="1200" dirty="0" err="1" smtClean="0"/>
              <a:t>históricos</a:t>
            </a:r>
            <a:r>
              <a:rPr lang="fr-FR" sz="1200" dirty="0" smtClean="0"/>
              <a:t> </a:t>
            </a:r>
            <a:r>
              <a:rPr lang="fr-FR" sz="1200" dirty="0" err="1" smtClean="0"/>
              <a:t>más</a:t>
            </a:r>
            <a:r>
              <a:rPr lang="fr-FR" sz="1200" dirty="0" smtClean="0"/>
              <a:t> importantes de la </a:t>
            </a:r>
            <a:r>
              <a:rPr lang="fr-FR" sz="1200" dirty="0" err="1" smtClean="0"/>
              <a:t>ciudad</a:t>
            </a:r>
            <a:r>
              <a:rPr lang="fr-FR" sz="1200" dirty="0" smtClean="0"/>
              <a:t> y sus </a:t>
            </a:r>
            <a:r>
              <a:rPr lang="fr-FR" sz="1200" dirty="0" err="1" smtClean="0"/>
              <a:t>respectivas</a:t>
            </a:r>
            <a:r>
              <a:rPr lang="fr-FR" sz="1200" dirty="0" smtClean="0"/>
              <a:t> </a:t>
            </a:r>
            <a:r>
              <a:rPr lang="fr-FR" sz="1200" dirty="0" err="1" smtClean="0"/>
              <a:t>leyendas</a:t>
            </a:r>
            <a:r>
              <a:rPr lang="fr-FR" sz="1200" dirty="0" smtClean="0"/>
              <a:t>, </a:t>
            </a:r>
            <a:r>
              <a:rPr lang="fr-FR" sz="1200" dirty="0" err="1" smtClean="0"/>
              <a:t>como</a:t>
            </a:r>
            <a:r>
              <a:rPr lang="fr-FR" sz="1200" dirty="0" smtClean="0"/>
              <a:t> la </a:t>
            </a:r>
            <a:r>
              <a:rPr lang="fr-FR" sz="1200" dirty="0" err="1" smtClean="0"/>
              <a:t>del</a:t>
            </a:r>
            <a:r>
              <a:rPr lang="fr-FR" sz="1200" dirty="0" smtClean="0"/>
              <a:t> </a:t>
            </a:r>
            <a:r>
              <a:rPr lang="fr-FR" sz="1200" dirty="0" err="1" smtClean="0"/>
              <a:t>Conde</a:t>
            </a:r>
            <a:r>
              <a:rPr lang="fr-FR" sz="1200" dirty="0" smtClean="0"/>
              <a:t> </a:t>
            </a:r>
            <a:r>
              <a:rPr lang="fr-FR" sz="1200" dirty="0" err="1" smtClean="0"/>
              <a:t>Ansúrez</a:t>
            </a:r>
            <a:r>
              <a:rPr lang="fr-FR" sz="1200" dirty="0" smtClean="0"/>
              <a:t> y su </a:t>
            </a:r>
            <a:r>
              <a:rPr lang="fr-FR" sz="1200" dirty="0" err="1" smtClean="0"/>
              <a:t>partida</a:t>
            </a:r>
            <a:r>
              <a:rPr lang="fr-FR" sz="1200" dirty="0" smtClean="0"/>
              <a:t> de </a:t>
            </a:r>
            <a:r>
              <a:rPr lang="fr-FR" sz="1200" dirty="0" err="1" smtClean="0"/>
              <a:t>ajedrez</a:t>
            </a:r>
            <a:r>
              <a:rPr lang="fr-FR" sz="1200" dirty="0" smtClean="0"/>
              <a:t>.</a:t>
            </a:r>
            <a:endParaRPr lang="es-ES" sz="1200" dirty="0" smtClean="0"/>
          </a:p>
          <a:p>
            <a:r>
              <a:rPr lang="es-ES" sz="1200" dirty="0" smtClean="0"/>
              <a:t>	</a:t>
            </a:r>
          </a:p>
          <a:p>
            <a:r>
              <a:rPr lang="es-ES" sz="1200" dirty="0" smtClean="0"/>
              <a:t>	Después de visitar la Casa Consistorial, fuimos a la calle. ¡Qué frío pasamos!¡Hacía tanto frío que hasta cayó algún copo de nieve! </a:t>
            </a:r>
            <a:endParaRPr lang="es-ES" sz="1200" dirty="0"/>
          </a:p>
        </p:txBody>
      </p:sp>
      <p:sp>
        <p:nvSpPr>
          <p:cNvPr id="18" name="Rectangle 2"/>
          <p:cNvSpPr>
            <a:spLocks noChangeArrowheads="1"/>
          </p:cNvSpPr>
          <p:nvPr/>
        </p:nvSpPr>
        <p:spPr bwMode="auto">
          <a:xfrm>
            <a:off x="116632" y="3872880"/>
            <a:ext cx="324036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1200" dirty="0" smtClean="0"/>
              <a:t>	</a:t>
            </a:r>
            <a:r>
              <a:rPr lang="fr-FR" sz="1200" dirty="0" err="1" smtClean="0"/>
              <a:t>Estuvimos</a:t>
            </a:r>
            <a:r>
              <a:rPr lang="fr-FR" sz="1200" dirty="0" smtClean="0"/>
              <a:t> un </a:t>
            </a:r>
            <a:r>
              <a:rPr lang="fr-FR" sz="1200" dirty="0" err="1" smtClean="0"/>
              <a:t>buen</a:t>
            </a:r>
            <a:r>
              <a:rPr lang="fr-FR" sz="1200" dirty="0" smtClean="0"/>
              <a:t> </a:t>
            </a:r>
            <a:r>
              <a:rPr lang="fr-FR" sz="1200" dirty="0" err="1" smtClean="0"/>
              <a:t>rato</a:t>
            </a:r>
            <a:r>
              <a:rPr lang="fr-FR" sz="1200" dirty="0" smtClean="0"/>
              <a:t> </a:t>
            </a:r>
            <a:r>
              <a:rPr lang="fr-FR" sz="1200" dirty="0" err="1" smtClean="0"/>
              <a:t>dando</a:t>
            </a:r>
            <a:r>
              <a:rPr lang="fr-FR" sz="1200" dirty="0" smtClean="0"/>
              <a:t> </a:t>
            </a:r>
            <a:r>
              <a:rPr lang="fr-FR" sz="1200" dirty="0" err="1" smtClean="0"/>
              <a:t>vueltas</a:t>
            </a:r>
            <a:r>
              <a:rPr lang="fr-FR" sz="1200" dirty="0" smtClean="0"/>
              <a:t> </a:t>
            </a:r>
            <a:r>
              <a:rPr lang="fr-FR" sz="1200" dirty="0" err="1" smtClean="0"/>
              <a:t>alrededor</a:t>
            </a:r>
            <a:r>
              <a:rPr lang="fr-FR" sz="1200" dirty="0" smtClean="0"/>
              <a:t> de la </a:t>
            </a:r>
            <a:r>
              <a:rPr lang="fr-FR" sz="1200" dirty="0" err="1" smtClean="0"/>
              <a:t>Plaza</a:t>
            </a:r>
            <a:r>
              <a:rPr lang="fr-FR" sz="1200" dirty="0" smtClean="0"/>
              <a:t> </a:t>
            </a:r>
            <a:r>
              <a:rPr lang="fr-FR" sz="1200" dirty="0" err="1" smtClean="0"/>
              <a:t>Mayor</a:t>
            </a:r>
            <a:r>
              <a:rPr lang="fr-FR" sz="1200" dirty="0" smtClean="0"/>
              <a:t>, </a:t>
            </a:r>
            <a:r>
              <a:rPr lang="fr-FR" sz="1200" dirty="0" err="1" smtClean="0"/>
              <a:t>donde</a:t>
            </a:r>
            <a:r>
              <a:rPr lang="fr-FR" sz="1200" dirty="0" smtClean="0"/>
              <a:t> la </a:t>
            </a:r>
            <a:r>
              <a:rPr lang="fr-FR" sz="1200" dirty="0" err="1" smtClean="0"/>
              <a:t>guía</a:t>
            </a:r>
            <a:r>
              <a:rPr lang="fr-FR" sz="1200" dirty="0" smtClean="0"/>
              <a:t>, que se </a:t>
            </a:r>
            <a:r>
              <a:rPr lang="fr-FR" sz="1200" dirty="0" err="1" smtClean="0"/>
              <a:t>llamaba</a:t>
            </a:r>
            <a:r>
              <a:rPr lang="fr-FR" sz="1200" dirty="0" smtClean="0"/>
              <a:t> </a:t>
            </a:r>
            <a:r>
              <a:rPr lang="fr-FR" sz="1200" dirty="0" err="1" smtClean="0"/>
              <a:t>Charo</a:t>
            </a:r>
            <a:r>
              <a:rPr lang="fr-FR" sz="1200" dirty="0" smtClean="0"/>
              <a:t>, nos </a:t>
            </a:r>
            <a:r>
              <a:rPr lang="fr-FR" sz="1200" dirty="0" err="1" smtClean="0"/>
              <a:t>contó</a:t>
            </a:r>
            <a:r>
              <a:rPr lang="fr-FR" sz="1200" dirty="0" smtClean="0"/>
              <a:t> que </a:t>
            </a:r>
            <a:r>
              <a:rPr lang="fr-FR" sz="1200" dirty="0" err="1" smtClean="0"/>
              <a:t>antiguamente</a:t>
            </a:r>
            <a:r>
              <a:rPr lang="fr-FR" sz="1200" dirty="0" smtClean="0"/>
              <a:t> </a:t>
            </a:r>
            <a:r>
              <a:rPr lang="fr-FR" sz="1200" dirty="0" err="1" smtClean="0"/>
              <a:t>allí</a:t>
            </a:r>
            <a:r>
              <a:rPr lang="fr-FR" sz="1200" dirty="0" smtClean="0"/>
              <a:t> </a:t>
            </a:r>
            <a:r>
              <a:rPr lang="fr-FR" sz="1200" dirty="0" err="1" smtClean="0"/>
              <a:t>había</a:t>
            </a:r>
            <a:r>
              <a:rPr lang="fr-FR" sz="1200" dirty="0" smtClean="0"/>
              <a:t> un </a:t>
            </a:r>
            <a:r>
              <a:rPr lang="fr-FR" sz="1200" dirty="0" err="1" smtClean="0"/>
              <a:t>convento</a:t>
            </a:r>
            <a:r>
              <a:rPr lang="fr-FR" sz="1200" dirty="0" smtClean="0"/>
              <a:t> en el que </a:t>
            </a:r>
            <a:r>
              <a:rPr lang="fr-FR" sz="1200" dirty="0" err="1" smtClean="0"/>
              <a:t>murió</a:t>
            </a:r>
            <a:r>
              <a:rPr lang="fr-FR" sz="1200" dirty="0" smtClean="0"/>
              <a:t> Colón. </a:t>
            </a:r>
            <a:endParaRPr lang="es-ES" sz="1200" dirty="0" smtClean="0"/>
          </a:p>
          <a:p>
            <a:r>
              <a:rPr lang="fr-FR" sz="1200" dirty="0" err="1" smtClean="0"/>
              <a:t>También</a:t>
            </a:r>
            <a:r>
              <a:rPr lang="fr-FR" sz="1200" dirty="0" smtClean="0"/>
              <a:t> nos </a:t>
            </a:r>
            <a:r>
              <a:rPr lang="fr-FR" sz="1200" dirty="0" err="1" smtClean="0"/>
              <a:t>contó</a:t>
            </a:r>
            <a:r>
              <a:rPr lang="fr-FR" sz="1200" dirty="0" smtClean="0"/>
              <a:t> el </a:t>
            </a:r>
            <a:r>
              <a:rPr lang="fr-FR" sz="1200" dirty="0" err="1" smtClean="0"/>
              <a:t>motivo</a:t>
            </a:r>
            <a:r>
              <a:rPr lang="fr-FR" sz="1200" dirty="0" smtClean="0"/>
              <a:t> de los nombres de las calles de </a:t>
            </a:r>
            <a:r>
              <a:rPr lang="fr-FR" sz="1200" dirty="0" err="1" smtClean="0"/>
              <a:t>alrededor</a:t>
            </a:r>
            <a:r>
              <a:rPr lang="fr-FR" sz="1200" dirty="0" smtClean="0"/>
              <a:t> y </a:t>
            </a:r>
            <a:r>
              <a:rPr lang="fr-FR" sz="1200" dirty="0" err="1" smtClean="0"/>
              <a:t>cómo</a:t>
            </a:r>
            <a:r>
              <a:rPr lang="fr-FR" sz="1200" dirty="0" smtClean="0"/>
              <a:t> </a:t>
            </a:r>
            <a:r>
              <a:rPr lang="fr-FR" sz="1200" dirty="0" err="1" smtClean="0"/>
              <a:t>estaban</a:t>
            </a:r>
            <a:r>
              <a:rPr lang="fr-FR" sz="1200" dirty="0" smtClean="0"/>
              <a:t> </a:t>
            </a:r>
            <a:r>
              <a:rPr lang="fr-FR" sz="1200" dirty="0" err="1" smtClean="0"/>
              <a:t>distribuidas</a:t>
            </a:r>
            <a:r>
              <a:rPr lang="fr-FR" sz="1200" dirty="0" smtClean="0"/>
              <a:t> en sus </a:t>
            </a:r>
            <a:r>
              <a:rPr lang="fr-FR" sz="1200" dirty="0" err="1" smtClean="0"/>
              <a:t>orígenes</a:t>
            </a:r>
            <a:r>
              <a:rPr lang="fr-FR" sz="1200" dirty="0" smtClean="0"/>
              <a:t>. </a:t>
            </a:r>
            <a:endParaRPr lang="es-ES" sz="1200" dirty="0" smtClean="0"/>
          </a:p>
          <a:p>
            <a:endParaRPr lang="fr-FR" sz="1200" dirty="0" smtClean="0"/>
          </a:p>
          <a:p>
            <a:r>
              <a:rPr lang="fr-FR" sz="1200" dirty="0" smtClean="0"/>
              <a:t>	</a:t>
            </a:r>
            <a:r>
              <a:rPr lang="fr-FR" sz="1200" dirty="0" err="1" smtClean="0"/>
              <a:t>Después</a:t>
            </a:r>
            <a:r>
              <a:rPr lang="fr-FR" sz="1200" dirty="0" smtClean="0"/>
              <a:t> de </a:t>
            </a:r>
            <a:r>
              <a:rPr lang="fr-FR" sz="1200" dirty="0" err="1" smtClean="0"/>
              <a:t>horas</a:t>
            </a:r>
            <a:r>
              <a:rPr lang="fr-FR" sz="1200" dirty="0" smtClean="0"/>
              <a:t> </a:t>
            </a:r>
            <a:r>
              <a:rPr lang="fr-FR" sz="1200" dirty="0" err="1" smtClean="0"/>
              <a:t>por</a:t>
            </a:r>
            <a:r>
              <a:rPr lang="fr-FR" sz="1200" dirty="0" smtClean="0"/>
              <a:t> la calle, </a:t>
            </a:r>
            <a:r>
              <a:rPr lang="fr-FR" sz="1200" dirty="0" err="1" smtClean="0"/>
              <a:t>llegamos</a:t>
            </a:r>
            <a:r>
              <a:rPr lang="fr-FR" sz="1200" dirty="0" smtClean="0"/>
              <a:t> al </a:t>
            </a:r>
            <a:r>
              <a:rPr lang="fr-FR" sz="1200" dirty="0" err="1" smtClean="0"/>
              <a:t>Archivo</a:t>
            </a:r>
            <a:r>
              <a:rPr lang="fr-FR" sz="1200" dirty="0" smtClean="0"/>
              <a:t> Municipal, que es el </a:t>
            </a:r>
            <a:r>
              <a:rPr lang="fr-FR" sz="1200" dirty="0" err="1" smtClean="0"/>
              <a:t>lugar</a:t>
            </a:r>
            <a:r>
              <a:rPr lang="fr-FR" sz="1200" dirty="0" smtClean="0"/>
              <a:t> </a:t>
            </a:r>
            <a:r>
              <a:rPr lang="fr-FR" sz="1200" dirty="0" err="1" smtClean="0"/>
              <a:t>donde</a:t>
            </a:r>
            <a:r>
              <a:rPr lang="fr-FR" sz="1200" dirty="0" smtClean="0"/>
              <a:t> se </a:t>
            </a:r>
            <a:r>
              <a:rPr lang="fr-FR" sz="1200" dirty="0" err="1" smtClean="0"/>
              <a:t>guardan</a:t>
            </a:r>
            <a:r>
              <a:rPr lang="fr-FR" sz="1200" dirty="0" smtClean="0"/>
              <a:t> </a:t>
            </a:r>
            <a:r>
              <a:rPr lang="fr-FR" sz="1200" dirty="0" err="1" smtClean="0"/>
              <a:t>todos</a:t>
            </a:r>
            <a:r>
              <a:rPr lang="fr-FR" sz="1200" dirty="0" smtClean="0"/>
              <a:t> los </a:t>
            </a:r>
            <a:r>
              <a:rPr lang="fr-FR" sz="1200" dirty="0" err="1" smtClean="0"/>
              <a:t>documentos</a:t>
            </a:r>
            <a:r>
              <a:rPr lang="fr-FR" sz="1200" dirty="0" smtClean="0"/>
              <a:t> importantes de </a:t>
            </a:r>
            <a:r>
              <a:rPr lang="fr-FR" sz="1200" dirty="0" err="1" smtClean="0"/>
              <a:t>nuestra</a:t>
            </a:r>
            <a:r>
              <a:rPr lang="fr-FR" sz="1200" dirty="0" smtClean="0"/>
              <a:t> </a:t>
            </a:r>
            <a:r>
              <a:rPr lang="fr-FR" sz="1200" dirty="0" err="1" smtClean="0"/>
              <a:t>ciudad</a:t>
            </a:r>
            <a:r>
              <a:rPr lang="fr-FR" sz="1200" dirty="0" smtClean="0"/>
              <a:t> y los </a:t>
            </a:r>
            <a:r>
              <a:rPr lang="fr-FR" sz="1200" dirty="0" err="1" smtClean="0"/>
              <a:t>papeles</a:t>
            </a:r>
            <a:r>
              <a:rPr lang="fr-FR" sz="1200" dirty="0" smtClean="0"/>
              <a:t> </a:t>
            </a:r>
            <a:r>
              <a:rPr lang="fr-FR" sz="1200" dirty="0" err="1" smtClean="0"/>
              <a:t>antiguos</a:t>
            </a:r>
            <a:r>
              <a:rPr lang="fr-FR" sz="1200" dirty="0" smtClean="0"/>
              <a:t>. </a:t>
            </a:r>
            <a:r>
              <a:rPr lang="fr-FR" sz="1200" dirty="0" err="1" smtClean="0"/>
              <a:t>Allí</a:t>
            </a:r>
            <a:r>
              <a:rPr lang="fr-FR" sz="1200" dirty="0" smtClean="0"/>
              <a:t> </a:t>
            </a:r>
            <a:r>
              <a:rPr lang="fr-FR" sz="1200" dirty="0" err="1" smtClean="0"/>
              <a:t>vimos</a:t>
            </a:r>
            <a:r>
              <a:rPr lang="fr-FR" sz="1200" dirty="0" smtClean="0"/>
              <a:t> un </a:t>
            </a:r>
            <a:r>
              <a:rPr lang="fr-FR" sz="1200" i="1" dirty="0" smtClean="0"/>
              <a:t>PowerPoint</a:t>
            </a:r>
            <a:r>
              <a:rPr lang="fr-FR" sz="1200" dirty="0" smtClean="0"/>
              <a:t> sobre la </a:t>
            </a:r>
            <a:r>
              <a:rPr lang="fr-FR" sz="1200" dirty="0" err="1" smtClean="0"/>
              <a:t>evolución</a:t>
            </a:r>
            <a:r>
              <a:rPr lang="fr-FR" sz="1200" dirty="0" smtClean="0"/>
              <a:t> de Valladolid a </a:t>
            </a:r>
            <a:r>
              <a:rPr lang="fr-FR" sz="1200" dirty="0" err="1" smtClean="0"/>
              <a:t>lo</a:t>
            </a:r>
            <a:r>
              <a:rPr lang="fr-FR" sz="1200" dirty="0" smtClean="0"/>
              <a:t> largo de la historia. </a:t>
            </a:r>
            <a:endParaRPr lang="es-ES" sz="1200" dirty="0" smtClean="0"/>
          </a:p>
        </p:txBody>
      </p:sp>
      <p:pic>
        <p:nvPicPr>
          <p:cNvPr id="19" name="18 Imagen" descr="http://enciclopedia.us.es/images/thumb/2/27/Valladolid_Portada_sanfrancisco_ceramica_lou.jpg/150px-Valladolid_Portada_sanfrancisco_ceramica_lou.jpg"/>
          <p:cNvPicPr/>
          <p:nvPr/>
        </p:nvPicPr>
        <p:blipFill>
          <a:blip r:embed="rId4" cstate="print"/>
          <a:srcRect/>
          <a:stretch>
            <a:fillRect/>
          </a:stretch>
        </p:blipFill>
        <p:spPr bwMode="auto">
          <a:xfrm>
            <a:off x="4509120" y="6033120"/>
            <a:ext cx="1680281" cy="2903696"/>
          </a:xfrm>
          <a:prstGeom prst="rect">
            <a:avLst/>
          </a:prstGeom>
          <a:solidFill>
            <a:srgbClr val="FFFFFF">
              <a:shade val="85000"/>
            </a:srgbClr>
          </a:solidFill>
          <a:ln w="190500" cap="rnd">
            <a:solidFill>
              <a:schemeClr val="accent1">
                <a:lumMod val="20000"/>
                <a:lumOff val="80000"/>
              </a:schemeClr>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0" name="1 Imagen" descr="DSC00738.JPG"/>
          <p:cNvPicPr/>
          <p:nvPr/>
        </p:nvPicPr>
        <p:blipFill>
          <a:blip r:embed="rId5" cstate="print"/>
          <a:stretch>
            <a:fillRect/>
          </a:stretch>
        </p:blipFill>
        <p:spPr>
          <a:xfrm rot="20834161">
            <a:off x="406812" y="7057219"/>
            <a:ext cx="3670781" cy="2385557"/>
          </a:xfrm>
          <a:prstGeom prst="rect">
            <a:avLst/>
          </a:prstGeom>
          <a:ln w="127000" cap="rnd">
            <a:solidFill>
              <a:schemeClr val="tx2">
                <a:lumMod val="75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1" name="Rectangle 2"/>
          <p:cNvSpPr>
            <a:spLocks noChangeArrowheads="1"/>
          </p:cNvSpPr>
          <p:nvPr/>
        </p:nvSpPr>
        <p:spPr bwMode="auto">
          <a:xfrm>
            <a:off x="2420888" y="9201472"/>
            <a:ext cx="374441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1200" dirty="0" smtClean="0"/>
              <a:t>	</a:t>
            </a:r>
            <a:r>
              <a:rPr lang="fr-FR" sz="1200" dirty="0" err="1" smtClean="0"/>
              <a:t>Finalmente</a:t>
            </a:r>
            <a:r>
              <a:rPr lang="fr-FR" sz="1200" dirty="0" smtClean="0"/>
              <a:t>, </a:t>
            </a:r>
            <a:r>
              <a:rPr lang="fr-FR" sz="1200" dirty="0" err="1" smtClean="0"/>
              <a:t>llegamos</a:t>
            </a:r>
            <a:r>
              <a:rPr lang="fr-FR" sz="1200" dirty="0" smtClean="0"/>
              <a:t> al </a:t>
            </a:r>
            <a:r>
              <a:rPr lang="fr-FR" sz="1200" dirty="0" err="1" smtClean="0"/>
              <a:t>instituto</a:t>
            </a:r>
            <a:r>
              <a:rPr lang="fr-FR" sz="1200" dirty="0" smtClean="0"/>
              <a:t>, y de </a:t>
            </a:r>
            <a:r>
              <a:rPr lang="fr-FR" sz="1200" dirty="0" err="1" smtClean="0"/>
              <a:t>allí</a:t>
            </a:r>
            <a:r>
              <a:rPr lang="fr-FR" sz="1200" dirty="0" smtClean="0"/>
              <a:t> nos </a:t>
            </a:r>
            <a:r>
              <a:rPr lang="fr-FR" sz="1200" dirty="0" err="1" smtClean="0"/>
              <a:t>fuimos</a:t>
            </a:r>
            <a:r>
              <a:rPr lang="fr-FR" sz="1200" dirty="0" smtClean="0"/>
              <a:t> a casa.</a:t>
            </a:r>
            <a:endParaRPr lang="es-ES" sz="1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5"/>
          </p:nvPr>
        </p:nvSpPr>
        <p:spPr/>
        <p:txBody>
          <a:bodyPr/>
          <a:lstStyle/>
          <a:p>
            <a:fld id="{53FF9DDD-FA5F-4E02-AC28-2693DAB04EF4}" type="slidenum">
              <a:rPr lang="es-ES" smtClean="0"/>
              <a:pPr/>
              <a:t>36</a:t>
            </a:fld>
            <a:endParaRPr lang="es-ES"/>
          </a:p>
        </p:txBody>
      </p:sp>
      <p:sp>
        <p:nvSpPr>
          <p:cNvPr id="10" name="9 CuadroTexto"/>
          <p:cNvSpPr txBox="1"/>
          <p:nvPr/>
        </p:nvSpPr>
        <p:spPr>
          <a:xfrm>
            <a:off x="1052736" y="128464"/>
            <a:ext cx="5400600" cy="461665"/>
          </a:xfrm>
          <a:prstGeom prst="rect">
            <a:avLst/>
          </a:prstGeom>
          <a:noFill/>
        </p:spPr>
        <p:txBody>
          <a:bodyPr wrap="square" rtlCol="0">
            <a:spAutoFit/>
          </a:bodyPr>
          <a:lstStyle/>
          <a:p>
            <a:r>
              <a:rPr lang="es-ES" sz="2400" dirty="0" err="1" smtClean="0">
                <a:solidFill>
                  <a:srgbClr val="00B050"/>
                </a:solidFill>
                <a:latin typeface="Forte" pitchFamily="66" charset="0"/>
              </a:rPr>
              <a:t>The</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English</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corner</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travels</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whith</a:t>
            </a:r>
            <a:r>
              <a:rPr lang="es-ES" sz="2400" dirty="0" smtClean="0">
                <a:solidFill>
                  <a:srgbClr val="00B050"/>
                </a:solidFill>
                <a:latin typeface="Forte" pitchFamily="66" charset="0"/>
              </a:rPr>
              <a:t> 1º ESO</a:t>
            </a:r>
            <a:endParaRPr lang="es-ES" sz="2400" dirty="0">
              <a:solidFill>
                <a:srgbClr val="00B050"/>
              </a:solidFill>
              <a:latin typeface="Forte" pitchFamily="66" charset="0"/>
            </a:endParaRPr>
          </a:p>
        </p:txBody>
      </p:sp>
      <p:sp>
        <p:nvSpPr>
          <p:cNvPr id="15" name="14 Elipse"/>
          <p:cNvSpPr/>
          <p:nvPr/>
        </p:nvSpPr>
        <p:spPr>
          <a:xfrm rot="255836">
            <a:off x="-449663" y="549848"/>
            <a:ext cx="4103846" cy="6823690"/>
          </a:xfrm>
          <a:prstGeom prst="ellipse">
            <a:avLst/>
          </a:prstGeom>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nSpc>
                <a:spcPct val="115000"/>
              </a:lnSpc>
              <a:spcAft>
                <a:spcPts val="1000"/>
              </a:spcAft>
            </a:pPr>
            <a:r>
              <a:rPr lang="es-ES" sz="1200" b="1" dirty="0" smtClean="0">
                <a:solidFill>
                  <a:schemeClr val="tx1"/>
                </a:solidFill>
                <a:ea typeface="Calibri"/>
                <a:cs typeface="Times New Roman"/>
              </a:rPr>
              <a:t>ANDREA VERMEJO: Pinilla del Toro, Zamora.</a:t>
            </a:r>
            <a:r>
              <a:rPr lang="es-ES" sz="1200" dirty="0" smtClean="0">
                <a:solidFill>
                  <a:schemeClr val="tx1"/>
                </a:solidFill>
                <a:ea typeface="Calibri"/>
                <a:cs typeface="Times New Roman"/>
              </a:rPr>
              <a:t> </a:t>
            </a:r>
          </a:p>
          <a:p>
            <a:pPr>
              <a:lnSpc>
                <a:spcPct val="115000"/>
              </a:lnSpc>
              <a:spcAft>
                <a:spcPts val="1000"/>
              </a:spcAft>
            </a:pPr>
            <a:r>
              <a:rPr lang="en-US" sz="1200" dirty="0" smtClean="0">
                <a:solidFill>
                  <a:schemeClr val="tx1"/>
                </a:solidFill>
                <a:ea typeface="Calibri"/>
                <a:cs typeface="Tahoma"/>
              </a:rPr>
              <a:t>Hi Judith!</a:t>
            </a:r>
            <a:br>
              <a:rPr lang="en-US" sz="1200" dirty="0" smtClean="0">
                <a:solidFill>
                  <a:schemeClr val="tx1"/>
                </a:solidFill>
                <a:ea typeface="Calibri"/>
                <a:cs typeface="Tahoma"/>
              </a:rPr>
            </a:br>
            <a:r>
              <a:rPr lang="en-US" sz="1200" dirty="0" smtClean="0">
                <a:solidFill>
                  <a:schemeClr val="tx1"/>
                </a:solidFill>
                <a:ea typeface="Calibri"/>
                <a:cs typeface="Tahoma"/>
              </a:rPr>
              <a:t>How was your weekend? I was in </a:t>
            </a:r>
            <a:r>
              <a:rPr lang="en-US" sz="1200" dirty="0" err="1" smtClean="0">
                <a:solidFill>
                  <a:schemeClr val="tx1"/>
                </a:solidFill>
                <a:ea typeface="Calibri"/>
                <a:cs typeface="Tahoma"/>
              </a:rPr>
              <a:t>Pinilla</a:t>
            </a:r>
            <a:r>
              <a:rPr lang="en-US" sz="1200" dirty="0" smtClean="0">
                <a:solidFill>
                  <a:schemeClr val="tx1"/>
                </a:solidFill>
                <a:ea typeface="Calibri"/>
                <a:cs typeface="Tahoma"/>
              </a:rPr>
              <a:t> de Toro with my family for the weekend.</a:t>
            </a:r>
            <a:br>
              <a:rPr lang="en-US" sz="1200" dirty="0" smtClean="0">
                <a:solidFill>
                  <a:schemeClr val="tx1"/>
                </a:solidFill>
                <a:ea typeface="Calibri"/>
                <a:cs typeface="Tahoma"/>
              </a:rPr>
            </a:br>
            <a:r>
              <a:rPr lang="en-US" sz="1200" dirty="0" err="1" smtClean="0">
                <a:solidFill>
                  <a:schemeClr val="tx1"/>
                </a:solidFill>
                <a:ea typeface="Calibri"/>
                <a:cs typeface="Tahoma"/>
              </a:rPr>
              <a:t>Pinilla</a:t>
            </a:r>
            <a:r>
              <a:rPr lang="en-US" sz="1200" dirty="0" smtClean="0">
                <a:solidFill>
                  <a:schemeClr val="tx1"/>
                </a:solidFill>
                <a:ea typeface="Calibri"/>
                <a:cs typeface="Tahoma"/>
              </a:rPr>
              <a:t> de Toro is a town in the south of Zamora, about fifteen </a:t>
            </a:r>
            <a:r>
              <a:rPr lang="en-US" sz="1200" dirty="0" err="1" smtClean="0">
                <a:solidFill>
                  <a:schemeClr val="tx1"/>
                </a:solidFill>
                <a:ea typeface="Calibri"/>
                <a:cs typeface="Tahoma"/>
              </a:rPr>
              <a:t>kilometres</a:t>
            </a:r>
            <a:r>
              <a:rPr lang="en-US" sz="1200" dirty="0" smtClean="0">
                <a:solidFill>
                  <a:schemeClr val="tx1"/>
                </a:solidFill>
                <a:ea typeface="Calibri"/>
                <a:cs typeface="Tahoma"/>
              </a:rPr>
              <a:t> from Valladolid.</a:t>
            </a:r>
            <a:br>
              <a:rPr lang="en-US" sz="1200" dirty="0" smtClean="0">
                <a:solidFill>
                  <a:schemeClr val="tx1"/>
                </a:solidFill>
                <a:ea typeface="Calibri"/>
                <a:cs typeface="Tahoma"/>
              </a:rPr>
            </a:br>
            <a:r>
              <a:rPr lang="en-US" sz="1200" dirty="0" smtClean="0">
                <a:solidFill>
                  <a:schemeClr val="tx1"/>
                </a:solidFill>
                <a:ea typeface="Calibri"/>
                <a:cs typeface="Tahoma"/>
              </a:rPr>
              <a:t>My </a:t>
            </a:r>
            <a:r>
              <a:rPr lang="en-US" sz="1200" dirty="0" err="1" smtClean="0">
                <a:solidFill>
                  <a:schemeClr val="tx1"/>
                </a:solidFill>
                <a:ea typeface="Calibri"/>
                <a:cs typeface="Tahoma"/>
              </a:rPr>
              <a:t>favourite</a:t>
            </a:r>
            <a:r>
              <a:rPr lang="en-US" sz="1200" dirty="0" smtClean="0">
                <a:solidFill>
                  <a:schemeClr val="tx1"/>
                </a:solidFill>
                <a:ea typeface="Calibri"/>
                <a:cs typeface="Tahoma"/>
              </a:rPr>
              <a:t> place is its main square, where men wear long dark capes on the Days of “Fiesta”, and we celebrate popular meals with all the village together.</a:t>
            </a:r>
            <a:endParaRPr lang="es-ES" sz="1200" dirty="0" smtClean="0">
              <a:solidFill>
                <a:schemeClr val="tx1"/>
              </a:solidFill>
              <a:ea typeface="Calibri"/>
              <a:cs typeface="Times New Roman"/>
            </a:endParaRPr>
          </a:p>
          <a:p>
            <a:pPr>
              <a:lnSpc>
                <a:spcPct val="115000"/>
              </a:lnSpc>
              <a:spcAft>
                <a:spcPts val="1000"/>
              </a:spcAft>
            </a:pPr>
            <a:r>
              <a:rPr lang="en-US" sz="1200" dirty="0" smtClean="0">
                <a:solidFill>
                  <a:schemeClr val="tx1"/>
                </a:solidFill>
                <a:ea typeface="Calibri"/>
                <a:cs typeface="Tahoma"/>
              </a:rPr>
              <a:t>We go there many weekends, because my father was born there, and there is my grandmother’s house, which is very, very old.</a:t>
            </a:r>
            <a:endParaRPr lang="es-ES" sz="1200" dirty="0" smtClean="0">
              <a:solidFill>
                <a:schemeClr val="tx1"/>
              </a:solidFill>
              <a:ea typeface="Calibri"/>
              <a:cs typeface="Times New Roman"/>
            </a:endParaRPr>
          </a:p>
          <a:p>
            <a:pPr>
              <a:lnSpc>
                <a:spcPct val="115000"/>
              </a:lnSpc>
              <a:spcAft>
                <a:spcPts val="1000"/>
              </a:spcAft>
            </a:pPr>
            <a:r>
              <a:rPr lang="en-US" sz="1200" dirty="0" smtClean="0">
                <a:solidFill>
                  <a:schemeClr val="tx1"/>
                </a:solidFill>
                <a:ea typeface="Calibri"/>
                <a:cs typeface="Tahoma"/>
              </a:rPr>
              <a:t>See you soon!</a:t>
            </a:r>
            <a:endParaRPr lang="es-ES" sz="1200" dirty="0" smtClean="0">
              <a:solidFill>
                <a:schemeClr val="tx1"/>
              </a:solidFill>
              <a:ea typeface="Calibri"/>
              <a:cs typeface="Times New Roman"/>
            </a:endParaRPr>
          </a:p>
          <a:p>
            <a:pPr>
              <a:lnSpc>
                <a:spcPct val="115000"/>
              </a:lnSpc>
              <a:spcAft>
                <a:spcPts val="1000"/>
              </a:spcAft>
            </a:pPr>
            <a:r>
              <a:rPr lang="en-US" sz="1200" dirty="0" smtClean="0">
                <a:solidFill>
                  <a:schemeClr val="tx1"/>
                </a:solidFill>
                <a:ea typeface="Calibri"/>
                <a:cs typeface="Tahoma"/>
              </a:rPr>
              <a:t>Andrea.</a:t>
            </a:r>
            <a:endParaRPr lang="es-ES" sz="1200" dirty="0" smtClean="0">
              <a:solidFill>
                <a:schemeClr val="tx1"/>
              </a:solidFill>
              <a:ea typeface="Calibri"/>
              <a:cs typeface="Times New Roman"/>
            </a:endParaRPr>
          </a:p>
        </p:txBody>
      </p:sp>
      <p:sp>
        <p:nvSpPr>
          <p:cNvPr id="16" name="15 Elipse"/>
          <p:cNvSpPr/>
          <p:nvPr/>
        </p:nvSpPr>
        <p:spPr>
          <a:xfrm>
            <a:off x="2924944" y="3242702"/>
            <a:ext cx="4103846" cy="4803993"/>
          </a:xfrm>
          <a:prstGeom prst="ellipse">
            <a:avLst/>
          </a:prstGeom>
          <a:noFill/>
          <a:ln/>
        </p:spPr>
        <p:style>
          <a:lnRef idx="2">
            <a:schemeClr val="accent6"/>
          </a:lnRef>
          <a:fillRef idx="1">
            <a:schemeClr val="lt1"/>
          </a:fillRef>
          <a:effectRef idx="0">
            <a:schemeClr val="accent6"/>
          </a:effectRef>
          <a:fontRef idx="minor">
            <a:schemeClr val="dk1"/>
          </a:fontRef>
        </p:style>
        <p:txBody>
          <a:bodyPr wrap="square" rtlCol="0" anchor="ctr">
            <a:spAutoFit/>
          </a:bodyPr>
          <a:lstStyle/>
          <a:p>
            <a:r>
              <a:rPr lang="en-US" sz="1200" b="1" dirty="0" smtClean="0">
                <a:solidFill>
                  <a:schemeClr val="tx1"/>
                </a:solidFill>
              </a:rPr>
              <a:t>JUDITH GONZÁLEZ: Madrid.</a:t>
            </a:r>
            <a:endParaRPr lang="es-ES" sz="1200" dirty="0" smtClean="0">
              <a:solidFill>
                <a:schemeClr val="tx1"/>
              </a:solidFill>
            </a:endParaRPr>
          </a:p>
          <a:p>
            <a:r>
              <a:rPr lang="en-US" sz="1200" dirty="0" smtClean="0">
                <a:solidFill>
                  <a:schemeClr val="tx1"/>
                </a:solidFill>
              </a:rPr>
              <a:t>Dear Lorena,</a:t>
            </a:r>
            <a:endParaRPr lang="es-ES" sz="1200" dirty="0" smtClean="0">
              <a:solidFill>
                <a:schemeClr val="tx1"/>
              </a:solidFill>
            </a:endParaRPr>
          </a:p>
          <a:p>
            <a:r>
              <a:rPr lang="en-US" sz="1200" dirty="0" smtClean="0">
                <a:solidFill>
                  <a:schemeClr val="tx1"/>
                </a:solidFill>
              </a:rPr>
              <a:t>How was your weekend? I was in Madrid with my mum, dad, brother and sister. Madrid is the capital city of Spain. It’s got lots of interesting things to see.</a:t>
            </a:r>
            <a:endParaRPr lang="es-ES" sz="1200" dirty="0" smtClean="0">
              <a:solidFill>
                <a:schemeClr val="tx1"/>
              </a:solidFill>
            </a:endParaRPr>
          </a:p>
          <a:p>
            <a:r>
              <a:rPr lang="en-US" sz="1200" dirty="0" smtClean="0">
                <a:solidFill>
                  <a:schemeClr val="tx1"/>
                </a:solidFill>
              </a:rPr>
              <a:t>My </a:t>
            </a:r>
            <a:r>
              <a:rPr lang="en-US" sz="1200" dirty="0" err="1" smtClean="0">
                <a:solidFill>
                  <a:schemeClr val="tx1"/>
                </a:solidFill>
              </a:rPr>
              <a:t>favourite</a:t>
            </a:r>
            <a:r>
              <a:rPr lang="en-US" sz="1200" dirty="0" smtClean="0">
                <a:solidFill>
                  <a:schemeClr val="tx1"/>
                </a:solidFill>
              </a:rPr>
              <a:t> place was the Warner </a:t>
            </a:r>
            <a:r>
              <a:rPr lang="en-US" sz="1200" dirty="0" err="1" smtClean="0">
                <a:solidFill>
                  <a:schemeClr val="tx1"/>
                </a:solidFill>
              </a:rPr>
              <a:t>Bross</a:t>
            </a:r>
            <a:r>
              <a:rPr lang="en-US" sz="1200" dirty="0" smtClean="0">
                <a:solidFill>
                  <a:schemeClr val="tx1"/>
                </a:solidFill>
              </a:rPr>
              <a:t>. Park. But the city has also got the Royal Palace and wide streets with fountains and parks everywhere. It also has many narrow streets with historic houses. They say it is the European capital that has the most trees!</a:t>
            </a:r>
          </a:p>
          <a:p>
            <a:r>
              <a:rPr lang="en-US" sz="1200" dirty="0" smtClean="0"/>
              <a:t>Where were you at the weekend?</a:t>
            </a:r>
            <a:endParaRPr lang="es-ES" sz="1200" dirty="0" smtClean="0"/>
          </a:p>
          <a:p>
            <a:endParaRPr lang="es-ES" sz="1200" dirty="0" smtClean="0"/>
          </a:p>
          <a:p>
            <a:r>
              <a:rPr lang="es-ES" sz="1200" dirty="0" smtClean="0"/>
              <a:t>      </a:t>
            </a:r>
            <a:r>
              <a:rPr lang="es-ES" sz="1200" dirty="0" err="1" smtClean="0"/>
              <a:t>Love</a:t>
            </a:r>
            <a:r>
              <a:rPr lang="es-ES" sz="1200" dirty="0" smtClean="0"/>
              <a:t>, Judith.</a:t>
            </a:r>
          </a:p>
        </p:txBody>
      </p:sp>
      <p:pic>
        <p:nvPicPr>
          <p:cNvPr id="17" name="16 Imagen" descr="https://encrypted-tbn2.gstatic.com/images?q=tbn:ANd9GcRBjCHb6hQRWSBeMVqMLO-fo3juj07YsXCOQR1QDNc6YkhJ8WyM0A"/>
          <p:cNvPicPr/>
          <p:nvPr/>
        </p:nvPicPr>
        <p:blipFill>
          <a:blip r:embed="rId3" cstate="print"/>
          <a:srcRect/>
          <a:stretch>
            <a:fillRect/>
          </a:stretch>
        </p:blipFill>
        <p:spPr bwMode="auto">
          <a:xfrm>
            <a:off x="3068960" y="848544"/>
            <a:ext cx="3024336" cy="1944216"/>
          </a:xfrm>
          <a:prstGeom prst="rect">
            <a:avLst/>
          </a:prstGeom>
          <a:noFill/>
          <a:ln w="25400">
            <a:solidFill>
              <a:schemeClr val="accent4">
                <a:lumMod val="75000"/>
              </a:schemeClr>
            </a:solidFill>
            <a:miter lim="800000"/>
            <a:headEnd/>
            <a:tailEnd/>
          </a:ln>
        </p:spPr>
      </p:pic>
      <p:pic>
        <p:nvPicPr>
          <p:cNvPr id="18" name="17 Imagen" descr="https://encrypted-tbn3.gstatic.com/images?q=tbn:ANd9GcQw_N_ZC4iFO6ypUEA1gVy1WF00aooYkUUjc0eAhgW-zbSiBdAv"/>
          <p:cNvPicPr/>
          <p:nvPr/>
        </p:nvPicPr>
        <p:blipFill>
          <a:blip r:embed="rId4" cstate="print"/>
          <a:srcRect/>
          <a:stretch>
            <a:fillRect/>
          </a:stretch>
        </p:blipFill>
        <p:spPr bwMode="auto">
          <a:xfrm>
            <a:off x="3933056" y="2288704"/>
            <a:ext cx="2756535" cy="1661160"/>
          </a:xfrm>
          <a:prstGeom prst="rect">
            <a:avLst/>
          </a:prstGeom>
          <a:noFill/>
          <a:ln w="19050">
            <a:solidFill>
              <a:schemeClr val="bg2">
                <a:lumMod val="50000"/>
              </a:schemeClr>
            </a:solidFill>
            <a:miter lim="800000"/>
            <a:headEnd/>
            <a:tailEnd/>
          </a:ln>
        </p:spPr>
      </p:pic>
      <p:sp>
        <p:nvSpPr>
          <p:cNvPr id="19" name="18 Documento"/>
          <p:cNvSpPr/>
          <p:nvPr/>
        </p:nvSpPr>
        <p:spPr>
          <a:xfrm rot="20863368">
            <a:off x="224830" y="7013536"/>
            <a:ext cx="3771632" cy="2520280"/>
          </a:xfrm>
          <a:prstGeom prst="flowChartDocument">
            <a:avLst/>
          </a:prstGeom>
          <a:noFill/>
        </p:spPr>
        <p:style>
          <a:lnRef idx="2">
            <a:schemeClr val="accent3"/>
          </a:lnRef>
          <a:fillRef idx="1">
            <a:schemeClr val="lt1"/>
          </a:fillRef>
          <a:effectRef idx="0">
            <a:schemeClr val="accent3"/>
          </a:effectRef>
          <a:fontRef idx="minor">
            <a:schemeClr val="dk1"/>
          </a:fontRef>
        </p:style>
        <p:txBody>
          <a:bodyPr rtlCol="0" anchor="ctr"/>
          <a:lstStyle/>
          <a:p>
            <a:r>
              <a:rPr lang="es-ES" sz="1200" b="1" dirty="0" smtClean="0">
                <a:solidFill>
                  <a:schemeClr val="tx1"/>
                </a:solidFill>
              </a:rPr>
              <a:t>LORENA GARCÍA: Aranda de Duero, Burgos.</a:t>
            </a:r>
            <a:endParaRPr lang="es-ES" sz="1200" dirty="0" smtClean="0">
              <a:solidFill>
                <a:schemeClr val="tx1"/>
              </a:solidFill>
            </a:endParaRPr>
          </a:p>
          <a:p>
            <a:r>
              <a:rPr lang="en-US" sz="1200" dirty="0" smtClean="0">
                <a:solidFill>
                  <a:schemeClr val="tx1"/>
                </a:solidFill>
              </a:rPr>
              <a:t>Dear Andrea, </a:t>
            </a:r>
            <a:endParaRPr lang="es-ES" sz="1200" dirty="0" smtClean="0">
              <a:solidFill>
                <a:schemeClr val="tx1"/>
              </a:solidFill>
            </a:endParaRPr>
          </a:p>
          <a:p>
            <a:r>
              <a:rPr lang="en-US" sz="1200" dirty="0" smtClean="0">
                <a:solidFill>
                  <a:schemeClr val="tx1"/>
                </a:solidFill>
              </a:rPr>
              <a:t>How was your weekend?</a:t>
            </a:r>
            <a:endParaRPr lang="es-ES" sz="1200" dirty="0" smtClean="0">
              <a:solidFill>
                <a:schemeClr val="tx1"/>
              </a:solidFill>
            </a:endParaRPr>
          </a:p>
          <a:p>
            <a:r>
              <a:rPr lang="en-US" sz="1200" dirty="0" smtClean="0">
                <a:solidFill>
                  <a:schemeClr val="tx1"/>
                </a:solidFill>
              </a:rPr>
              <a:t>I was in </a:t>
            </a:r>
            <a:r>
              <a:rPr lang="en-US" sz="1200" dirty="0" err="1" smtClean="0">
                <a:solidFill>
                  <a:schemeClr val="tx1"/>
                </a:solidFill>
              </a:rPr>
              <a:t>Aranda</a:t>
            </a:r>
            <a:r>
              <a:rPr lang="en-US" sz="1200" dirty="0" smtClean="0">
                <a:solidFill>
                  <a:schemeClr val="tx1"/>
                </a:solidFill>
              </a:rPr>
              <a:t> de Duero, with my parents, on Saturday. It was cloudy and cool, but it was really fun!</a:t>
            </a:r>
            <a:endParaRPr lang="es-ES" sz="1200" dirty="0" smtClean="0">
              <a:solidFill>
                <a:schemeClr val="tx1"/>
              </a:solidFill>
            </a:endParaRPr>
          </a:p>
          <a:p>
            <a:r>
              <a:rPr lang="en-US" sz="1200" dirty="0" err="1" smtClean="0">
                <a:solidFill>
                  <a:schemeClr val="tx1"/>
                </a:solidFill>
              </a:rPr>
              <a:t>Aranda</a:t>
            </a:r>
            <a:r>
              <a:rPr lang="en-US" sz="1200" dirty="0" smtClean="0">
                <a:solidFill>
                  <a:schemeClr val="tx1"/>
                </a:solidFill>
              </a:rPr>
              <a:t> de Duero is a village north of Spain, in Burgos. It’s got lots of interesting things to see. There are gothic churches and also modern buildings. My </a:t>
            </a:r>
            <a:r>
              <a:rPr lang="en-US" sz="1200" dirty="0" err="1" smtClean="0">
                <a:solidFill>
                  <a:schemeClr val="tx1"/>
                </a:solidFill>
              </a:rPr>
              <a:t>favourite</a:t>
            </a:r>
            <a:r>
              <a:rPr lang="en-US" sz="1200" dirty="0" smtClean="0">
                <a:solidFill>
                  <a:schemeClr val="tx1"/>
                </a:solidFill>
              </a:rPr>
              <a:t> place is the Main Square. The village’s also got lots of nice restaurants, but it is famous for its vine caves (bodegas).</a:t>
            </a:r>
            <a:endParaRPr lang="es-ES" sz="1200" dirty="0" smtClean="0">
              <a:solidFill>
                <a:schemeClr val="tx1"/>
              </a:solidFill>
            </a:endParaRPr>
          </a:p>
          <a:p>
            <a:r>
              <a:rPr lang="en-US" sz="1200" dirty="0" smtClean="0">
                <a:solidFill>
                  <a:schemeClr val="tx1"/>
                </a:solidFill>
              </a:rPr>
              <a:t>How was your weekend?</a:t>
            </a:r>
            <a:endParaRPr lang="es-ES" sz="1200" dirty="0" smtClean="0">
              <a:solidFill>
                <a:schemeClr val="tx1"/>
              </a:solidFill>
            </a:endParaRPr>
          </a:p>
          <a:p>
            <a:r>
              <a:rPr lang="en-US" sz="1200" dirty="0" smtClean="0">
                <a:solidFill>
                  <a:schemeClr val="tx1"/>
                </a:solidFill>
              </a:rPr>
              <a:t>Love,</a:t>
            </a:r>
            <a:r>
              <a:rPr lang="es-ES" sz="1200" dirty="0" smtClean="0">
                <a:solidFill>
                  <a:schemeClr val="tx1"/>
                </a:solidFill>
              </a:rPr>
              <a:t> </a:t>
            </a:r>
            <a:r>
              <a:rPr lang="en-US" sz="1200" dirty="0" smtClean="0">
                <a:solidFill>
                  <a:schemeClr val="tx1"/>
                </a:solidFill>
              </a:rPr>
              <a:t>Lorena.</a:t>
            </a:r>
            <a:endParaRPr lang="es-ES" sz="1200" dirty="0" smtClean="0">
              <a:solidFill>
                <a:schemeClr val="tx1"/>
              </a:solidFill>
            </a:endParaRPr>
          </a:p>
        </p:txBody>
      </p:sp>
      <p:pic>
        <p:nvPicPr>
          <p:cNvPr id="23" name="rg_hi" descr="https://encrypted-tbn3.gstatic.com/images?q=tbn:ANd9GcRLc_YXWQbVK6OQk8M-SP6zhr36DRacGrChm5CnY5ORlRkcaE4tuw"/>
          <p:cNvPicPr/>
          <p:nvPr/>
        </p:nvPicPr>
        <p:blipFill>
          <a:blip r:embed="rId5" cstate="print"/>
          <a:srcRect/>
          <a:stretch>
            <a:fillRect/>
          </a:stretch>
        </p:blipFill>
        <p:spPr bwMode="auto">
          <a:xfrm>
            <a:off x="3861048" y="7329264"/>
            <a:ext cx="1851660" cy="2466975"/>
          </a:xfrm>
          <a:prstGeom prst="rect">
            <a:avLst/>
          </a:prstGeom>
          <a:noFill/>
          <a:ln w="19050">
            <a:solidFill>
              <a:schemeClr val="bg2">
                <a:lumMod val="50000"/>
              </a:schemeClr>
            </a:solid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5"/>
          </p:nvPr>
        </p:nvSpPr>
        <p:spPr/>
        <p:txBody>
          <a:bodyPr/>
          <a:lstStyle/>
          <a:p>
            <a:fld id="{53FF9DDD-FA5F-4E02-AC28-2693DAB04EF4}" type="slidenum">
              <a:rPr lang="es-ES" smtClean="0"/>
              <a:pPr/>
              <a:t>37</a:t>
            </a:fld>
            <a:endParaRPr lang="es-ES"/>
          </a:p>
        </p:txBody>
      </p:sp>
      <p:sp>
        <p:nvSpPr>
          <p:cNvPr id="5" name="4 Rectángulo"/>
          <p:cNvSpPr/>
          <p:nvPr/>
        </p:nvSpPr>
        <p:spPr>
          <a:xfrm>
            <a:off x="188640" y="3944888"/>
            <a:ext cx="6315347" cy="1754326"/>
          </a:xfrm>
          <a:prstGeom prst="rect">
            <a:avLst/>
          </a:prstGeom>
          <a:noFill/>
        </p:spPr>
        <p:txBody>
          <a:bodyPr wrap="square" lIns="91440" tIns="45720" rIns="91440" bIns="45720">
            <a:spAutoFit/>
          </a:bodyPr>
          <a:lstStyle/>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Universos añorados</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170" name="Rectangle 2"/>
          <p:cNvSpPr>
            <a:spLocks noChangeArrowheads="1"/>
          </p:cNvSpPr>
          <p:nvPr/>
        </p:nvSpPr>
        <p:spPr bwMode="auto">
          <a:xfrm>
            <a:off x="116632" y="1064568"/>
            <a:ext cx="504056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200" b="1" dirty="0" err="1" smtClean="0"/>
              <a:t>Géographie</a:t>
            </a:r>
            <a:r>
              <a:rPr lang="en-US" sz="1200" b="1" dirty="0" smtClean="0"/>
              <a:t>:</a:t>
            </a:r>
            <a:endParaRPr lang="es-ES" sz="1200" b="1" dirty="0" smtClean="0"/>
          </a:p>
          <a:p>
            <a:endParaRPr lang="en-US" sz="1200" dirty="0" smtClean="0"/>
          </a:p>
          <a:p>
            <a:r>
              <a:rPr lang="en-US" sz="1200" b="1" dirty="0" smtClean="0"/>
              <a:t>Le </a:t>
            </a:r>
            <a:r>
              <a:rPr lang="en-US" sz="1200" b="1" dirty="0" err="1" smtClean="0"/>
              <a:t>Maroc</a:t>
            </a:r>
            <a:r>
              <a:rPr lang="en-US" sz="1200" b="1" dirty="0" smtClean="0"/>
              <a:t> </a:t>
            </a:r>
            <a:r>
              <a:rPr lang="en-US" sz="1200" dirty="0" err="1" smtClean="0"/>
              <a:t>est</a:t>
            </a:r>
            <a:r>
              <a:rPr lang="en-US" sz="1200" dirty="0" smtClean="0"/>
              <a:t> un pays </a:t>
            </a:r>
            <a:r>
              <a:rPr lang="en-US" sz="1200" dirty="0" err="1" smtClean="0"/>
              <a:t>d'Afrique</a:t>
            </a:r>
            <a:r>
              <a:rPr lang="en-US" sz="1200" dirty="0" smtClean="0"/>
              <a:t> du Nord. Sa </a:t>
            </a:r>
            <a:r>
              <a:rPr lang="en-US" sz="1200" dirty="0" err="1" smtClean="0"/>
              <a:t>capitale</a:t>
            </a:r>
            <a:r>
              <a:rPr lang="en-US" sz="1200" dirty="0" smtClean="0"/>
              <a:t> </a:t>
            </a:r>
            <a:r>
              <a:rPr lang="en-US" sz="1200" dirty="0" err="1" smtClean="0"/>
              <a:t>politique</a:t>
            </a:r>
            <a:r>
              <a:rPr lang="en-US" sz="1200" dirty="0" smtClean="0"/>
              <a:t> </a:t>
            </a:r>
            <a:r>
              <a:rPr lang="en-US" sz="1200" dirty="0" err="1" smtClean="0"/>
              <a:t>est</a:t>
            </a:r>
            <a:r>
              <a:rPr lang="en-US" sz="1200" dirty="0" smtClean="0"/>
              <a:t> Rabat et la </a:t>
            </a:r>
            <a:r>
              <a:rPr lang="en-US" sz="1200" dirty="0" err="1" smtClean="0"/>
              <a:t>capitale</a:t>
            </a:r>
            <a:r>
              <a:rPr lang="en-US" sz="1200" dirty="0" smtClean="0"/>
              <a:t> </a:t>
            </a:r>
            <a:r>
              <a:rPr lang="en-US" sz="1200" dirty="0" err="1" smtClean="0"/>
              <a:t>économique</a:t>
            </a:r>
            <a:r>
              <a:rPr lang="en-US" sz="1200" dirty="0" smtClean="0"/>
              <a:t> </a:t>
            </a:r>
            <a:r>
              <a:rPr lang="en-US" sz="1200" dirty="0" err="1" smtClean="0"/>
              <a:t>est</a:t>
            </a:r>
            <a:r>
              <a:rPr lang="en-US" sz="1200" dirty="0" smtClean="0"/>
              <a:t> Casablanca. Le pays </a:t>
            </a:r>
            <a:r>
              <a:rPr lang="en-US" sz="1200" dirty="0" err="1" smtClean="0"/>
              <a:t>est</a:t>
            </a:r>
            <a:r>
              <a:rPr lang="en-US" sz="1200" dirty="0" smtClean="0"/>
              <a:t> </a:t>
            </a:r>
            <a:r>
              <a:rPr lang="en-US" sz="1200" dirty="0" err="1" smtClean="0"/>
              <a:t>bordé</a:t>
            </a:r>
            <a:r>
              <a:rPr lang="en-US" sz="1200" dirty="0" smtClean="0"/>
              <a:t> par </a:t>
            </a:r>
            <a:r>
              <a:rPr lang="en-US" sz="1200" dirty="0" err="1" smtClean="0"/>
              <a:t>l’océan</a:t>
            </a:r>
            <a:r>
              <a:rPr lang="en-US" sz="1200" dirty="0" smtClean="0"/>
              <a:t> </a:t>
            </a:r>
            <a:r>
              <a:rPr lang="en-US" sz="1200" dirty="0" err="1" smtClean="0"/>
              <a:t>Atlantique</a:t>
            </a:r>
            <a:r>
              <a:rPr lang="en-US" sz="1200" dirty="0" smtClean="0"/>
              <a:t> à </a:t>
            </a:r>
            <a:r>
              <a:rPr lang="en-US" sz="1200" dirty="0" err="1" smtClean="0"/>
              <a:t>l’ouest</a:t>
            </a:r>
            <a:r>
              <a:rPr lang="en-US" sz="1200" dirty="0" smtClean="0"/>
              <a:t>, par </a:t>
            </a:r>
            <a:r>
              <a:rPr lang="en-US" sz="1200" dirty="0" err="1" smtClean="0"/>
              <a:t>l’Espagne</a:t>
            </a:r>
            <a:r>
              <a:rPr lang="en-US" sz="1200" dirty="0" smtClean="0"/>
              <a:t> et la </a:t>
            </a:r>
            <a:r>
              <a:rPr lang="en-US" sz="1200" dirty="0" err="1" smtClean="0"/>
              <a:t>mer</a:t>
            </a:r>
            <a:r>
              <a:rPr lang="en-US" sz="1200" dirty="0" smtClean="0"/>
              <a:t> </a:t>
            </a:r>
            <a:r>
              <a:rPr lang="en-US" sz="1200" dirty="0" err="1" smtClean="0"/>
              <a:t>Méditerranée</a:t>
            </a:r>
            <a:r>
              <a:rPr lang="en-US" sz="1200" dirty="0" smtClean="0"/>
              <a:t> au </a:t>
            </a:r>
            <a:r>
              <a:rPr lang="en-US" sz="1200" dirty="0" err="1" smtClean="0"/>
              <a:t>nord</a:t>
            </a:r>
            <a:r>
              <a:rPr lang="en-US" sz="1200" dirty="0" smtClean="0"/>
              <a:t>, par </a:t>
            </a:r>
            <a:r>
              <a:rPr lang="en-US" sz="1200" dirty="0" err="1" smtClean="0"/>
              <a:t>l’Algérie</a:t>
            </a:r>
            <a:r>
              <a:rPr lang="en-US" sz="1200" dirty="0" smtClean="0"/>
              <a:t> à </a:t>
            </a:r>
            <a:r>
              <a:rPr lang="en-US" sz="1200" dirty="0" err="1" smtClean="0"/>
              <a:t>l’est</a:t>
            </a:r>
            <a:r>
              <a:rPr lang="en-US" sz="1200" dirty="0" smtClean="0"/>
              <a:t> et par la </a:t>
            </a:r>
            <a:r>
              <a:rPr lang="en-US" sz="1200" dirty="0" err="1" smtClean="0"/>
              <a:t>Mauritanie</a:t>
            </a:r>
            <a:r>
              <a:rPr lang="en-US" sz="1200" dirty="0" smtClean="0"/>
              <a:t> au </a:t>
            </a:r>
            <a:r>
              <a:rPr lang="en-US" sz="1200" dirty="0" err="1" smtClean="0"/>
              <a:t>sud</a:t>
            </a:r>
            <a:r>
              <a:rPr lang="en-US" sz="1200" dirty="0" smtClean="0"/>
              <a:t>.</a:t>
            </a:r>
            <a:endParaRPr lang="es-ES" sz="1200" dirty="0"/>
          </a:p>
        </p:txBody>
      </p:sp>
      <p:sp>
        <p:nvSpPr>
          <p:cNvPr id="18" name="17 CuadroTexto"/>
          <p:cNvSpPr txBox="1"/>
          <p:nvPr/>
        </p:nvSpPr>
        <p:spPr>
          <a:xfrm>
            <a:off x="1556792" y="2792760"/>
            <a:ext cx="5040560" cy="1754326"/>
          </a:xfrm>
          <a:prstGeom prst="rect">
            <a:avLst/>
          </a:prstGeom>
          <a:noFill/>
        </p:spPr>
        <p:txBody>
          <a:bodyPr wrap="square" rtlCol="0">
            <a:spAutoFit/>
          </a:bodyPr>
          <a:lstStyle/>
          <a:p>
            <a:r>
              <a:rPr lang="en-US" sz="1200" b="1" dirty="0" smtClean="0"/>
              <a:t>Un </a:t>
            </a:r>
            <a:r>
              <a:rPr lang="en-US" sz="1200" b="1" dirty="0" err="1" smtClean="0"/>
              <a:t>peu</a:t>
            </a:r>
            <a:r>
              <a:rPr lang="en-US" sz="1200" b="1" dirty="0" smtClean="0"/>
              <a:t> </a:t>
            </a:r>
            <a:r>
              <a:rPr lang="en-US" sz="1200" b="1" dirty="0" err="1" smtClean="0"/>
              <a:t>d'histoire</a:t>
            </a:r>
            <a:r>
              <a:rPr lang="en-US" sz="1200" b="1" dirty="0" smtClean="0"/>
              <a:t>: </a:t>
            </a:r>
            <a:r>
              <a:rPr lang="en-US" sz="1200" b="1" dirty="0" err="1" smtClean="0"/>
              <a:t>l'indépendance</a:t>
            </a:r>
            <a:r>
              <a:rPr lang="en-US" sz="1200" b="1" dirty="0" smtClean="0"/>
              <a:t> de </a:t>
            </a:r>
            <a:r>
              <a:rPr lang="en-US" sz="1200" b="1" dirty="0" err="1" smtClean="0"/>
              <a:t>Maroc</a:t>
            </a:r>
            <a:r>
              <a:rPr lang="en-US" sz="1200" b="1" dirty="0" smtClean="0"/>
              <a:t>.</a:t>
            </a:r>
            <a:r>
              <a:rPr lang="es-ES" sz="1200" b="1" dirty="0" smtClean="0"/>
              <a:t> </a:t>
            </a:r>
            <a:r>
              <a:rPr lang="en-US" sz="1200" b="1" dirty="0" smtClean="0"/>
              <a:t> </a:t>
            </a:r>
            <a:endParaRPr lang="es-ES" sz="1200" b="1" dirty="0" smtClean="0"/>
          </a:p>
          <a:p>
            <a:endParaRPr lang="en-US" sz="1200" dirty="0" smtClean="0"/>
          </a:p>
          <a:p>
            <a:r>
              <a:rPr lang="en-US" sz="1200" dirty="0" smtClean="0"/>
              <a:t>La </a:t>
            </a:r>
            <a:r>
              <a:rPr lang="en-US" sz="1200" dirty="0" err="1" smtClean="0"/>
              <a:t>défaite</a:t>
            </a:r>
            <a:r>
              <a:rPr lang="en-US" sz="1200" dirty="0" smtClean="0"/>
              <a:t> </a:t>
            </a:r>
            <a:r>
              <a:rPr lang="en-US" sz="1200" dirty="0" err="1" smtClean="0"/>
              <a:t>française</a:t>
            </a:r>
            <a:r>
              <a:rPr lang="en-US" sz="1200" dirty="0" smtClean="0"/>
              <a:t> de 1940 </a:t>
            </a:r>
            <a:r>
              <a:rPr lang="en-US" sz="1200" dirty="0" err="1" smtClean="0"/>
              <a:t>renforça</a:t>
            </a:r>
            <a:r>
              <a:rPr lang="en-US" sz="1200" dirty="0" smtClean="0"/>
              <a:t> le </a:t>
            </a:r>
            <a:r>
              <a:rPr lang="en-US" sz="1200" dirty="0" err="1" smtClean="0"/>
              <a:t>nationalisme</a:t>
            </a:r>
            <a:r>
              <a:rPr lang="en-US" sz="1200" dirty="0" smtClean="0"/>
              <a:t>. La figure </a:t>
            </a:r>
            <a:r>
              <a:rPr lang="en-US" sz="1200" dirty="0" err="1" smtClean="0"/>
              <a:t>principale</a:t>
            </a:r>
            <a:r>
              <a:rPr lang="en-US" sz="1200" dirty="0" smtClean="0"/>
              <a:t> du </a:t>
            </a:r>
            <a:r>
              <a:rPr lang="en-US" sz="1200" dirty="0" err="1" smtClean="0"/>
              <a:t>nationalisme</a:t>
            </a:r>
            <a:r>
              <a:rPr lang="en-US" sz="1200" dirty="0" smtClean="0"/>
              <a:t> </a:t>
            </a:r>
            <a:r>
              <a:rPr lang="en-US" sz="1200" dirty="0" err="1" smtClean="0"/>
              <a:t>marocain</a:t>
            </a:r>
            <a:r>
              <a:rPr lang="en-US" sz="1200" dirty="0" smtClean="0"/>
              <a:t>, </a:t>
            </a:r>
            <a:r>
              <a:rPr lang="en-US" sz="1200" dirty="0" err="1" smtClean="0"/>
              <a:t>Allal</a:t>
            </a:r>
            <a:r>
              <a:rPr lang="en-US" sz="1200" dirty="0" smtClean="0"/>
              <a:t> el-</a:t>
            </a:r>
            <a:r>
              <a:rPr lang="en-US" sz="1200" dirty="0" err="1" smtClean="0"/>
              <a:t>Fasi</a:t>
            </a:r>
            <a:r>
              <a:rPr lang="en-US" sz="1200" dirty="0" smtClean="0"/>
              <a:t>, </a:t>
            </a:r>
            <a:r>
              <a:rPr lang="en-US" sz="1200" dirty="0" err="1" smtClean="0"/>
              <a:t>allait</a:t>
            </a:r>
            <a:r>
              <a:rPr lang="en-US" sz="1200" dirty="0" smtClean="0"/>
              <a:t> </a:t>
            </a:r>
            <a:r>
              <a:rPr lang="en-US" sz="1200" dirty="0" err="1" smtClean="0"/>
              <a:t>donner</a:t>
            </a:r>
            <a:r>
              <a:rPr lang="en-US" sz="1200" dirty="0" smtClean="0"/>
              <a:t> </a:t>
            </a:r>
            <a:r>
              <a:rPr lang="en-US" sz="1200" dirty="0" err="1" smtClean="0"/>
              <a:t>ses</a:t>
            </a:r>
            <a:r>
              <a:rPr lang="en-US" sz="1200" dirty="0" smtClean="0"/>
              <a:t> </a:t>
            </a:r>
            <a:r>
              <a:rPr lang="en-US" sz="1200" dirty="0" err="1" smtClean="0"/>
              <a:t>fondements</a:t>
            </a:r>
            <a:r>
              <a:rPr lang="en-US" sz="1200" dirty="0" smtClean="0"/>
              <a:t> </a:t>
            </a:r>
            <a:r>
              <a:rPr lang="en-US" sz="1200" dirty="0" err="1" smtClean="0"/>
              <a:t>idéologiques</a:t>
            </a:r>
            <a:r>
              <a:rPr lang="en-US" sz="1200" dirty="0" smtClean="0"/>
              <a:t> au </a:t>
            </a:r>
            <a:r>
              <a:rPr lang="en-US" sz="1200" dirty="0" err="1" smtClean="0"/>
              <a:t>parti</a:t>
            </a:r>
            <a:r>
              <a:rPr lang="en-US" sz="1200" dirty="0" smtClean="0"/>
              <a:t> de </a:t>
            </a:r>
            <a:r>
              <a:rPr lang="en-US" sz="1200" dirty="0" err="1" smtClean="0"/>
              <a:t>l’Indépendance</a:t>
            </a:r>
            <a:r>
              <a:rPr lang="en-US" sz="1200" dirty="0" smtClean="0"/>
              <a:t>, </a:t>
            </a:r>
            <a:r>
              <a:rPr lang="en-US" sz="1200" dirty="0" err="1" smtClean="0"/>
              <a:t>l’Istiqlal</a:t>
            </a:r>
            <a:r>
              <a:rPr lang="en-US" sz="1200" dirty="0" smtClean="0"/>
              <a:t>, </a:t>
            </a:r>
            <a:r>
              <a:rPr lang="en-US" sz="1200" dirty="0" err="1" smtClean="0"/>
              <a:t>fondé</a:t>
            </a:r>
            <a:r>
              <a:rPr lang="en-US" sz="1200" dirty="0" smtClean="0"/>
              <a:t> en 1943 par Ahmed </a:t>
            </a:r>
            <a:r>
              <a:rPr lang="en-US" sz="1200" dirty="0" err="1" smtClean="0"/>
              <a:t>Balafrej</a:t>
            </a:r>
            <a:r>
              <a:rPr lang="en-US" sz="1200" dirty="0" smtClean="0"/>
              <a:t> et El-</a:t>
            </a:r>
            <a:r>
              <a:rPr lang="en-US" sz="1200" dirty="0" err="1" smtClean="0"/>
              <a:t>Tazidi</a:t>
            </a:r>
            <a:r>
              <a:rPr lang="en-US" sz="1200" dirty="0" smtClean="0"/>
              <a:t>, un an après le </a:t>
            </a:r>
            <a:r>
              <a:rPr lang="en-US" sz="1200" dirty="0" err="1" smtClean="0"/>
              <a:t>débarquement</a:t>
            </a:r>
            <a:r>
              <a:rPr lang="en-US" sz="1200" dirty="0" smtClean="0"/>
              <a:t> des troupes </a:t>
            </a:r>
            <a:r>
              <a:rPr lang="en-US" sz="1200" dirty="0" err="1" smtClean="0"/>
              <a:t>américaines</a:t>
            </a:r>
            <a:r>
              <a:rPr lang="en-US" sz="1200" dirty="0" smtClean="0"/>
              <a:t> au </a:t>
            </a:r>
            <a:r>
              <a:rPr lang="en-US" sz="1200" dirty="0" err="1" smtClean="0"/>
              <a:t>Maroc</a:t>
            </a:r>
            <a:r>
              <a:rPr lang="en-US" sz="1200" dirty="0" smtClean="0"/>
              <a:t>. Le pays </a:t>
            </a:r>
            <a:r>
              <a:rPr lang="en-US" sz="1200" dirty="0" err="1" smtClean="0"/>
              <a:t>devint</a:t>
            </a:r>
            <a:r>
              <a:rPr lang="en-US" sz="1200" dirty="0" smtClean="0"/>
              <a:t> </a:t>
            </a:r>
            <a:r>
              <a:rPr lang="en-US" sz="1200" dirty="0" err="1" smtClean="0"/>
              <a:t>une</a:t>
            </a:r>
            <a:r>
              <a:rPr lang="en-US" sz="1200" dirty="0" smtClean="0"/>
              <a:t> base </a:t>
            </a:r>
            <a:r>
              <a:rPr lang="en-US" sz="1200" dirty="0" err="1" smtClean="0"/>
              <a:t>stratégique</a:t>
            </a:r>
            <a:r>
              <a:rPr lang="en-US" sz="1200" dirty="0" smtClean="0"/>
              <a:t> pour les </a:t>
            </a:r>
            <a:r>
              <a:rPr lang="en-US" sz="1200" dirty="0" err="1" smtClean="0"/>
              <a:t>Alliés</a:t>
            </a:r>
            <a:r>
              <a:rPr lang="en-US" sz="1200" dirty="0" smtClean="0"/>
              <a:t> </a:t>
            </a:r>
            <a:r>
              <a:rPr lang="en-US" sz="1200" dirty="0" err="1" smtClean="0"/>
              <a:t>jusqu’à</a:t>
            </a:r>
            <a:r>
              <a:rPr lang="en-US" sz="1200" dirty="0" smtClean="0"/>
              <a:t> la fin de la </a:t>
            </a:r>
            <a:r>
              <a:rPr lang="en-US" sz="1200" dirty="0" err="1" smtClean="0"/>
              <a:t>Seconde</a:t>
            </a:r>
            <a:r>
              <a:rPr lang="en-US" sz="1200" dirty="0" smtClean="0"/>
              <a:t> Guerre </a:t>
            </a:r>
            <a:r>
              <a:rPr lang="en-US" sz="1200" dirty="0" err="1" smtClean="0"/>
              <a:t>mondiale</a:t>
            </a:r>
            <a:r>
              <a:rPr lang="en-US" sz="1200" dirty="0" smtClean="0"/>
              <a:t>.</a:t>
            </a:r>
            <a:r>
              <a:rPr lang="es-ES" sz="1200" dirty="0" smtClean="0"/>
              <a:t> </a:t>
            </a:r>
            <a:r>
              <a:rPr lang="en-US" sz="1200" dirty="0" smtClean="0"/>
              <a:t> </a:t>
            </a:r>
          </a:p>
        </p:txBody>
      </p:sp>
      <p:sp>
        <p:nvSpPr>
          <p:cNvPr id="11" name="10 Marcador de número de diapositiva"/>
          <p:cNvSpPr>
            <a:spLocks noGrp="1"/>
          </p:cNvSpPr>
          <p:nvPr>
            <p:ph type="sldNum" sz="quarter" idx="15"/>
          </p:nvPr>
        </p:nvSpPr>
        <p:spPr/>
        <p:txBody>
          <a:bodyPr/>
          <a:lstStyle/>
          <a:p>
            <a:fld id="{53FF9DDD-FA5F-4E02-AC28-2693DAB04EF4}" type="slidenum">
              <a:rPr lang="es-ES" smtClean="0"/>
              <a:pPr/>
              <a:t>38</a:t>
            </a:fld>
            <a:endParaRPr lang="es-ES"/>
          </a:p>
        </p:txBody>
      </p:sp>
      <p:sp>
        <p:nvSpPr>
          <p:cNvPr id="10" name="9 CuadroTexto"/>
          <p:cNvSpPr txBox="1"/>
          <p:nvPr/>
        </p:nvSpPr>
        <p:spPr>
          <a:xfrm>
            <a:off x="188640" y="272480"/>
            <a:ext cx="6336704" cy="461665"/>
          </a:xfrm>
          <a:prstGeom prst="rect">
            <a:avLst/>
          </a:prstGeom>
          <a:noFill/>
        </p:spPr>
        <p:txBody>
          <a:bodyPr wrap="square" rtlCol="0">
            <a:spAutoFit/>
          </a:bodyPr>
          <a:lstStyle/>
          <a:p>
            <a:r>
              <a:rPr lang="es-ES" sz="2400" dirty="0" err="1" smtClean="0">
                <a:solidFill>
                  <a:srgbClr val="00B050"/>
                </a:solidFill>
                <a:latin typeface="Forte" pitchFamily="66" charset="0"/>
              </a:rPr>
              <a:t>Bienvenues</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au</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Maroc</a:t>
            </a:r>
            <a:r>
              <a:rPr lang="es-ES" sz="2400" dirty="0" smtClean="0">
                <a:solidFill>
                  <a:srgbClr val="00B050"/>
                </a:solidFill>
                <a:latin typeface="Forte" pitchFamily="66" charset="0"/>
              </a:rPr>
              <a:t>, par </a:t>
            </a:r>
            <a:r>
              <a:rPr lang="es-ES" sz="2400" dirty="0" err="1" smtClean="0">
                <a:solidFill>
                  <a:srgbClr val="00B050"/>
                </a:solidFill>
                <a:latin typeface="Forte" pitchFamily="66" charset="0"/>
              </a:rPr>
              <a:t>Fatima</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Idrisi</a:t>
            </a:r>
            <a:r>
              <a:rPr lang="es-ES" sz="2400" dirty="0" smtClean="0">
                <a:solidFill>
                  <a:srgbClr val="00B050"/>
                </a:solidFill>
                <a:latin typeface="Forte" pitchFamily="66" charset="0"/>
              </a:rPr>
              <a:t> (1º BH)</a:t>
            </a:r>
            <a:endParaRPr lang="es-ES" sz="2400" dirty="0">
              <a:solidFill>
                <a:srgbClr val="00B050"/>
              </a:solidFill>
              <a:latin typeface="Forte" pitchFamily="66" charset="0"/>
            </a:endParaRPr>
          </a:p>
        </p:txBody>
      </p:sp>
      <p:pic>
        <p:nvPicPr>
          <p:cNvPr id="57346" name="Picture 2" descr="https://encrypted-tbn2.gstatic.com/images?q=tbn:ANd9GcQkUx7ew7Zg0qgOZtAJ8YSOP-e3JV9raaGL7nuQvbWCGACgvsZq"/>
          <p:cNvPicPr>
            <a:picLocks noChangeAspect="1" noChangeArrowheads="1"/>
          </p:cNvPicPr>
          <p:nvPr/>
        </p:nvPicPr>
        <p:blipFill>
          <a:blip r:embed="rId3" cstate="print"/>
          <a:srcRect/>
          <a:stretch>
            <a:fillRect/>
          </a:stretch>
        </p:blipFill>
        <p:spPr bwMode="auto">
          <a:xfrm>
            <a:off x="5013176" y="1208584"/>
            <a:ext cx="1642430" cy="1512168"/>
          </a:xfrm>
          <a:prstGeom prst="rect">
            <a:avLst/>
          </a:prstGeom>
          <a:noFill/>
        </p:spPr>
      </p:pic>
      <p:pic>
        <p:nvPicPr>
          <p:cNvPr id="14" name="Picture 4" descr="http://www.bladi.net/IMG/arton5273.jpg"/>
          <p:cNvPicPr>
            <a:picLocks noChangeAspect="1" noChangeArrowheads="1"/>
          </p:cNvPicPr>
          <p:nvPr/>
        </p:nvPicPr>
        <p:blipFill>
          <a:blip r:embed="rId4" cstate="print"/>
          <a:srcRect/>
          <a:stretch>
            <a:fillRect/>
          </a:stretch>
        </p:blipFill>
        <p:spPr bwMode="auto">
          <a:xfrm>
            <a:off x="0" y="3008784"/>
            <a:ext cx="1536171" cy="1152128"/>
          </a:xfrm>
          <a:prstGeom prst="rect">
            <a:avLst/>
          </a:prstGeom>
          <a:noFill/>
        </p:spPr>
      </p:pic>
      <p:sp>
        <p:nvSpPr>
          <p:cNvPr id="15" name="14 CuadroTexto"/>
          <p:cNvSpPr txBox="1"/>
          <p:nvPr/>
        </p:nvSpPr>
        <p:spPr>
          <a:xfrm>
            <a:off x="188640" y="4592960"/>
            <a:ext cx="6192688" cy="2677656"/>
          </a:xfrm>
          <a:prstGeom prst="rect">
            <a:avLst/>
          </a:prstGeom>
          <a:noFill/>
        </p:spPr>
        <p:txBody>
          <a:bodyPr wrap="square" rtlCol="0">
            <a:spAutoFit/>
          </a:bodyPr>
          <a:lstStyle/>
          <a:p>
            <a:r>
              <a:rPr lang="en-US" sz="1200" dirty="0" smtClean="0"/>
              <a:t>	Aux </a:t>
            </a:r>
            <a:r>
              <a:rPr lang="en-US" sz="1200" dirty="0" err="1" smtClean="0"/>
              <a:t>revendications</a:t>
            </a:r>
            <a:r>
              <a:rPr lang="en-US" sz="1200" dirty="0" smtClean="0"/>
              <a:t> des </a:t>
            </a:r>
            <a:r>
              <a:rPr lang="en-US" sz="1200" dirty="0" err="1" smtClean="0"/>
              <a:t>nationalistes</a:t>
            </a:r>
            <a:r>
              <a:rPr lang="en-US" sz="1200" dirty="0" smtClean="0"/>
              <a:t>, la France </a:t>
            </a:r>
            <a:r>
              <a:rPr lang="en-US" sz="1200" dirty="0" err="1" smtClean="0"/>
              <a:t>répondit</a:t>
            </a:r>
            <a:r>
              <a:rPr lang="en-US" sz="1200" dirty="0" smtClean="0"/>
              <a:t>, en 1944, par </a:t>
            </a:r>
            <a:r>
              <a:rPr lang="en-US" sz="1200" dirty="0" err="1" smtClean="0"/>
              <a:t>l’arrestation</a:t>
            </a:r>
            <a:r>
              <a:rPr lang="en-US" sz="1200" dirty="0" smtClean="0"/>
              <a:t> de </a:t>
            </a:r>
            <a:r>
              <a:rPr lang="en-US" sz="1200" dirty="0" err="1" smtClean="0"/>
              <a:t>Balafrej</a:t>
            </a:r>
            <a:r>
              <a:rPr lang="en-US" sz="1200" dirty="0" smtClean="0"/>
              <a:t>. En 1945, le sultan Mohamed </a:t>
            </a:r>
            <a:r>
              <a:rPr lang="en-US" sz="1200" dirty="0" err="1" smtClean="0"/>
              <a:t>ben</a:t>
            </a:r>
            <a:r>
              <a:rPr lang="en-US" sz="1200" dirty="0" smtClean="0"/>
              <a:t> </a:t>
            </a:r>
            <a:r>
              <a:rPr lang="en-US" sz="1200" dirty="0" err="1" smtClean="0"/>
              <a:t>Youssef</a:t>
            </a:r>
            <a:r>
              <a:rPr lang="en-US" sz="1200" dirty="0" smtClean="0"/>
              <a:t> </a:t>
            </a:r>
            <a:r>
              <a:rPr lang="en-US" sz="1200" dirty="0" err="1" smtClean="0"/>
              <a:t>reprit</a:t>
            </a:r>
            <a:r>
              <a:rPr lang="en-US" sz="1200" dirty="0" smtClean="0"/>
              <a:t> à son </a:t>
            </a:r>
            <a:r>
              <a:rPr lang="en-US" sz="1200" dirty="0" err="1" smtClean="0"/>
              <a:t>compte</a:t>
            </a:r>
            <a:r>
              <a:rPr lang="en-US" sz="1200" dirty="0" smtClean="0"/>
              <a:t> la </a:t>
            </a:r>
            <a:r>
              <a:rPr lang="en-US" sz="1200" dirty="0" err="1" smtClean="0"/>
              <a:t>demande</a:t>
            </a:r>
            <a:r>
              <a:rPr lang="en-US" sz="1200" dirty="0" smtClean="0"/>
              <a:t> </a:t>
            </a:r>
            <a:r>
              <a:rPr lang="en-US" sz="1200" dirty="0" err="1" smtClean="0"/>
              <a:t>d’indépendance</a:t>
            </a:r>
            <a:r>
              <a:rPr lang="en-US" sz="1200" dirty="0" smtClean="0"/>
              <a:t> et se </a:t>
            </a:r>
            <a:r>
              <a:rPr lang="en-US" sz="1200" dirty="0" err="1" smtClean="0"/>
              <a:t>heurta</a:t>
            </a:r>
            <a:r>
              <a:rPr lang="en-US" sz="1200" dirty="0" smtClean="0"/>
              <a:t> à </a:t>
            </a:r>
            <a:r>
              <a:rPr lang="en-US" sz="1200" dirty="0" err="1" smtClean="0"/>
              <a:t>l’opposition</a:t>
            </a:r>
            <a:r>
              <a:rPr lang="en-US" sz="1200" dirty="0" smtClean="0"/>
              <a:t> de la France </a:t>
            </a:r>
            <a:r>
              <a:rPr lang="en-US" sz="1200" dirty="0" err="1" smtClean="0"/>
              <a:t>poussée</a:t>
            </a:r>
            <a:r>
              <a:rPr lang="en-US" sz="1200" dirty="0" smtClean="0"/>
              <a:t> par le </a:t>
            </a:r>
            <a:r>
              <a:rPr lang="en-US" sz="1200" dirty="0" err="1" smtClean="0"/>
              <a:t>parti</a:t>
            </a:r>
            <a:r>
              <a:rPr lang="en-US" sz="1200" dirty="0" smtClean="0"/>
              <a:t> colonial. </a:t>
            </a:r>
            <a:r>
              <a:rPr lang="en-US" sz="1200" dirty="0" err="1" smtClean="0"/>
              <a:t>Grèves</a:t>
            </a:r>
            <a:r>
              <a:rPr lang="en-US" sz="1200" dirty="0" smtClean="0"/>
              <a:t>, </a:t>
            </a:r>
            <a:r>
              <a:rPr lang="en-US" sz="1200" dirty="0" err="1" smtClean="0"/>
              <a:t>émeutes</a:t>
            </a:r>
            <a:r>
              <a:rPr lang="en-US" sz="1200" dirty="0" smtClean="0"/>
              <a:t> et </a:t>
            </a:r>
            <a:r>
              <a:rPr lang="en-US" sz="1200" dirty="0" err="1" smtClean="0"/>
              <a:t>terrorisme</a:t>
            </a:r>
            <a:r>
              <a:rPr lang="en-US" sz="1200" dirty="0" smtClean="0"/>
              <a:t> </a:t>
            </a:r>
            <a:r>
              <a:rPr lang="en-US" sz="1200" dirty="0" err="1" smtClean="0"/>
              <a:t>ensanglantèrent</a:t>
            </a:r>
            <a:r>
              <a:rPr lang="en-US" sz="1200" dirty="0" smtClean="0"/>
              <a:t> le pays à </a:t>
            </a:r>
            <a:r>
              <a:rPr lang="en-US" sz="1200" dirty="0" err="1" smtClean="0"/>
              <a:t>l’annonce</a:t>
            </a:r>
            <a:r>
              <a:rPr lang="en-US" sz="1200" dirty="0" smtClean="0"/>
              <a:t> de la </a:t>
            </a:r>
            <a:r>
              <a:rPr lang="en-US" sz="1200" dirty="0" err="1" smtClean="0"/>
              <a:t>déposition</a:t>
            </a:r>
            <a:r>
              <a:rPr lang="en-US" sz="1200" dirty="0" smtClean="0"/>
              <a:t> du sultan, le 20 </a:t>
            </a:r>
            <a:r>
              <a:rPr lang="en-US" sz="1200" dirty="0" err="1" smtClean="0"/>
              <a:t>août</a:t>
            </a:r>
            <a:r>
              <a:rPr lang="en-US" sz="1200" dirty="0" smtClean="0"/>
              <a:t> 1953. Il </a:t>
            </a:r>
            <a:r>
              <a:rPr lang="en-US" sz="1200" dirty="0" err="1" smtClean="0"/>
              <a:t>fut</a:t>
            </a:r>
            <a:r>
              <a:rPr lang="en-US" sz="1200" dirty="0" smtClean="0"/>
              <a:t> </a:t>
            </a:r>
            <a:r>
              <a:rPr lang="en-US" sz="1200" dirty="0" err="1" smtClean="0"/>
              <a:t>exilé</a:t>
            </a:r>
            <a:r>
              <a:rPr lang="en-US" sz="1200" dirty="0" smtClean="0"/>
              <a:t> en Corse </a:t>
            </a:r>
            <a:r>
              <a:rPr lang="en-US" sz="1200" dirty="0" err="1" smtClean="0"/>
              <a:t>puis</a:t>
            </a:r>
            <a:r>
              <a:rPr lang="en-US" sz="1200" dirty="0" smtClean="0"/>
              <a:t> à Madagascar et </a:t>
            </a:r>
            <a:r>
              <a:rPr lang="en-US" sz="1200" dirty="0" err="1" smtClean="0"/>
              <a:t>remplacé</a:t>
            </a:r>
            <a:r>
              <a:rPr lang="en-US" sz="1200" dirty="0" smtClean="0"/>
              <a:t> par le </a:t>
            </a:r>
            <a:r>
              <a:rPr lang="en-US" sz="1200" dirty="0" err="1" smtClean="0"/>
              <a:t>pacha</a:t>
            </a:r>
            <a:r>
              <a:rPr lang="en-US" sz="1200" dirty="0" smtClean="0"/>
              <a:t> </a:t>
            </a:r>
            <a:r>
              <a:rPr lang="en-US" sz="1200" dirty="0" err="1" smtClean="0"/>
              <a:t>traditionaliste</a:t>
            </a:r>
            <a:r>
              <a:rPr lang="en-US" sz="1200" dirty="0" smtClean="0"/>
              <a:t> de Marrakech, Mohamed </a:t>
            </a:r>
            <a:r>
              <a:rPr lang="en-US" sz="1200" dirty="0" err="1" smtClean="0"/>
              <a:t>ben</a:t>
            </a:r>
            <a:r>
              <a:rPr lang="en-US" sz="1200" dirty="0" smtClean="0"/>
              <a:t> Arafat. </a:t>
            </a:r>
            <a:r>
              <a:rPr lang="en-US" sz="1200" dirty="0" err="1" smtClean="0"/>
              <a:t>Cependant</a:t>
            </a:r>
            <a:r>
              <a:rPr lang="en-US" sz="1200" dirty="0" smtClean="0"/>
              <a:t>, la France, qui </a:t>
            </a:r>
            <a:r>
              <a:rPr lang="en-US" sz="1200" dirty="0" err="1" smtClean="0"/>
              <a:t>était</a:t>
            </a:r>
            <a:r>
              <a:rPr lang="en-US" sz="1200" dirty="0" smtClean="0"/>
              <a:t> </a:t>
            </a:r>
            <a:r>
              <a:rPr lang="en-US" sz="1200" dirty="0" err="1" smtClean="0"/>
              <a:t>engagée</a:t>
            </a:r>
            <a:r>
              <a:rPr lang="en-US" sz="1200" dirty="0" smtClean="0"/>
              <a:t> </a:t>
            </a:r>
            <a:r>
              <a:rPr lang="en-US" sz="1200" dirty="0" err="1" smtClean="0"/>
              <a:t>dans</a:t>
            </a:r>
            <a:r>
              <a:rPr lang="en-US" sz="1200" dirty="0" smtClean="0"/>
              <a:t> la guerre </a:t>
            </a:r>
            <a:r>
              <a:rPr lang="en-US" sz="1200" dirty="0" err="1" smtClean="0"/>
              <a:t>d’Algérie</a:t>
            </a:r>
            <a:r>
              <a:rPr lang="en-US" sz="1200" dirty="0" smtClean="0"/>
              <a:t>, </a:t>
            </a:r>
            <a:r>
              <a:rPr lang="en-US" sz="1200" dirty="0" err="1" smtClean="0"/>
              <a:t>devait</a:t>
            </a:r>
            <a:r>
              <a:rPr lang="en-US" sz="1200" dirty="0" smtClean="0"/>
              <a:t> faire face à la </a:t>
            </a:r>
            <a:r>
              <a:rPr lang="en-US" sz="1200" dirty="0" err="1" smtClean="0"/>
              <a:t>révolte</a:t>
            </a:r>
            <a:r>
              <a:rPr lang="en-US" sz="1200" dirty="0" smtClean="0"/>
              <a:t> </a:t>
            </a:r>
            <a:r>
              <a:rPr lang="en-US" sz="1200" dirty="0" err="1" smtClean="0"/>
              <a:t>nationaliste</a:t>
            </a:r>
            <a:r>
              <a:rPr lang="en-US" sz="1200" dirty="0" smtClean="0"/>
              <a:t> en </a:t>
            </a:r>
            <a:r>
              <a:rPr lang="en-US" sz="1200" dirty="0" err="1" smtClean="0"/>
              <a:t>Tunisie</a:t>
            </a:r>
            <a:r>
              <a:rPr lang="en-US" sz="1200" dirty="0" smtClean="0"/>
              <a:t> et </a:t>
            </a:r>
            <a:r>
              <a:rPr lang="en-US" sz="1200" dirty="0" err="1" smtClean="0"/>
              <a:t>sortait</a:t>
            </a:r>
            <a:r>
              <a:rPr lang="en-US" sz="1200" dirty="0" smtClean="0"/>
              <a:t> à </a:t>
            </a:r>
            <a:r>
              <a:rPr lang="en-US" sz="1200" dirty="0" err="1" smtClean="0"/>
              <a:t>peine</a:t>
            </a:r>
            <a:r>
              <a:rPr lang="en-US" sz="1200" dirty="0" smtClean="0"/>
              <a:t> de la guerre en </a:t>
            </a:r>
            <a:r>
              <a:rPr lang="en-US" sz="1200" dirty="0" err="1" smtClean="0"/>
              <a:t>Indochine</a:t>
            </a:r>
            <a:r>
              <a:rPr lang="en-US" sz="1200" dirty="0" smtClean="0"/>
              <a:t>, </a:t>
            </a:r>
            <a:r>
              <a:rPr lang="en-US" sz="1200" dirty="0" err="1" smtClean="0"/>
              <a:t>rappela</a:t>
            </a:r>
            <a:r>
              <a:rPr lang="en-US" sz="1200" dirty="0" smtClean="0"/>
              <a:t> le sultan </a:t>
            </a:r>
            <a:r>
              <a:rPr lang="en-US" sz="1200" dirty="0" err="1" smtClean="0"/>
              <a:t>dont</a:t>
            </a:r>
            <a:r>
              <a:rPr lang="en-US" sz="1200" dirty="0" smtClean="0"/>
              <a:t> </a:t>
            </a:r>
            <a:r>
              <a:rPr lang="en-US" sz="1200" dirty="0" err="1" smtClean="0"/>
              <a:t>l’exil</a:t>
            </a:r>
            <a:r>
              <a:rPr lang="en-US" sz="1200" dirty="0" smtClean="0"/>
              <a:t> </a:t>
            </a:r>
            <a:r>
              <a:rPr lang="en-US" sz="1200" dirty="0" err="1" smtClean="0"/>
              <a:t>n’avait</a:t>
            </a:r>
            <a:r>
              <a:rPr lang="en-US" sz="1200" dirty="0" smtClean="0"/>
              <a:t> fait </a:t>
            </a:r>
            <a:r>
              <a:rPr lang="en-US" sz="1200" dirty="0" err="1" smtClean="0"/>
              <a:t>que</a:t>
            </a:r>
            <a:r>
              <a:rPr lang="en-US" sz="1200" dirty="0" smtClean="0"/>
              <a:t> </a:t>
            </a:r>
            <a:r>
              <a:rPr lang="en-US" sz="1200" dirty="0" err="1" smtClean="0"/>
              <a:t>conforter</a:t>
            </a:r>
            <a:r>
              <a:rPr lang="en-US" sz="1200" dirty="0" smtClean="0"/>
              <a:t> la </a:t>
            </a:r>
            <a:r>
              <a:rPr lang="en-US" sz="1200" dirty="0" err="1" smtClean="0"/>
              <a:t>légitimité</a:t>
            </a:r>
            <a:r>
              <a:rPr lang="en-US" sz="1200" dirty="0" smtClean="0"/>
              <a:t> et </a:t>
            </a:r>
            <a:r>
              <a:rPr lang="en-US" sz="1200" dirty="0" err="1" smtClean="0"/>
              <a:t>grandir</a:t>
            </a:r>
            <a:r>
              <a:rPr lang="en-US" sz="1200" dirty="0" smtClean="0"/>
              <a:t> le prestige international. Paris </a:t>
            </a:r>
            <a:r>
              <a:rPr lang="en-US" sz="1200" dirty="0" err="1" smtClean="0"/>
              <a:t>reconnut</a:t>
            </a:r>
            <a:r>
              <a:rPr lang="en-US" sz="1200" dirty="0" smtClean="0"/>
              <a:t> </a:t>
            </a:r>
            <a:r>
              <a:rPr lang="en-US" sz="1200" dirty="0" err="1" smtClean="0"/>
              <a:t>l’indépendance</a:t>
            </a:r>
            <a:r>
              <a:rPr lang="en-US" sz="1200" dirty="0" smtClean="0"/>
              <a:t> du pays le 2 mars 1956; Madrid </a:t>
            </a:r>
            <a:r>
              <a:rPr lang="en-US" sz="1200" dirty="0" err="1" smtClean="0"/>
              <a:t>reconnut</a:t>
            </a:r>
            <a:r>
              <a:rPr lang="en-US" sz="1200" dirty="0" smtClean="0"/>
              <a:t> </a:t>
            </a:r>
            <a:r>
              <a:rPr lang="en-US" sz="1200" dirty="0" err="1" smtClean="0"/>
              <a:t>celle</a:t>
            </a:r>
            <a:r>
              <a:rPr lang="en-US" sz="1200" dirty="0" smtClean="0"/>
              <a:t> du </a:t>
            </a:r>
            <a:r>
              <a:rPr lang="en-US" sz="1200" dirty="0" err="1" smtClean="0"/>
              <a:t>Maroc</a:t>
            </a:r>
            <a:r>
              <a:rPr lang="en-US" sz="1200" dirty="0" smtClean="0"/>
              <a:t> </a:t>
            </a:r>
            <a:r>
              <a:rPr lang="en-US" sz="1200" dirty="0" err="1" smtClean="0"/>
              <a:t>espagnol</a:t>
            </a:r>
            <a:r>
              <a:rPr lang="en-US" sz="1200" dirty="0" smtClean="0"/>
              <a:t>, le 7 </a:t>
            </a:r>
            <a:r>
              <a:rPr lang="en-US" sz="1200" dirty="0" err="1" smtClean="0"/>
              <a:t>avril</a:t>
            </a:r>
            <a:r>
              <a:rPr lang="en-US" sz="1200" dirty="0" smtClean="0"/>
              <a:t>. Ceuta, Melilla et Ifni </a:t>
            </a:r>
            <a:r>
              <a:rPr lang="en-US" sz="1200" dirty="0" err="1" smtClean="0"/>
              <a:t>demeuraient</a:t>
            </a:r>
            <a:r>
              <a:rPr lang="en-US" sz="1200" dirty="0" smtClean="0"/>
              <a:t> </a:t>
            </a:r>
            <a:r>
              <a:rPr lang="en-US" sz="1200" dirty="0" err="1" smtClean="0"/>
              <a:t>cependant</a:t>
            </a:r>
            <a:r>
              <a:rPr lang="en-US" sz="1200" dirty="0" smtClean="0"/>
              <a:t> des enclaves </a:t>
            </a:r>
            <a:r>
              <a:rPr lang="en-US" sz="1200" dirty="0" err="1" smtClean="0"/>
              <a:t>espagnoles</a:t>
            </a:r>
            <a:r>
              <a:rPr lang="en-US" sz="1200" dirty="0" smtClean="0"/>
              <a:t>. Le </a:t>
            </a:r>
            <a:r>
              <a:rPr lang="en-US" sz="1200" dirty="0" err="1" smtClean="0"/>
              <a:t>statut</a:t>
            </a:r>
            <a:r>
              <a:rPr lang="en-US" sz="1200" dirty="0" smtClean="0"/>
              <a:t> international de </a:t>
            </a:r>
            <a:r>
              <a:rPr lang="en-US" sz="1200" dirty="0" err="1" smtClean="0"/>
              <a:t>Tanger</a:t>
            </a:r>
            <a:r>
              <a:rPr lang="en-US" sz="1200" dirty="0" smtClean="0"/>
              <a:t>, </a:t>
            </a:r>
            <a:r>
              <a:rPr lang="en-US" sz="1200" dirty="0" err="1" smtClean="0"/>
              <a:t>institué</a:t>
            </a:r>
            <a:r>
              <a:rPr lang="en-US" sz="1200" dirty="0" smtClean="0"/>
              <a:t> en 1923, </a:t>
            </a:r>
            <a:r>
              <a:rPr lang="en-US" sz="1200" dirty="0" err="1" smtClean="0"/>
              <a:t>fut</a:t>
            </a:r>
            <a:r>
              <a:rPr lang="en-US" sz="1200" dirty="0" smtClean="0"/>
              <a:t> </a:t>
            </a:r>
            <a:r>
              <a:rPr lang="en-US" sz="1200" dirty="0" err="1" smtClean="0"/>
              <a:t>aboli</a:t>
            </a:r>
            <a:r>
              <a:rPr lang="en-US" sz="1200" dirty="0" smtClean="0"/>
              <a:t> le 21 </a:t>
            </a:r>
            <a:r>
              <a:rPr lang="en-US" sz="1200" dirty="0" err="1" smtClean="0"/>
              <a:t>octobre</a:t>
            </a:r>
            <a:r>
              <a:rPr lang="en-US" sz="1200" dirty="0" smtClean="0"/>
              <a:t>. En </a:t>
            </a:r>
            <a:r>
              <a:rPr lang="en-US" sz="1200" dirty="0" err="1" smtClean="0"/>
              <a:t>août</a:t>
            </a:r>
            <a:r>
              <a:rPr lang="en-US" sz="1200" dirty="0" smtClean="0"/>
              <a:t> 1957, le sultan Mohamed </a:t>
            </a:r>
            <a:r>
              <a:rPr lang="en-US" sz="1200" dirty="0" err="1" smtClean="0"/>
              <a:t>ben</a:t>
            </a:r>
            <a:r>
              <a:rPr lang="en-US" sz="1200" dirty="0" smtClean="0"/>
              <a:t> </a:t>
            </a:r>
            <a:r>
              <a:rPr lang="en-US" sz="1200" dirty="0" err="1" smtClean="0"/>
              <a:t>Youssef</a:t>
            </a:r>
            <a:r>
              <a:rPr lang="en-US" sz="1200" dirty="0" smtClean="0"/>
              <a:t> </a:t>
            </a:r>
            <a:r>
              <a:rPr lang="en-US" sz="1200" dirty="0" err="1" smtClean="0"/>
              <a:t>devint</a:t>
            </a:r>
            <a:r>
              <a:rPr lang="en-US" sz="1200" dirty="0" smtClean="0"/>
              <a:t> </a:t>
            </a:r>
            <a:r>
              <a:rPr lang="en-US" sz="1200" dirty="0" err="1" smtClean="0"/>
              <a:t>roi</a:t>
            </a:r>
            <a:r>
              <a:rPr lang="en-US" sz="1200" dirty="0" smtClean="0"/>
              <a:t> du </a:t>
            </a:r>
            <a:r>
              <a:rPr lang="en-US" sz="1200" dirty="0" err="1" smtClean="0"/>
              <a:t>Maroc</a:t>
            </a:r>
            <a:r>
              <a:rPr lang="en-US" sz="1200" dirty="0" smtClean="0"/>
              <a:t>, </a:t>
            </a:r>
            <a:r>
              <a:rPr lang="en-US" sz="1200" dirty="0" err="1" smtClean="0"/>
              <a:t>sous</a:t>
            </a:r>
            <a:r>
              <a:rPr lang="en-US" sz="1200" dirty="0" smtClean="0"/>
              <a:t> le nom de Mohammed V.</a:t>
            </a:r>
            <a:r>
              <a:rPr lang="es-ES" sz="1200" dirty="0" smtClean="0"/>
              <a:t> </a:t>
            </a:r>
            <a:r>
              <a:rPr lang="en-US" sz="1200" dirty="0" smtClean="0"/>
              <a:t> </a:t>
            </a:r>
            <a:endParaRPr lang="es-ES" dirty="0"/>
          </a:p>
        </p:txBody>
      </p:sp>
      <p:sp>
        <p:nvSpPr>
          <p:cNvPr id="16" name="Rectangle 2"/>
          <p:cNvSpPr>
            <a:spLocks noChangeArrowheads="1"/>
          </p:cNvSpPr>
          <p:nvPr/>
        </p:nvSpPr>
        <p:spPr bwMode="auto">
          <a:xfrm>
            <a:off x="260648" y="7380947"/>
            <a:ext cx="5616624"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200" b="1" dirty="0" smtClean="0"/>
              <a:t>Culture </a:t>
            </a:r>
            <a:r>
              <a:rPr lang="en-US" sz="1200" b="1" dirty="0" err="1" smtClean="0"/>
              <a:t>marocaine</a:t>
            </a:r>
            <a:r>
              <a:rPr lang="en-US" sz="1200" b="1" dirty="0" smtClean="0"/>
              <a:t>:</a:t>
            </a:r>
            <a:r>
              <a:rPr lang="es-ES" sz="1200" dirty="0" smtClean="0"/>
              <a:t> </a:t>
            </a:r>
            <a:r>
              <a:rPr lang="en-US" sz="1200" dirty="0" smtClean="0"/>
              <a:t> </a:t>
            </a:r>
            <a:endParaRPr lang="es-ES" sz="1200" dirty="0" smtClean="0"/>
          </a:p>
          <a:p>
            <a:endParaRPr lang="en-US" sz="1200" dirty="0" smtClean="0"/>
          </a:p>
          <a:p>
            <a:r>
              <a:rPr lang="en-US" sz="1200" dirty="0" smtClean="0"/>
              <a:t>	La culture </a:t>
            </a:r>
            <a:r>
              <a:rPr lang="en-US" sz="1200" dirty="0" err="1" smtClean="0"/>
              <a:t>Marocaine</a:t>
            </a:r>
            <a:r>
              <a:rPr lang="en-US" sz="1200" dirty="0" smtClean="0"/>
              <a:t> </a:t>
            </a:r>
            <a:r>
              <a:rPr lang="en-US" sz="1200" dirty="0" err="1" smtClean="0"/>
              <a:t>est</a:t>
            </a:r>
            <a:r>
              <a:rPr lang="en-US" sz="1200" dirty="0" smtClean="0"/>
              <a:t> un mélange de culture </a:t>
            </a:r>
            <a:r>
              <a:rPr lang="en-US" sz="1200" dirty="0" err="1" smtClean="0"/>
              <a:t>africaine</a:t>
            </a:r>
            <a:r>
              <a:rPr lang="en-US" sz="1200" dirty="0" smtClean="0"/>
              <a:t>, </a:t>
            </a:r>
            <a:r>
              <a:rPr lang="en-US" sz="1200" dirty="0" err="1" smtClean="0"/>
              <a:t>européenne</a:t>
            </a:r>
            <a:r>
              <a:rPr lang="en-US" sz="1200" dirty="0" smtClean="0"/>
              <a:t> et </a:t>
            </a:r>
            <a:r>
              <a:rPr lang="en-US" sz="1200" dirty="0" err="1" smtClean="0"/>
              <a:t>musulmane</a:t>
            </a:r>
            <a:r>
              <a:rPr lang="en-US" sz="1200" dirty="0" smtClean="0"/>
              <a:t>. </a:t>
            </a:r>
            <a:r>
              <a:rPr lang="en-US" sz="1200" dirty="0" err="1" smtClean="0"/>
              <a:t>Une</a:t>
            </a:r>
            <a:r>
              <a:rPr lang="en-US" sz="1200" dirty="0" smtClean="0"/>
              <a:t> culture </a:t>
            </a:r>
            <a:r>
              <a:rPr lang="en-US" sz="1200" dirty="0" err="1" smtClean="0"/>
              <a:t>limitée</a:t>
            </a:r>
            <a:r>
              <a:rPr lang="en-US" sz="1200" dirty="0" smtClean="0"/>
              <a:t>.</a:t>
            </a:r>
            <a:r>
              <a:rPr lang="es-ES" sz="1200" dirty="0" smtClean="0"/>
              <a:t> </a:t>
            </a:r>
            <a:r>
              <a:rPr lang="en-US" sz="1200" dirty="0" smtClean="0"/>
              <a:t> </a:t>
            </a:r>
            <a:endParaRPr lang="es-ES" sz="1200" dirty="0" smtClean="0"/>
          </a:p>
          <a:p>
            <a:r>
              <a:rPr lang="en-US" sz="1200" dirty="0" smtClean="0"/>
              <a:t>	</a:t>
            </a:r>
            <a:r>
              <a:rPr lang="en-US" sz="1200" dirty="0" err="1" smtClean="0"/>
              <a:t>Cette</a:t>
            </a:r>
            <a:r>
              <a:rPr lang="en-US" sz="1200" dirty="0" smtClean="0"/>
              <a:t> culture </a:t>
            </a:r>
            <a:r>
              <a:rPr lang="en-US" sz="1200" dirty="0" err="1" smtClean="0"/>
              <a:t>est</a:t>
            </a:r>
            <a:r>
              <a:rPr lang="en-US" sz="1200" dirty="0" smtClean="0"/>
              <a:t> </a:t>
            </a:r>
            <a:r>
              <a:rPr lang="en-US" sz="1200" dirty="0" err="1" smtClean="0"/>
              <a:t>totalement</a:t>
            </a:r>
            <a:r>
              <a:rPr lang="en-US" sz="1200" dirty="0" smtClean="0"/>
              <a:t> </a:t>
            </a:r>
            <a:r>
              <a:rPr lang="en-US" sz="1200" dirty="0" err="1" smtClean="0"/>
              <a:t>différente</a:t>
            </a:r>
            <a:r>
              <a:rPr lang="en-US" sz="1200" dirty="0" smtClean="0"/>
              <a:t> à </a:t>
            </a:r>
            <a:r>
              <a:rPr lang="en-US" sz="1200" dirty="0" err="1" smtClean="0"/>
              <a:t>celle</a:t>
            </a:r>
            <a:r>
              <a:rPr lang="en-US" sz="1200" dirty="0" smtClean="0"/>
              <a:t> </a:t>
            </a:r>
            <a:r>
              <a:rPr lang="en-US" sz="1200" dirty="0" err="1" smtClean="0"/>
              <a:t>que</a:t>
            </a:r>
            <a:r>
              <a:rPr lang="en-US" sz="1200" dirty="0" smtClean="0"/>
              <a:t> nous </a:t>
            </a:r>
            <a:r>
              <a:rPr lang="en-US" sz="1200" dirty="0" err="1" smtClean="0"/>
              <a:t>pouvons</a:t>
            </a:r>
            <a:r>
              <a:rPr lang="en-US" sz="1200" dirty="0" smtClean="0"/>
              <a:t> </a:t>
            </a:r>
            <a:r>
              <a:rPr lang="en-US" sz="1200" dirty="0" err="1" smtClean="0"/>
              <a:t>rencontrer</a:t>
            </a:r>
            <a:r>
              <a:rPr lang="en-US" sz="1200" dirty="0" smtClean="0"/>
              <a:t> en Europe. Les gens, en </a:t>
            </a:r>
            <a:r>
              <a:rPr lang="en-US" sz="1200" dirty="0" err="1" smtClean="0"/>
              <a:t>général</a:t>
            </a:r>
            <a:r>
              <a:rPr lang="en-US" sz="1200" dirty="0" smtClean="0"/>
              <a:t>, ne </a:t>
            </a:r>
            <a:r>
              <a:rPr lang="en-US" sz="1200" dirty="0" err="1" smtClean="0"/>
              <a:t>sont</a:t>
            </a:r>
            <a:r>
              <a:rPr lang="en-US" sz="1200" dirty="0" smtClean="0"/>
              <a:t> pas </a:t>
            </a:r>
            <a:r>
              <a:rPr lang="en-US" sz="1200" dirty="0" err="1" smtClean="0"/>
              <a:t>renfermés</a:t>
            </a:r>
            <a:r>
              <a:rPr lang="en-US" sz="1200" dirty="0" smtClean="0"/>
              <a:t> et </a:t>
            </a:r>
            <a:r>
              <a:rPr lang="en-US" sz="1200" dirty="0" err="1" smtClean="0"/>
              <a:t>si</a:t>
            </a:r>
            <a:r>
              <a:rPr lang="en-US" sz="1200" dirty="0" smtClean="0"/>
              <a:t> </a:t>
            </a:r>
            <a:r>
              <a:rPr lang="en-US" sz="1200" dirty="0" err="1" smtClean="0"/>
              <a:t>vous</a:t>
            </a:r>
            <a:r>
              <a:rPr lang="en-US" sz="1200" dirty="0" smtClean="0"/>
              <a:t> </a:t>
            </a:r>
            <a:r>
              <a:rPr lang="en-US" sz="1200" dirty="0" err="1" smtClean="0"/>
              <a:t>êtes</a:t>
            </a:r>
            <a:r>
              <a:rPr lang="en-US" sz="1200" dirty="0" smtClean="0"/>
              <a:t> </a:t>
            </a:r>
            <a:r>
              <a:rPr lang="en-US" sz="1200" dirty="0" err="1" smtClean="0"/>
              <a:t>une</a:t>
            </a:r>
            <a:r>
              <a:rPr lang="en-US" sz="1200" dirty="0" smtClean="0"/>
              <a:t> </a:t>
            </a:r>
            <a:r>
              <a:rPr lang="en-US" sz="1200" dirty="0" err="1" smtClean="0"/>
              <a:t>personne</a:t>
            </a:r>
            <a:r>
              <a:rPr lang="en-US" sz="1200" dirty="0" smtClean="0"/>
              <a:t> </a:t>
            </a:r>
            <a:r>
              <a:rPr lang="en-US" sz="1200" dirty="0" err="1" smtClean="0"/>
              <a:t>respectueuse</a:t>
            </a:r>
            <a:r>
              <a:rPr lang="en-US" sz="1200" dirty="0" smtClean="0"/>
              <a:t>, </a:t>
            </a:r>
            <a:r>
              <a:rPr lang="en-US" sz="1200" dirty="0" err="1" smtClean="0"/>
              <a:t>il</a:t>
            </a:r>
            <a:r>
              <a:rPr lang="en-US" sz="1200" dirty="0" smtClean="0"/>
              <a:t> ne </a:t>
            </a:r>
            <a:r>
              <a:rPr lang="en-US" sz="1200" dirty="0" err="1" smtClean="0"/>
              <a:t>vous</a:t>
            </a:r>
            <a:r>
              <a:rPr lang="en-US" sz="1200" dirty="0" smtClean="0"/>
              <a:t> </a:t>
            </a:r>
            <a:r>
              <a:rPr lang="en-US" sz="1200" dirty="0" err="1" smtClean="0"/>
              <a:t>tardera</a:t>
            </a:r>
            <a:r>
              <a:rPr lang="en-US" sz="1200" dirty="0" smtClean="0"/>
              <a:t> pas à faire des </a:t>
            </a:r>
            <a:r>
              <a:rPr lang="en-US" sz="1200" dirty="0" err="1" smtClean="0"/>
              <a:t>rencontres</a:t>
            </a:r>
            <a:r>
              <a:rPr lang="en-US" sz="1200" dirty="0" smtClean="0"/>
              <a:t> avec les habitants </a:t>
            </a:r>
            <a:r>
              <a:rPr lang="en-US" sz="1200" dirty="0" err="1" smtClean="0"/>
              <a:t>locaux</a:t>
            </a:r>
            <a:r>
              <a:rPr lang="en-US" sz="1200" dirty="0" smtClean="0"/>
              <a:t>.</a:t>
            </a:r>
            <a:r>
              <a:rPr lang="es-ES" sz="1200" dirty="0" smtClean="0"/>
              <a:t> </a:t>
            </a:r>
            <a:r>
              <a:rPr lang="en-US" sz="1200" dirty="0" smtClean="0"/>
              <a:t> </a:t>
            </a:r>
            <a:endParaRPr lang="es-ES" sz="1200" dirty="0" smtClean="0"/>
          </a:p>
          <a:p>
            <a:r>
              <a:rPr lang="en-US" sz="1200" dirty="0" smtClean="0"/>
              <a:t>	</a:t>
            </a:r>
            <a:r>
              <a:rPr lang="en-US" sz="1200" dirty="0" err="1" smtClean="0"/>
              <a:t>Rapidement</a:t>
            </a:r>
            <a:r>
              <a:rPr lang="en-US" sz="1200" dirty="0" smtClean="0"/>
              <a:t>, les </a:t>
            </a:r>
            <a:r>
              <a:rPr lang="en-US" sz="1200" dirty="0" err="1" smtClean="0"/>
              <a:t>locaux</a:t>
            </a:r>
            <a:r>
              <a:rPr lang="en-US" sz="1200" dirty="0" smtClean="0"/>
              <a:t> </a:t>
            </a:r>
            <a:r>
              <a:rPr lang="en-US" sz="1200" dirty="0" err="1" smtClean="0"/>
              <a:t>vous</a:t>
            </a:r>
            <a:r>
              <a:rPr lang="en-US" sz="1200" dirty="0" smtClean="0"/>
              <a:t> </a:t>
            </a:r>
            <a:r>
              <a:rPr lang="en-US" sz="1200" dirty="0" err="1" smtClean="0"/>
              <a:t>invitent</a:t>
            </a:r>
            <a:r>
              <a:rPr lang="en-US" sz="1200" dirty="0" smtClean="0"/>
              <a:t> avec </a:t>
            </a:r>
            <a:r>
              <a:rPr lang="en-US" sz="1200" dirty="0" err="1" smtClean="0"/>
              <a:t>plaisir</a:t>
            </a:r>
            <a:r>
              <a:rPr lang="en-US" sz="1200" dirty="0" smtClean="0"/>
              <a:t> à </a:t>
            </a:r>
            <a:r>
              <a:rPr lang="en-US" sz="1200" dirty="0" err="1" smtClean="0"/>
              <a:t>venir</a:t>
            </a:r>
            <a:r>
              <a:rPr lang="en-US" sz="1200" dirty="0" smtClean="0"/>
              <a:t> diner chez </a:t>
            </a:r>
            <a:r>
              <a:rPr lang="en-US" sz="1200" dirty="0" err="1" smtClean="0"/>
              <a:t>eux</a:t>
            </a:r>
            <a:r>
              <a:rPr lang="en-US" sz="1200" dirty="0" smtClean="0"/>
              <a:t>. La première chose à faire </a:t>
            </a:r>
            <a:r>
              <a:rPr lang="en-US" sz="1200" dirty="0" err="1" smtClean="0"/>
              <a:t>est</a:t>
            </a:r>
            <a:r>
              <a:rPr lang="en-US" sz="1200" dirty="0" smtClean="0"/>
              <a:t> de </a:t>
            </a:r>
            <a:r>
              <a:rPr lang="en-US" sz="1200" dirty="0" err="1" smtClean="0"/>
              <a:t>retirer</a:t>
            </a:r>
            <a:r>
              <a:rPr lang="en-US" sz="1200" dirty="0" smtClean="0"/>
              <a:t> </a:t>
            </a:r>
            <a:r>
              <a:rPr lang="en-US" sz="1200" dirty="0" err="1" smtClean="0"/>
              <a:t>vos</a:t>
            </a:r>
            <a:r>
              <a:rPr lang="en-US" sz="1200" dirty="0" smtClean="0"/>
              <a:t> </a:t>
            </a:r>
            <a:r>
              <a:rPr lang="en-US" sz="1200" dirty="0" err="1" smtClean="0"/>
              <a:t>chaussures</a:t>
            </a:r>
            <a:r>
              <a:rPr lang="en-US" sz="1200" dirty="0" smtClean="0"/>
              <a:t> à </a:t>
            </a:r>
            <a:r>
              <a:rPr lang="en-US" sz="1200" dirty="0" err="1" smtClean="0"/>
              <a:t>entrer</a:t>
            </a:r>
            <a:r>
              <a:rPr lang="en-US" sz="1200" dirty="0" smtClean="0"/>
              <a:t> </a:t>
            </a:r>
            <a:r>
              <a:rPr lang="en-US" sz="1200" dirty="0" err="1" smtClean="0"/>
              <a:t>dans</a:t>
            </a:r>
            <a:r>
              <a:rPr lang="en-US" sz="1200" dirty="0" smtClean="0"/>
              <a:t> </a:t>
            </a:r>
            <a:r>
              <a:rPr lang="en-US" sz="1200" dirty="0" err="1" smtClean="0"/>
              <a:t>leur</a:t>
            </a:r>
            <a:r>
              <a:rPr lang="en-US" sz="1200" dirty="0" smtClean="0"/>
              <a:t> domicile.</a:t>
            </a:r>
            <a:r>
              <a:rPr lang="es-ES" sz="1200" dirty="0" smtClean="0"/>
              <a:t> </a:t>
            </a:r>
            <a:r>
              <a:rPr lang="en-US" sz="1200" dirty="0" smtClean="0"/>
              <a:t> </a:t>
            </a:r>
            <a:endParaRPr lang="es-ES" sz="12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2700000" scaled="0"/>
          <a:tileRect/>
        </a:gradFill>
        <a:effectLst/>
      </p:bgPr>
    </p:bg>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smtClean="0">
                <a:latin typeface="+mj-lt"/>
              </a:rPr>
              <a:t>Índice:</a:t>
            </a:r>
            <a:endParaRPr lang="es-ES" sz="2400" dirty="0">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Marcador de número de diapositiva"/>
          <p:cNvSpPr>
            <a:spLocks noGrp="1"/>
          </p:cNvSpPr>
          <p:nvPr>
            <p:ph type="sldNum" sz="quarter" idx="15"/>
          </p:nvPr>
        </p:nvSpPr>
        <p:spPr/>
        <p:txBody>
          <a:bodyPr/>
          <a:lstStyle/>
          <a:p>
            <a:fld id="{53FF9DDD-FA5F-4E02-AC28-2693DAB04EF4}" type="slidenum">
              <a:rPr lang="es-ES" smtClean="0"/>
              <a:pPr/>
              <a:t>3</a:t>
            </a:fld>
            <a:endParaRPr lang="es-ES"/>
          </a:p>
        </p:txBody>
      </p:sp>
      <p:sp>
        <p:nvSpPr>
          <p:cNvPr id="7" name="6 CuadroTexto"/>
          <p:cNvSpPr txBox="1"/>
          <p:nvPr/>
        </p:nvSpPr>
        <p:spPr>
          <a:xfrm>
            <a:off x="0" y="2216696"/>
            <a:ext cx="5760640" cy="6555641"/>
          </a:xfrm>
          <a:prstGeom prst="rect">
            <a:avLst/>
          </a:prstGeom>
          <a:noFill/>
          <a:ln>
            <a:noFill/>
          </a:ln>
          <a:effectLst>
            <a:outerShdw blurRad="76200" dir="13500000" sy="23000" kx="1200000" algn="br" rotWithShape="0">
              <a:prstClr val="black">
                <a:alpha val="20000"/>
              </a:prstClr>
            </a:outerShdw>
          </a:effectLst>
          <a:scene3d>
            <a:camera prst="perspectiveHeroicExtremeLeftFacing"/>
            <a:lightRig rig="threePt" dir="t"/>
          </a:scene3d>
        </p:spPr>
        <p:txBody>
          <a:bodyPr wrap="square" rtlCol="0">
            <a:spAutoFit/>
          </a:bodyPr>
          <a:lstStyle/>
          <a:p>
            <a:pPr marL="342900" indent="-342900"/>
            <a:r>
              <a:rPr lang="es-ES" sz="1400" dirty="0" smtClean="0"/>
              <a:t>1. Al lector.</a:t>
            </a:r>
          </a:p>
          <a:p>
            <a:pPr indent="-342900"/>
            <a:r>
              <a:rPr lang="es-ES" sz="1400" dirty="0" smtClean="0"/>
              <a:t>2. Al final del principio. Discurso de la ceremonia de graduación alumnos 2 Bach. </a:t>
            </a:r>
          </a:p>
          <a:p>
            <a:r>
              <a:rPr lang="es-ES" sz="1400" dirty="0" smtClean="0"/>
              <a:t>5. Telescopio reflector.</a:t>
            </a:r>
          </a:p>
          <a:p>
            <a:r>
              <a:rPr lang="es-ES" sz="1400" dirty="0" smtClean="0"/>
              <a:t>8. Distintos universos.</a:t>
            </a:r>
          </a:p>
          <a:p>
            <a:r>
              <a:rPr lang="es-ES" sz="1400" dirty="0" smtClean="0"/>
              <a:t>10. Aula de fósiles.</a:t>
            </a:r>
          </a:p>
          <a:p>
            <a:r>
              <a:rPr lang="es-ES" sz="1400" dirty="0" smtClean="0"/>
              <a:t>12. Del otro lado del espejo: la simetría I.</a:t>
            </a:r>
          </a:p>
          <a:p>
            <a:r>
              <a:rPr lang="es-ES" sz="1400" dirty="0" smtClean="0"/>
              <a:t>14: Paisajes de la emoción: los que viene y los que van I.</a:t>
            </a:r>
          </a:p>
          <a:p>
            <a:r>
              <a:rPr lang="es-ES" sz="1400" dirty="0" smtClean="0"/>
              <a:t>17. Del otro lado del espejo: la simetría II.</a:t>
            </a:r>
          </a:p>
          <a:p>
            <a:r>
              <a:rPr lang="es-ES" sz="1400" dirty="0" smtClean="0"/>
              <a:t>19. Paisajes de la emoción: los que viene y los que van II.</a:t>
            </a:r>
          </a:p>
          <a:p>
            <a:r>
              <a:rPr lang="es-ES" sz="1400" dirty="0" smtClean="0"/>
              <a:t>21. Odisea 2051, mirando al futuro</a:t>
            </a:r>
          </a:p>
          <a:p>
            <a:r>
              <a:rPr lang="es-ES" sz="1400" dirty="0" smtClean="0"/>
              <a:t>23. Mi ideal.</a:t>
            </a:r>
          </a:p>
          <a:p>
            <a:r>
              <a:rPr lang="es-ES" sz="1400" dirty="0" smtClean="0"/>
              <a:t>25. Dragón enamorado.</a:t>
            </a:r>
          </a:p>
          <a:p>
            <a:r>
              <a:rPr lang="es-ES" sz="1400" dirty="0" smtClean="0"/>
              <a:t>26. La batalla ya ha tenido lugar.</a:t>
            </a:r>
          </a:p>
          <a:p>
            <a:r>
              <a:rPr lang="es-ES" sz="1400" dirty="0" smtClean="0"/>
              <a:t>27. Camino de Santiago: Astorga-Ponferrada.</a:t>
            </a:r>
          </a:p>
          <a:p>
            <a:r>
              <a:rPr lang="es-ES" sz="1400" dirty="0" smtClean="0"/>
              <a:t>29. Visita a San Millán de la Cogolla.</a:t>
            </a:r>
          </a:p>
          <a:p>
            <a:r>
              <a:rPr lang="es-ES" sz="1400" dirty="0" smtClean="0"/>
              <a:t>31. Leopoldo en Polonia.</a:t>
            </a:r>
          </a:p>
          <a:p>
            <a:r>
              <a:rPr lang="es-ES" sz="1400" dirty="0" smtClean="0"/>
              <a:t>32. </a:t>
            </a:r>
            <a:r>
              <a:rPr lang="es-ES" sz="1400" dirty="0" err="1" smtClean="0"/>
              <a:t>Correspondance</a:t>
            </a:r>
            <a:r>
              <a:rPr lang="es-ES" sz="1400" dirty="0" smtClean="0"/>
              <a:t> </a:t>
            </a:r>
            <a:r>
              <a:rPr lang="es-ES" sz="1400" dirty="0" err="1" smtClean="0"/>
              <a:t>surprise</a:t>
            </a:r>
            <a:r>
              <a:rPr lang="es-ES" sz="1400" dirty="0" smtClean="0"/>
              <a:t>.</a:t>
            </a:r>
          </a:p>
          <a:p>
            <a:r>
              <a:rPr lang="es-ES" sz="1400" dirty="0" smtClean="0"/>
              <a:t>34. </a:t>
            </a:r>
            <a:r>
              <a:rPr lang="es-ES" sz="1400" dirty="0" err="1" smtClean="0"/>
              <a:t>Urueña</a:t>
            </a:r>
            <a:r>
              <a:rPr lang="es-ES" sz="1400" dirty="0" smtClean="0"/>
              <a:t>.</a:t>
            </a:r>
          </a:p>
          <a:p>
            <a:r>
              <a:rPr lang="es-ES" sz="1400" dirty="0" smtClean="0"/>
              <a:t>35 Valladolid en valor.</a:t>
            </a:r>
          </a:p>
          <a:p>
            <a:r>
              <a:rPr lang="es-ES" sz="1400" dirty="0" smtClean="0"/>
              <a:t>36. </a:t>
            </a:r>
            <a:r>
              <a:rPr lang="es-ES" sz="1400" dirty="0" err="1" smtClean="0"/>
              <a:t>The</a:t>
            </a:r>
            <a:r>
              <a:rPr lang="es-ES" sz="1400" dirty="0" smtClean="0"/>
              <a:t> </a:t>
            </a:r>
            <a:r>
              <a:rPr lang="es-ES" sz="1400" dirty="0" err="1" smtClean="0"/>
              <a:t>English</a:t>
            </a:r>
            <a:r>
              <a:rPr lang="es-ES" sz="1400" dirty="0" smtClean="0"/>
              <a:t> </a:t>
            </a:r>
            <a:r>
              <a:rPr lang="es-ES" sz="1400" dirty="0" err="1" smtClean="0"/>
              <a:t>corner</a:t>
            </a:r>
            <a:r>
              <a:rPr lang="es-ES" sz="1400" dirty="0" smtClean="0"/>
              <a:t>. </a:t>
            </a:r>
            <a:r>
              <a:rPr lang="es-ES" sz="1400" dirty="0" err="1" smtClean="0"/>
              <a:t>Travels</a:t>
            </a:r>
            <a:r>
              <a:rPr lang="es-ES" sz="1400" dirty="0" smtClean="0"/>
              <a:t> </a:t>
            </a:r>
            <a:r>
              <a:rPr lang="es-ES" sz="1400" dirty="0" err="1" smtClean="0"/>
              <a:t>with</a:t>
            </a:r>
            <a:r>
              <a:rPr lang="es-ES" sz="1400" dirty="0" smtClean="0"/>
              <a:t> 1º ESO.</a:t>
            </a:r>
          </a:p>
          <a:p>
            <a:r>
              <a:rPr lang="es-ES" sz="1400" dirty="0" smtClean="0"/>
              <a:t>38. </a:t>
            </a:r>
            <a:r>
              <a:rPr lang="es-ES" sz="1400" dirty="0" err="1" smtClean="0"/>
              <a:t>Bienvenues</a:t>
            </a:r>
            <a:r>
              <a:rPr lang="es-ES" sz="1400" dirty="0" smtClean="0"/>
              <a:t> </a:t>
            </a:r>
            <a:r>
              <a:rPr lang="es-ES" sz="1400" dirty="0" err="1" smtClean="0"/>
              <a:t>au</a:t>
            </a:r>
            <a:r>
              <a:rPr lang="es-ES" sz="1400" dirty="0" smtClean="0"/>
              <a:t> </a:t>
            </a:r>
            <a:r>
              <a:rPr lang="es-ES" sz="1400" dirty="0" err="1" smtClean="0"/>
              <a:t>Maroc</a:t>
            </a:r>
            <a:r>
              <a:rPr lang="es-ES" sz="1400" dirty="0" smtClean="0"/>
              <a:t>.</a:t>
            </a:r>
          </a:p>
          <a:p>
            <a:r>
              <a:rPr lang="es-ES" sz="1400" dirty="0" smtClean="0"/>
              <a:t>41. </a:t>
            </a:r>
            <a:r>
              <a:rPr lang="es-ES" sz="1400" dirty="0" err="1" smtClean="0"/>
              <a:t>Boujad</a:t>
            </a:r>
            <a:r>
              <a:rPr lang="es-ES" sz="1400" dirty="0" smtClean="0"/>
              <a:t>, mi ciudad.</a:t>
            </a:r>
          </a:p>
          <a:p>
            <a:r>
              <a:rPr lang="es-ES" sz="1400" dirty="0" smtClean="0"/>
              <a:t>42. Ben Said y el mochuelo, cuento marroquí.</a:t>
            </a:r>
          </a:p>
          <a:p>
            <a:r>
              <a:rPr lang="es-ES" sz="1400" dirty="0" smtClean="0"/>
              <a:t>43. </a:t>
            </a:r>
            <a:r>
              <a:rPr lang="es-ES" sz="1400" dirty="0" err="1" smtClean="0"/>
              <a:t>Abidjan</a:t>
            </a:r>
            <a:r>
              <a:rPr lang="es-ES" sz="1400" dirty="0" smtClean="0"/>
              <a:t>, costa de Marfil.</a:t>
            </a:r>
          </a:p>
          <a:p>
            <a:r>
              <a:rPr lang="es-ES" sz="1400" dirty="0" smtClean="0"/>
              <a:t>44. Carnaval dominicano.</a:t>
            </a:r>
          </a:p>
          <a:p>
            <a:r>
              <a:rPr lang="es-ES" sz="1400" dirty="0" smtClean="0"/>
              <a:t>45. Fiestas típicas de mi país… República Dominicana.</a:t>
            </a:r>
          </a:p>
          <a:p>
            <a:r>
              <a:rPr lang="es-ES" sz="1400" dirty="0" smtClean="0"/>
              <a:t>46. Ecuador.</a:t>
            </a:r>
          </a:p>
          <a:p>
            <a:r>
              <a:rPr lang="es-ES" sz="1400" dirty="0" smtClean="0"/>
              <a:t>51. </a:t>
            </a:r>
            <a:r>
              <a:rPr lang="es-ES" sz="1400" dirty="0" err="1" smtClean="0"/>
              <a:t>Gâteau</a:t>
            </a:r>
            <a:r>
              <a:rPr lang="es-ES" sz="1400" dirty="0" smtClean="0"/>
              <a:t> </a:t>
            </a:r>
            <a:r>
              <a:rPr lang="es-ES" sz="1400" dirty="0" err="1" smtClean="0"/>
              <a:t>jardin</a:t>
            </a:r>
            <a:r>
              <a:rPr lang="es-ES" sz="1400" dirty="0" smtClean="0"/>
              <a:t> a la </a:t>
            </a:r>
            <a:r>
              <a:rPr lang="es-ES" sz="1400" dirty="0" err="1" smtClean="0"/>
              <a:t>française</a:t>
            </a:r>
            <a:r>
              <a:rPr lang="es-ES" sz="1400" dirty="0" smtClean="0"/>
              <a:t>.</a:t>
            </a:r>
          </a:p>
          <a:p>
            <a:r>
              <a:rPr lang="es-ES" sz="1400" dirty="0" smtClean="0"/>
              <a:t>52. Retos matemáticos.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16 Marcador de número de diapositiva"/>
          <p:cNvSpPr>
            <a:spLocks noGrp="1"/>
          </p:cNvSpPr>
          <p:nvPr>
            <p:ph type="sldNum" sz="quarter" idx="15"/>
          </p:nvPr>
        </p:nvSpPr>
        <p:spPr/>
        <p:txBody>
          <a:bodyPr/>
          <a:lstStyle/>
          <a:p>
            <a:fld id="{53FF9DDD-FA5F-4E02-AC28-2693DAB04EF4}" type="slidenum">
              <a:rPr lang="es-ES" smtClean="0"/>
              <a:pPr/>
              <a:t>39</a:t>
            </a:fld>
            <a:endParaRPr lang="es-ES"/>
          </a:p>
        </p:txBody>
      </p:sp>
      <p:sp>
        <p:nvSpPr>
          <p:cNvPr id="12" name="11 CuadroTexto"/>
          <p:cNvSpPr txBox="1"/>
          <p:nvPr/>
        </p:nvSpPr>
        <p:spPr>
          <a:xfrm>
            <a:off x="188640" y="272480"/>
            <a:ext cx="6336704" cy="461665"/>
          </a:xfrm>
          <a:prstGeom prst="rect">
            <a:avLst/>
          </a:prstGeom>
          <a:noFill/>
        </p:spPr>
        <p:txBody>
          <a:bodyPr wrap="square" rtlCol="0">
            <a:spAutoFit/>
          </a:bodyPr>
          <a:lstStyle/>
          <a:p>
            <a:r>
              <a:rPr lang="es-ES" sz="2400" dirty="0" err="1" smtClean="0">
                <a:solidFill>
                  <a:srgbClr val="00B050"/>
                </a:solidFill>
                <a:latin typeface="Forte" pitchFamily="66" charset="0"/>
              </a:rPr>
              <a:t>Bienvenues</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au</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Maroc</a:t>
            </a:r>
            <a:r>
              <a:rPr lang="es-ES" sz="2400" dirty="0" smtClean="0">
                <a:solidFill>
                  <a:srgbClr val="00B050"/>
                </a:solidFill>
                <a:latin typeface="Forte" pitchFamily="66" charset="0"/>
              </a:rPr>
              <a:t>, par </a:t>
            </a:r>
            <a:r>
              <a:rPr lang="es-ES" sz="2400" dirty="0" err="1" smtClean="0">
                <a:solidFill>
                  <a:srgbClr val="00B050"/>
                </a:solidFill>
                <a:latin typeface="Forte" pitchFamily="66" charset="0"/>
              </a:rPr>
              <a:t>Fatima</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Idrisi</a:t>
            </a:r>
            <a:r>
              <a:rPr lang="es-ES" sz="2400" dirty="0" smtClean="0">
                <a:solidFill>
                  <a:srgbClr val="00B050"/>
                </a:solidFill>
                <a:latin typeface="Forte" pitchFamily="66" charset="0"/>
              </a:rPr>
              <a:t> (1º BH)</a:t>
            </a:r>
            <a:endParaRPr lang="es-ES" sz="2400" dirty="0">
              <a:solidFill>
                <a:srgbClr val="00B050"/>
              </a:solidFill>
              <a:latin typeface="Forte" pitchFamily="66" charset="0"/>
            </a:endParaRPr>
          </a:p>
        </p:txBody>
      </p:sp>
      <p:sp>
        <p:nvSpPr>
          <p:cNvPr id="18" name="Rectangle 2"/>
          <p:cNvSpPr>
            <a:spLocks noChangeArrowheads="1"/>
          </p:cNvSpPr>
          <p:nvPr/>
        </p:nvSpPr>
        <p:spPr bwMode="auto">
          <a:xfrm>
            <a:off x="2492896" y="879903"/>
            <a:ext cx="3744416"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200" dirty="0" smtClean="0"/>
              <a:t>	</a:t>
            </a:r>
            <a:r>
              <a:rPr lang="en-US" sz="1200" dirty="0" err="1" smtClean="0"/>
              <a:t>Apporter</a:t>
            </a:r>
            <a:r>
              <a:rPr lang="en-US" sz="1200" dirty="0" smtClean="0"/>
              <a:t> un </a:t>
            </a:r>
            <a:r>
              <a:rPr lang="en-US" sz="1200" dirty="0" err="1" smtClean="0"/>
              <a:t>cadeau</a:t>
            </a:r>
            <a:r>
              <a:rPr lang="en-US" sz="1200" dirty="0" smtClean="0"/>
              <a:t> </a:t>
            </a:r>
            <a:r>
              <a:rPr lang="en-US" sz="1200" dirty="0" err="1" smtClean="0"/>
              <a:t>est</a:t>
            </a:r>
            <a:r>
              <a:rPr lang="en-US" sz="1200" dirty="0" smtClean="0"/>
              <a:t> </a:t>
            </a:r>
            <a:r>
              <a:rPr lang="en-US" sz="1200" dirty="0" err="1" smtClean="0"/>
              <a:t>une</a:t>
            </a:r>
            <a:r>
              <a:rPr lang="en-US" sz="1200" dirty="0" smtClean="0"/>
              <a:t> chose </a:t>
            </a:r>
            <a:r>
              <a:rPr lang="en-US" sz="1200" dirty="0" err="1" smtClean="0"/>
              <a:t>très</a:t>
            </a:r>
            <a:r>
              <a:rPr lang="en-US" sz="1200" dirty="0" smtClean="0"/>
              <a:t> </a:t>
            </a:r>
            <a:r>
              <a:rPr lang="en-US" sz="1200" dirty="0" err="1" smtClean="0"/>
              <a:t>habituelle</a:t>
            </a:r>
            <a:r>
              <a:rPr lang="en-US" sz="1200" dirty="0" smtClean="0"/>
              <a:t> chez les </a:t>
            </a:r>
            <a:r>
              <a:rPr lang="en-US" sz="1200" dirty="0" err="1" smtClean="0"/>
              <a:t>Marocains</a:t>
            </a:r>
            <a:r>
              <a:rPr lang="en-US" sz="1200" dirty="0" smtClean="0"/>
              <a:t>. En </a:t>
            </a:r>
            <a:r>
              <a:rPr lang="en-US" sz="1200" dirty="0" err="1" smtClean="0"/>
              <a:t>ville</a:t>
            </a:r>
            <a:r>
              <a:rPr lang="en-US" sz="1200" dirty="0" smtClean="0"/>
              <a:t>, les gens </a:t>
            </a:r>
            <a:r>
              <a:rPr lang="en-US" sz="1200" dirty="0" err="1" smtClean="0"/>
              <a:t>ont</a:t>
            </a:r>
            <a:r>
              <a:rPr lang="en-US" sz="1200" dirty="0" smtClean="0"/>
              <a:t> pour habitudes </a:t>
            </a:r>
            <a:r>
              <a:rPr lang="en-US" sz="1200" dirty="0" err="1" smtClean="0"/>
              <a:t>d'apporter</a:t>
            </a:r>
            <a:r>
              <a:rPr lang="en-US" sz="1200" dirty="0" smtClean="0"/>
              <a:t> des </a:t>
            </a:r>
            <a:r>
              <a:rPr lang="en-US" sz="1200" dirty="0" err="1" smtClean="0"/>
              <a:t>gâteaux</a:t>
            </a:r>
            <a:r>
              <a:rPr lang="en-US" sz="1200" dirty="0" smtClean="0"/>
              <a:t>, des </a:t>
            </a:r>
            <a:r>
              <a:rPr lang="en-US" sz="1200" dirty="0" err="1" smtClean="0"/>
              <a:t>sucreries</a:t>
            </a:r>
            <a:r>
              <a:rPr lang="en-US" sz="1200" dirty="0" smtClean="0"/>
              <a:t> </a:t>
            </a:r>
            <a:r>
              <a:rPr lang="en-US" sz="1200" dirty="0" err="1" smtClean="0"/>
              <a:t>alors</a:t>
            </a:r>
            <a:r>
              <a:rPr lang="en-US" sz="1200" dirty="0" smtClean="0"/>
              <a:t> </a:t>
            </a:r>
            <a:r>
              <a:rPr lang="en-US" sz="1200" dirty="0" err="1" smtClean="0"/>
              <a:t>que</a:t>
            </a:r>
            <a:r>
              <a:rPr lang="en-US" sz="1200" dirty="0" smtClean="0"/>
              <a:t> </a:t>
            </a:r>
            <a:r>
              <a:rPr lang="en-US" sz="1200" dirty="0" err="1" smtClean="0"/>
              <a:t>dans</a:t>
            </a:r>
            <a:r>
              <a:rPr lang="en-US" sz="1200" dirty="0" smtClean="0"/>
              <a:t> la </a:t>
            </a:r>
            <a:r>
              <a:rPr lang="en-US" sz="1200" dirty="0" err="1" smtClean="0"/>
              <a:t>campagne</a:t>
            </a:r>
            <a:r>
              <a:rPr lang="en-US" sz="1200" dirty="0" smtClean="0"/>
              <a:t>, </a:t>
            </a:r>
            <a:r>
              <a:rPr lang="en-US" sz="1200" dirty="0" err="1" smtClean="0"/>
              <a:t>il</a:t>
            </a:r>
            <a:r>
              <a:rPr lang="en-US" sz="1200" dirty="0" smtClean="0"/>
              <a:t> </a:t>
            </a:r>
            <a:r>
              <a:rPr lang="en-US" sz="1200" dirty="0" err="1" smtClean="0"/>
              <a:t>est</a:t>
            </a:r>
            <a:r>
              <a:rPr lang="en-US" sz="1200" dirty="0" smtClean="0"/>
              <a:t> </a:t>
            </a:r>
            <a:r>
              <a:rPr lang="en-US" sz="1200" dirty="0" err="1" smtClean="0"/>
              <a:t>plutôt</a:t>
            </a:r>
            <a:r>
              <a:rPr lang="en-US" sz="1200" dirty="0" smtClean="0"/>
              <a:t> </a:t>
            </a:r>
            <a:r>
              <a:rPr lang="en-US" sz="1200" dirty="0" err="1" smtClean="0"/>
              <a:t>offert</a:t>
            </a:r>
            <a:r>
              <a:rPr lang="en-US" sz="1200" dirty="0" smtClean="0"/>
              <a:t> un </a:t>
            </a:r>
            <a:r>
              <a:rPr lang="en-US" sz="1200" dirty="0" err="1" smtClean="0"/>
              <a:t>poulet</a:t>
            </a:r>
            <a:r>
              <a:rPr lang="en-US" sz="1200" dirty="0" smtClean="0"/>
              <a:t> vivant.</a:t>
            </a:r>
            <a:endParaRPr lang="es-ES" sz="1200" dirty="0" smtClean="0"/>
          </a:p>
          <a:p>
            <a:r>
              <a:rPr lang="en-US" sz="1200" dirty="0" smtClean="0"/>
              <a:t>	</a:t>
            </a:r>
            <a:r>
              <a:rPr lang="en-US" sz="1200" dirty="0" err="1" smtClean="0"/>
              <a:t>Être</a:t>
            </a:r>
            <a:r>
              <a:rPr lang="en-US" sz="1200" dirty="0" smtClean="0"/>
              <a:t> </a:t>
            </a:r>
            <a:r>
              <a:rPr lang="en-US" sz="1200" dirty="0" err="1" smtClean="0"/>
              <a:t>invité</a:t>
            </a:r>
            <a:r>
              <a:rPr lang="en-US" sz="1200" dirty="0" smtClean="0"/>
              <a:t> </a:t>
            </a:r>
            <a:r>
              <a:rPr lang="en-US" sz="1200" dirty="0" err="1" smtClean="0"/>
              <a:t>dans</a:t>
            </a:r>
            <a:r>
              <a:rPr lang="en-US" sz="1200" dirty="0" smtClean="0"/>
              <a:t> </a:t>
            </a:r>
            <a:r>
              <a:rPr lang="en-US" sz="1200" dirty="0" err="1" smtClean="0"/>
              <a:t>une</a:t>
            </a:r>
            <a:r>
              <a:rPr lang="en-US" sz="1200" dirty="0" smtClean="0"/>
              <a:t> </a:t>
            </a:r>
            <a:r>
              <a:rPr lang="en-US" sz="1200" dirty="0" err="1" smtClean="0"/>
              <a:t>famille</a:t>
            </a:r>
            <a:r>
              <a:rPr lang="en-US" sz="1200" dirty="0" smtClean="0"/>
              <a:t> </a:t>
            </a:r>
            <a:r>
              <a:rPr lang="en-US" sz="1200" dirty="0" err="1" smtClean="0"/>
              <a:t>marocaine</a:t>
            </a:r>
            <a:r>
              <a:rPr lang="en-US" sz="1200" dirty="0" smtClean="0"/>
              <a:t> pour manger </a:t>
            </a:r>
            <a:r>
              <a:rPr lang="en-US" sz="1200" dirty="0" err="1" smtClean="0"/>
              <a:t>est</a:t>
            </a:r>
            <a:r>
              <a:rPr lang="en-US" sz="1200" dirty="0" smtClean="0"/>
              <a:t> </a:t>
            </a:r>
            <a:r>
              <a:rPr lang="en-US" sz="1200" dirty="0" err="1" smtClean="0"/>
              <a:t>une</a:t>
            </a:r>
            <a:r>
              <a:rPr lang="en-US" sz="1200" dirty="0" smtClean="0"/>
              <a:t> </a:t>
            </a:r>
            <a:r>
              <a:rPr lang="en-US" sz="1200" dirty="0" err="1" smtClean="0"/>
              <a:t>excellente</a:t>
            </a:r>
            <a:r>
              <a:rPr lang="en-US" sz="1200" dirty="0" smtClean="0"/>
              <a:t> option pour </a:t>
            </a:r>
            <a:r>
              <a:rPr lang="en-US" sz="1200" dirty="0" err="1" smtClean="0"/>
              <a:t>découvrir</a:t>
            </a:r>
            <a:r>
              <a:rPr lang="en-US" sz="1200" dirty="0" smtClean="0"/>
              <a:t> la </a:t>
            </a:r>
            <a:r>
              <a:rPr lang="en-US" sz="1200" dirty="0" err="1" smtClean="0"/>
              <a:t>gastronomie</a:t>
            </a:r>
            <a:r>
              <a:rPr lang="en-US" sz="1200" dirty="0" smtClean="0"/>
              <a:t> du pays. Les </a:t>
            </a:r>
            <a:r>
              <a:rPr lang="en-US" sz="1200" dirty="0" err="1" smtClean="0"/>
              <a:t>Marocains</a:t>
            </a:r>
            <a:r>
              <a:rPr lang="en-US" sz="1200" dirty="0" smtClean="0"/>
              <a:t> </a:t>
            </a:r>
            <a:r>
              <a:rPr lang="en-US" sz="1200" dirty="0" err="1" smtClean="0"/>
              <a:t>ont</a:t>
            </a:r>
            <a:r>
              <a:rPr lang="en-US" sz="1200" dirty="0" smtClean="0"/>
              <a:t> pour habitude de manger avec les mains. Si </a:t>
            </a:r>
            <a:r>
              <a:rPr lang="en-US" sz="1200" dirty="0" err="1" smtClean="0"/>
              <a:t>vous</a:t>
            </a:r>
            <a:r>
              <a:rPr lang="en-US" sz="1200" dirty="0" smtClean="0"/>
              <a:t> manger avec les mains, </a:t>
            </a:r>
            <a:r>
              <a:rPr lang="en-US" sz="1200" dirty="0" err="1" smtClean="0"/>
              <a:t>vous</a:t>
            </a:r>
            <a:r>
              <a:rPr lang="en-US" sz="1200" dirty="0" smtClean="0"/>
              <a:t> </a:t>
            </a:r>
            <a:r>
              <a:rPr lang="en-US" sz="1200" dirty="0" err="1" smtClean="0"/>
              <a:t>devrez</a:t>
            </a:r>
            <a:r>
              <a:rPr lang="en-US" sz="1200" dirty="0" smtClean="0"/>
              <a:t> </a:t>
            </a:r>
            <a:r>
              <a:rPr lang="en-US" sz="1200" dirty="0" err="1" smtClean="0"/>
              <a:t>utiliser</a:t>
            </a:r>
            <a:r>
              <a:rPr lang="en-US" sz="1200" dirty="0" smtClean="0"/>
              <a:t> la main </a:t>
            </a:r>
            <a:r>
              <a:rPr lang="en-US" sz="1200" dirty="0" err="1" smtClean="0"/>
              <a:t>droite</a:t>
            </a:r>
            <a:r>
              <a:rPr lang="en-US" sz="1200" dirty="0" smtClean="0"/>
              <a:t> car la gauche </a:t>
            </a:r>
            <a:r>
              <a:rPr lang="en-US" sz="1200" dirty="0" err="1" smtClean="0"/>
              <a:t>est</a:t>
            </a:r>
            <a:r>
              <a:rPr lang="en-US" sz="1200" dirty="0" smtClean="0"/>
              <a:t> </a:t>
            </a:r>
            <a:r>
              <a:rPr lang="en-US" sz="1200" dirty="0" err="1" smtClean="0"/>
              <a:t>utilisé</a:t>
            </a:r>
            <a:r>
              <a:rPr lang="en-US" sz="1200" dirty="0" smtClean="0"/>
              <a:t> pour la toilette.</a:t>
            </a:r>
            <a:endParaRPr lang="es-ES" sz="1200" dirty="0" smtClean="0"/>
          </a:p>
          <a:p>
            <a:r>
              <a:rPr lang="en-US" sz="1200" dirty="0" smtClean="0"/>
              <a:t>	Les </a:t>
            </a:r>
            <a:r>
              <a:rPr lang="en-US" sz="1200" dirty="0" err="1" smtClean="0"/>
              <a:t>touristes</a:t>
            </a:r>
            <a:r>
              <a:rPr lang="en-US" sz="1200" dirty="0" smtClean="0"/>
              <a:t> </a:t>
            </a:r>
            <a:r>
              <a:rPr lang="en-US" sz="1200" dirty="0" err="1" smtClean="0"/>
              <a:t>n'ont</a:t>
            </a:r>
            <a:r>
              <a:rPr lang="en-US" sz="1200" dirty="0" smtClean="0"/>
              <a:t> </a:t>
            </a:r>
            <a:r>
              <a:rPr lang="en-US" sz="1200" dirty="0" err="1" smtClean="0"/>
              <a:t>malheureusement</a:t>
            </a:r>
            <a:r>
              <a:rPr lang="en-US" sz="1200" dirty="0" smtClean="0"/>
              <a:t> pas le </a:t>
            </a:r>
            <a:r>
              <a:rPr lang="en-US" sz="1200" dirty="0" err="1" smtClean="0"/>
              <a:t>droit</a:t>
            </a:r>
            <a:r>
              <a:rPr lang="en-US" sz="1200" dirty="0" smtClean="0"/>
              <a:t> de </a:t>
            </a:r>
            <a:r>
              <a:rPr lang="en-US" sz="1200" dirty="0" err="1" smtClean="0"/>
              <a:t>rentrer</a:t>
            </a:r>
            <a:r>
              <a:rPr lang="en-US" sz="1200" dirty="0" smtClean="0"/>
              <a:t> </a:t>
            </a:r>
            <a:r>
              <a:rPr lang="en-US" sz="1200" dirty="0" err="1" smtClean="0"/>
              <a:t>dans</a:t>
            </a:r>
            <a:r>
              <a:rPr lang="en-US" sz="1200" dirty="0" smtClean="0"/>
              <a:t> les </a:t>
            </a:r>
            <a:r>
              <a:rPr lang="en-US" sz="1200" dirty="0" err="1" smtClean="0"/>
              <a:t>mosquées</a:t>
            </a:r>
            <a:r>
              <a:rPr lang="en-US" sz="1200" dirty="0" smtClean="0"/>
              <a:t>. </a:t>
            </a:r>
            <a:r>
              <a:rPr lang="en-US" sz="1200" dirty="0" err="1" smtClean="0"/>
              <a:t>Cela</a:t>
            </a:r>
            <a:r>
              <a:rPr lang="en-US" sz="1200" dirty="0" smtClean="0"/>
              <a:t> </a:t>
            </a:r>
            <a:r>
              <a:rPr lang="en-US" sz="1200" dirty="0" err="1" smtClean="0"/>
              <a:t>est</a:t>
            </a:r>
            <a:r>
              <a:rPr lang="en-US" sz="1200" dirty="0" smtClean="0"/>
              <a:t> </a:t>
            </a:r>
            <a:r>
              <a:rPr lang="en-US" sz="1200" dirty="0" err="1" smtClean="0"/>
              <a:t>strictement</a:t>
            </a:r>
            <a:r>
              <a:rPr lang="en-US" sz="1200" dirty="0" smtClean="0"/>
              <a:t> </a:t>
            </a:r>
            <a:r>
              <a:rPr lang="en-US" sz="1200" dirty="0" err="1" smtClean="0"/>
              <a:t>interdit</a:t>
            </a:r>
            <a:r>
              <a:rPr lang="en-US" sz="1200" dirty="0" smtClean="0"/>
              <a:t>, car </a:t>
            </a:r>
            <a:r>
              <a:rPr lang="en-US" sz="1200" dirty="0" err="1" smtClean="0"/>
              <a:t>celui-ci</a:t>
            </a:r>
            <a:r>
              <a:rPr lang="en-US" sz="1200" dirty="0" smtClean="0"/>
              <a:t> </a:t>
            </a:r>
            <a:r>
              <a:rPr lang="en-US" sz="1200" dirty="0" err="1" smtClean="0"/>
              <a:t>est</a:t>
            </a:r>
            <a:r>
              <a:rPr lang="en-US" sz="1200" dirty="0" smtClean="0"/>
              <a:t> un lieu </a:t>
            </a:r>
            <a:r>
              <a:rPr lang="en-US" sz="1200" dirty="0" err="1" smtClean="0"/>
              <a:t>sacré</a:t>
            </a:r>
            <a:r>
              <a:rPr lang="en-US" sz="1200" dirty="0" smtClean="0"/>
              <a:t> pour les </a:t>
            </a:r>
            <a:r>
              <a:rPr lang="en-US" sz="1200" dirty="0" err="1" smtClean="0"/>
              <a:t>musulmans</a:t>
            </a:r>
            <a:r>
              <a:rPr lang="en-US" sz="1200" dirty="0" smtClean="0"/>
              <a:t>. </a:t>
            </a:r>
            <a:r>
              <a:rPr lang="en-US" sz="1200" dirty="0" err="1" smtClean="0"/>
              <a:t>Dans</a:t>
            </a:r>
            <a:r>
              <a:rPr lang="en-US" sz="1200" dirty="0" smtClean="0"/>
              <a:t> </a:t>
            </a:r>
            <a:r>
              <a:rPr lang="en-US" sz="1200" dirty="0" err="1" smtClean="0"/>
              <a:t>d'autres</a:t>
            </a:r>
            <a:r>
              <a:rPr lang="en-US" sz="1200" dirty="0" smtClean="0"/>
              <a:t> pays, </a:t>
            </a:r>
            <a:r>
              <a:rPr lang="en-US" sz="1200" dirty="0" err="1" smtClean="0"/>
              <a:t>entrer</a:t>
            </a:r>
            <a:r>
              <a:rPr lang="en-US" sz="1200" dirty="0" smtClean="0"/>
              <a:t> </a:t>
            </a:r>
            <a:r>
              <a:rPr lang="en-US" sz="1200" dirty="0" err="1" smtClean="0"/>
              <a:t>dans</a:t>
            </a:r>
            <a:r>
              <a:rPr lang="en-US" sz="1200" dirty="0" smtClean="0"/>
              <a:t> </a:t>
            </a:r>
            <a:r>
              <a:rPr lang="en-US" sz="1200" dirty="0" err="1" smtClean="0"/>
              <a:t>une</a:t>
            </a:r>
            <a:r>
              <a:rPr lang="en-US" sz="1200" dirty="0" smtClean="0"/>
              <a:t> </a:t>
            </a:r>
            <a:r>
              <a:rPr lang="en-US" sz="1200" dirty="0" err="1" smtClean="0"/>
              <a:t>mosquée</a:t>
            </a:r>
            <a:r>
              <a:rPr lang="en-US" sz="1200" dirty="0" smtClean="0"/>
              <a:t> </a:t>
            </a:r>
            <a:r>
              <a:rPr lang="en-US" sz="1200" dirty="0" err="1" smtClean="0"/>
              <a:t>n'est</a:t>
            </a:r>
            <a:r>
              <a:rPr lang="en-US" sz="1200" dirty="0" smtClean="0"/>
              <a:t> pas un </a:t>
            </a:r>
            <a:r>
              <a:rPr lang="en-US" sz="1200" dirty="0" err="1" smtClean="0"/>
              <a:t>problème</a:t>
            </a:r>
            <a:r>
              <a:rPr lang="en-US" sz="1200" dirty="0" smtClean="0"/>
              <a:t>, </a:t>
            </a:r>
            <a:r>
              <a:rPr lang="en-US" sz="1200" dirty="0" err="1" smtClean="0"/>
              <a:t>cependant</a:t>
            </a:r>
            <a:r>
              <a:rPr lang="en-US" sz="1200" dirty="0" smtClean="0"/>
              <a:t> au </a:t>
            </a:r>
            <a:r>
              <a:rPr lang="en-US" sz="1200" dirty="0" err="1" smtClean="0"/>
              <a:t>Maroc</a:t>
            </a:r>
            <a:r>
              <a:rPr lang="en-US" sz="1200" dirty="0" smtClean="0"/>
              <a:t> </a:t>
            </a:r>
            <a:r>
              <a:rPr lang="en-US" sz="1200" dirty="0" err="1" smtClean="0"/>
              <a:t>oui</a:t>
            </a:r>
            <a:r>
              <a:rPr lang="en-US" sz="1200" dirty="0" smtClean="0"/>
              <a:t>.</a:t>
            </a:r>
            <a:endParaRPr lang="es-ES" sz="1200" dirty="0" smtClean="0"/>
          </a:p>
          <a:p>
            <a:r>
              <a:rPr lang="en-US" sz="1200" dirty="0" smtClean="0"/>
              <a:t>	A part les </a:t>
            </a:r>
            <a:r>
              <a:rPr lang="en-US" sz="1200" dirty="0" err="1" smtClean="0"/>
              <a:t>mosquées</a:t>
            </a:r>
            <a:r>
              <a:rPr lang="en-US" sz="1200" dirty="0" smtClean="0"/>
              <a:t>, la majeure </a:t>
            </a:r>
            <a:r>
              <a:rPr lang="en-US" sz="1200" dirty="0" err="1" smtClean="0"/>
              <a:t>partie</a:t>
            </a:r>
            <a:r>
              <a:rPr lang="en-US" sz="1200" dirty="0" smtClean="0"/>
              <a:t> des monuments </a:t>
            </a:r>
            <a:r>
              <a:rPr lang="en-US" sz="1200" dirty="0" err="1" smtClean="0"/>
              <a:t>peuvent</a:t>
            </a:r>
            <a:r>
              <a:rPr lang="en-US" sz="1200" dirty="0" smtClean="0"/>
              <a:t> </a:t>
            </a:r>
            <a:r>
              <a:rPr lang="en-US" sz="1200" dirty="0" err="1" smtClean="0"/>
              <a:t>être</a:t>
            </a:r>
            <a:r>
              <a:rPr lang="en-US" sz="1200" dirty="0" smtClean="0"/>
              <a:t> </a:t>
            </a:r>
            <a:r>
              <a:rPr lang="en-US" sz="1200" dirty="0" err="1" smtClean="0"/>
              <a:t>visités</a:t>
            </a:r>
            <a:r>
              <a:rPr lang="en-US" sz="1200" dirty="0" smtClean="0"/>
              <a:t> par les </a:t>
            </a:r>
            <a:r>
              <a:rPr lang="en-US" sz="1200" dirty="0" err="1" smtClean="0"/>
              <a:t>touristes</a:t>
            </a:r>
            <a:r>
              <a:rPr lang="en-US" sz="1200" dirty="0" smtClean="0"/>
              <a:t> et </a:t>
            </a:r>
            <a:r>
              <a:rPr lang="en-US" sz="1200" dirty="0" err="1" smtClean="0"/>
              <a:t>l'entrée</a:t>
            </a:r>
            <a:r>
              <a:rPr lang="en-US" sz="1200" dirty="0" smtClean="0"/>
              <a:t> </a:t>
            </a:r>
            <a:r>
              <a:rPr lang="en-US" sz="1200" dirty="0" err="1" smtClean="0"/>
              <a:t>peut</a:t>
            </a:r>
            <a:r>
              <a:rPr lang="en-US" sz="1200" dirty="0" smtClean="0"/>
              <a:t> </a:t>
            </a:r>
            <a:r>
              <a:rPr lang="en-US" sz="1200" dirty="0" err="1" smtClean="0"/>
              <a:t>être</a:t>
            </a:r>
            <a:r>
              <a:rPr lang="en-US" sz="1200" dirty="0" smtClean="0"/>
              <a:t> </a:t>
            </a:r>
            <a:r>
              <a:rPr lang="en-US" sz="1200" dirty="0" err="1" smtClean="0"/>
              <a:t>parfois</a:t>
            </a:r>
            <a:r>
              <a:rPr lang="en-US" sz="1200" dirty="0" smtClean="0"/>
              <a:t> </a:t>
            </a:r>
            <a:r>
              <a:rPr lang="en-US" sz="1200" dirty="0" err="1" smtClean="0"/>
              <a:t>totalement</a:t>
            </a:r>
            <a:r>
              <a:rPr lang="en-US" sz="1200" dirty="0" smtClean="0"/>
              <a:t> </a:t>
            </a:r>
            <a:r>
              <a:rPr lang="en-US" sz="1200" dirty="0" err="1" smtClean="0"/>
              <a:t>gratuite</a:t>
            </a:r>
            <a:r>
              <a:rPr lang="en-US" sz="1200" dirty="0" smtClean="0"/>
              <a:t>.</a:t>
            </a:r>
            <a:endParaRPr lang="es-ES" sz="1200" dirty="0" smtClean="0"/>
          </a:p>
          <a:p>
            <a:r>
              <a:rPr lang="en-US" sz="1200" dirty="0" smtClean="0"/>
              <a:t>	Le </a:t>
            </a:r>
            <a:r>
              <a:rPr lang="en-US" sz="1200" dirty="0" err="1" smtClean="0"/>
              <a:t>Maroc</a:t>
            </a:r>
            <a:r>
              <a:rPr lang="en-US" sz="1200" dirty="0" smtClean="0"/>
              <a:t> </a:t>
            </a:r>
            <a:r>
              <a:rPr lang="en-US" sz="1200" dirty="0" err="1" smtClean="0"/>
              <a:t>est</a:t>
            </a:r>
            <a:r>
              <a:rPr lang="en-US" sz="1200" dirty="0" smtClean="0"/>
              <a:t> un pays </a:t>
            </a:r>
            <a:r>
              <a:rPr lang="en-US" sz="1200" dirty="0" err="1" smtClean="0"/>
              <a:t>très</a:t>
            </a:r>
            <a:r>
              <a:rPr lang="en-US" sz="1200" dirty="0" smtClean="0"/>
              <a:t> </a:t>
            </a:r>
            <a:r>
              <a:rPr lang="en-US" sz="1200" dirty="0" err="1" smtClean="0"/>
              <a:t>religieux</a:t>
            </a:r>
            <a:r>
              <a:rPr lang="en-US" sz="1200" dirty="0" smtClean="0"/>
              <a:t> et </a:t>
            </a:r>
            <a:r>
              <a:rPr lang="en-US" sz="1200" dirty="0" err="1" smtClean="0"/>
              <a:t>considéré</a:t>
            </a:r>
            <a:r>
              <a:rPr lang="en-US" sz="1200" dirty="0" smtClean="0"/>
              <a:t> </a:t>
            </a:r>
            <a:r>
              <a:rPr lang="en-US" sz="1200" dirty="0" err="1" smtClean="0"/>
              <a:t>comme</a:t>
            </a:r>
            <a:r>
              <a:rPr lang="en-US" sz="1200" dirty="0" smtClean="0"/>
              <a:t> le </a:t>
            </a:r>
            <a:r>
              <a:rPr lang="en-US" sz="1200" dirty="0" err="1" smtClean="0"/>
              <a:t>moins</a:t>
            </a:r>
            <a:r>
              <a:rPr lang="en-US" sz="1200" dirty="0" smtClean="0"/>
              <a:t> "</a:t>
            </a:r>
            <a:r>
              <a:rPr lang="en-US" sz="1200" dirty="0" err="1" smtClean="0"/>
              <a:t>arabe</a:t>
            </a:r>
            <a:r>
              <a:rPr lang="en-US" sz="1200" dirty="0" smtClean="0"/>
              <a:t>" de </a:t>
            </a:r>
            <a:r>
              <a:rPr lang="en-US" sz="1200" dirty="0" err="1" smtClean="0"/>
              <a:t>tous</a:t>
            </a:r>
            <a:r>
              <a:rPr lang="en-US" sz="1200" dirty="0" smtClean="0"/>
              <a:t> les pays </a:t>
            </a:r>
            <a:r>
              <a:rPr lang="en-US" sz="1200" dirty="0" err="1" smtClean="0"/>
              <a:t>arabes</a:t>
            </a:r>
            <a:r>
              <a:rPr lang="en-US" sz="1200" dirty="0" smtClean="0"/>
              <a:t>.</a:t>
            </a:r>
            <a:endParaRPr lang="es-ES" sz="1200" dirty="0"/>
          </a:p>
        </p:txBody>
      </p:sp>
      <p:pic>
        <p:nvPicPr>
          <p:cNvPr id="55298" name="Picture 2" descr="http://4.bp.blogspot.com/-csVsEJGBXzk/UVhLOxgeDGI/AAAAAAAAICM/CrFENX3VnZ4/s1600/CAFTAN+BLEU.jpg"/>
          <p:cNvPicPr>
            <a:picLocks noChangeAspect="1" noChangeArrowheads="1"/>
          </p:cNvPicPr>
          <p:nvPr/>
        </p:nvPicPr>
        <p:blipFill>
          <a:blip r:embed="rId3" cstate="print"/>
          <a:srcRect/>
          <a:stretch>
            <a:fillRect/>
          </a:stretch>
        </p:blipFill>
        <p:spPr bwMode="auto">
          <a:xfrm>
            <a:off x="188640" y="1064568"/>
            <a:ext cx="2124075" cy="3743325"/>
          </a:xfrm>
          <a:prstGeom prst="rect">
            <a:avLst/>
          </a:prstGeom>
          <a:noFill/>
        </p:spPr>
      </p:pic>
      <p:pic>
        <p:nvPicPr>
          <p:cNvPr id="55300" name="Picture 4" descr="http://www.tresoriental.com/images/Salon_marocain_riad_hanen.JPG"/>
          <p:cNvPicPr>
            <a:picLocks noChangeAspect="1" noChangeArrowheads="1"/>
          </p:cNvPicPr>
          <p:nvPr/>
        </p:nvPicPr>
        <p:blipFill>
          <a:blip r:embed="rId4" cstate="print"/>
          <a:srcRect/>
          <a:stretch>
            <a:fillRect/>
          </a:stretch>
        </p:blipFill>
        <p:spPr bwMode="auto">
          <a:xfrm>
            <a:off x="188640" y="5601072"/>
            <a:ext cx="3600400" cy="2698152"/>
          </a:xfrm>
          <a:prstGeom prst="rect">
            <a:avLst/>
          </a:prstGeom>
          <a:noFill/>
        </p:spPr>
      </p:pic>
      <p:pic>
        <p:nvPicPr>
          <p:cNvPr id="55302" name="Picture 6" descr="http://photo-maroc.com/photo-maroc/_Rabat/Mosquee.jpg"/>
          <p:cNvPicPr>
            <a:picLocks noChangeAspect="1" noChangeArrowheads="1"/>
          </p:cNvPicPr>
          <p:nvPr/>
        </p:nvPicPr>
        <p:blipFill>
          <a:blip r:embed="rId5" cstate="print"/>
          <a:srcRect/>
          <a:stretch>
            <a:fillRect/>
          </a:stretch>
        </p:blipFill>
        <p:spPr bwMode="auto">
          <a:xfrm>
            <a:off x="3192830" y="6825208"/>
            <a:ext cx="3459136" cy="2592288"/>
          </a:xfrm>
          <a:prstGeom prst="rect">
            <a:avLst/>
          </a:prstGeom>
          <a:noFill/>
        </p:spPr>
      </p:pic>
      <p:sp>
        <p:nvSpPr>
          <p:cNvPr id="19" name="18 CuadroTexto"/>
          <p:cNvSpPr txBox="1"/>
          <p:nvPr/>
        </p:nvSpPr>
        <p:spPr>
          <a:xfrm>
            <a:off x="404664" y="4736976"/>
            <a:ext cx="1512168" cy="276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1200" dirty="0" err="1" smtClean="0">
                <a:solidFill>
                  <a:srgbClr val="C00000"/>
                </a:solidFill>
              </a:rPr>
              <a:t>Caftan</a:t>
            </a:r>
            <a:r>
              <a:rPr lang="es-ES" sz="1200" dirty="0" smtClean="0">
                <a:solidFill>
                  <a:srgbClr val="C00000"/>
                </a:solidFill>
              </a:rPr>
              <a:t> </a:t>
            </a:r>
            <a:r>
              <a:rPr lang="es-ES" sz="1200" dirty="0" err="1" smtClean="0">
                <a:solidFill>
                  <a:srgbClr val="C00000"/>
                </a:solidFill>
              </a:rPr>
              <a:t>marocaine</a:t>
            </a:r>
            <a:endParaRPr lang="es-ES" sz="1200" dirty="0">
              <a:solidFill>
                <a:srgbClr val="C00000"/>
              </a:solidFill>
            </a:endParaRPr>
          </a:p>
        </p:txBody>
      </p:sp>
      <p:sp>
        <p:nvSpPr>
          <p:cNvPr id="20" name="19 CuadroTexto"/>
          <p:cNvSpPr txBox="1"/>
          <p:nvPr/>
        </p:nvSpPr>
        <p:spPr>
          <a:xfrm>
            <a:off x="3861048" y="5889104"/>
            <a:ext cx="1512168" cy="276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1200" dirty="0" err="1" smtClean="0">
                <a:solidFill>
                  <a:srgbClr val="C00000"/>
                </a:solidFill>
              </a:rPr>
              <a:t>Salon</a:t>
            </a:r>
            <a:r>
              <a:rPr lang="es-ES" sz="1200" dirty="0" smtClean="0">
                <a:solidFill>
                  <a:srgbClr val="C00000"/>
                </a:solidFill>
              </a:rPr>
              <a:t> </a:t>
            </a:r>
            <a:r>
              <a:rPr lang="es-ES" sz="1200" dirty="0" err="1" smtClean="0">
                <a:solidFill>
                  <a:srgbClr val="C00000"/>
                </a:solidFill>
              </a:rPr>
              <a:t>marocaine</a:t>
            </a:r>
            <a:endParaRPr lang="es-ES" sz="1200" dirty="0">
              <a:solidFill>
                <a:srgbClr val="C00000"/>
              </a:solidFill>
            </a:endParaRPr>
          </a:p>
        </p:txBody>
      </p:sp>
      <p:sp>
        <p:nvSpPr>
          <p:cNvPr id="21" name="20 CuadroTexto"/>
          <p:cNvSpPr txBox="1"/>
          <p:nvPr/>
        </p:nvSpPr>
        <p:spPr>
          <a:xfrm>
            <a:off x="1484784" y="8913440"/>
            <a:ext cx="1512168" cy="276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1200" dirty="0" err="1" smtClean="0">
                <a:solidFill>
                  <a:srgbClr val="C00000"/>
                </a:solidFill>
              </a:rPr>
              <a:t>Mosquée</a:t>
            </a:r>
            <a:r>
              <a:rPr lang="es-ES" sz="1200" dirty="0" smtClean="0">
                <a:solidFill>
                  <a:srgbClr val="C00000"/>
                </a:solidFill>
              </a:rPr>
              <a:t> de Rabat</a:t>
            </a:r>
            <a:endParaRPr lang="es-ES" sz="1200" dirty="0">
              <a:solidFill>
                <a:srgbClr val="C0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6 Marcador de número de diapositiva"/>
          <p:cNvSpPr>
            <a:spLocks noGrp="1"/>
          </p:cNvSpPr>
          <p:nvPr>
            <p:ph type="sldNum" sz="quarter" idx="15"/>
          </p:nvPr>
        </p:nvSpPr>
        <p:spPr/>
        <p:txBody>
          <a:bodyPr/>
          <a:lstStyle/>
          <a:p>
            <a:fld id="{53FF9DDD-FA5F-4E02-AC28-2693DAB04EF4}" type="slidenum">
              <a:rPr lang="es-ES" smtClean="0"/>
              <a:pPr/>
              <a:t>40</a:t>
            </a:fld>
            <a:endParaRPr lang="es-ES"/>
          </a:p>
        </p:txBody>
      </p:sp>
      <p:sp>
        <p:nvSpPr>
          <p:cNvPr id="8" name="7 CuadroTexto"/>
          <p:cNvSpPr txBox="1"/>
          <p:nvPr/>
        </p:nvSpPr>
        <p:spPr>
          <a:xfrm>
            <a:off x="188640" y="272480"/>
            <a:ext cx="6336704" cy="461665"/>
          </a:xfrm>
          <a:prstGeom prst="rect">
            <a:avLst/>
          </a:prstGeom>
          <a:noFill/>
        </p:spPr>
        <p:txBody>
          <a:bodyPr wrap="square" rtlCol="0">
            <a:spAutoFit/>
          </a:bodyPr>
          <a:lstStyle/>
          <a:p>
            <a:r>
              <a:rPr lang="es-ES" sz="2400" dirty="0" err="1" smtClean="0">
                <a:solidFill>
                  <a:srgbClr val="00B050"/>
                </a:solidFill>
                <a:latin typeface="Forte" pitchFamily="66" charset="0"/>
              </a:rPr>
              <a:t>Bienvenues</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au</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Maroc</a:t>
            </a:r>
            <a:r>
              <a:rPr lang="es-ES" sz="2400" dirty="0" smtClean="0">
                <a:solidFill>
                  <a:srgbClr val="00B050"/>
                </a:solidFill>
                <a:latin typeface="Forte" pitchFamily="66" charset="0"/>
              </a:rPr>
              <a:t>, par </a:t>
            </a:r>
            <a:r>
              <a:rPr lang="es-ES" sz="2400" dirty="0" err="1" smtClean="0">
                <a:solidFill>
                  <a:srgbClr val="00B050"/>
                </a:solidFill>
                <a:latin typeface="Forte" pitchFamily="66" charset="0"/>
              </a:rPr>
              <a:t>Fatima</a:t>
            </a:r>
            <a:r>
              <a:rPr lang="es-ES" sz="2400" dirty="0" smtClean="0">
                <a:solidFill>
                  <a:srgbClr val="00B050"/>
                </a:solidFill>
                <a:latin typeface="Forte" pitchFamily="66" charset="0"/>
              </a:rPr>
              <a:t> </a:t>
            </a:r>
            <a:r>
              <a:rPr lang="es-ES" sz="2400" dirty="0" err="1" smtClean="0">
                <a:solidFill>
                  <a:srgbClr val="00B050"/>
                </a:solidFill>
                <a:latin typeface="Forte" pitchFamily="66" charset="0"/>
              </a:rPr>
              <a:t>Idrisi</a:t>
            </a:r>
            <a:r>
              <a:rPr lang="es-ES" sz="2400" dirty="0" smtClean="0">
                <a:solidFill>
                  <a:srgbClr val="00B050"/>
                </a:solidFill>
                <a:latin typeface="Forte" pitchFamily="66" charset="0"/>
              </a:rPr>
              <a:t> (1º BH)</a:t>
            </a:r>
            <a:endParaRPr lang="es-ES" sz="2400" dirty="0">
              <a:solidFill>
                <a:srgbClr val="00B050"/>
              </a:solidFill>
              <a:latin typeface="Forte" pitchFamily="66" charset="0"/>
            </a:endParaRPr>
          </a:p>
        </p:txBody>
      </p:sp>
      <p:sp>
        <p:nvSpPr>
          <p:cNvPr id="10" name="Rectangle 2"/>
          <p:cNvSpPr>
            <a:spLocks noChangeArrowheads="1"/>
          </p:cNvSpPr>
          <p:nvPr/>
        </p:nvSpPr>
        <p:spPr bwMode="auto">
          <a:xfrm>
            <a:off x="620688" y="1208584"/>
            <a:ext cx="5616624"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200" b="1" dirty="0" smtClean="0"/>
              <a:t>Le sport au </a:t>
            </a:r>
            <a:r>
              <a:rPr lang="en-US" sz="1200" b="1" dirty="0" err="1" smtClean="0"/>
              <a:t>Maroc</a:t>
            </a:r>
            <a:r>
              <a:rPr lang="en-US" sz="1200" b="1" dirty="0" smtClean="0"/>
              <a:t>.</a:t>
            </a:r>
            <a:endParaRPr lang="es-ES" sz="1200" b="1" dirty="0" smtClean="0"/>
          </a:p>
          <a:p>
            <a:r>
              <a:rPr lang="en-US" sz="1200" dirty="0" smtClean="0"/>
              <a:t>	</a:t>
            </a:r>
          </a:p>
          <a:p>
            <a:r>
              <a:rPr lang="en-US" sz="1200" dirty="0" smtClean="0"/>
              <a:t>	</a:t>
            </a:r>
            <a:r>
              <a:rPr lang="en-US" sz="1200" dirty="0" err="1" smtClean="0"/>
              <a:t>Souvent</a:t>
            </a:r>
            <a:r>
              <a:rPr lang="en-US" sz="1200" dirty="0" smtClean="0"/>
              <a:t> </a:t>
            </a:r>
            <a:r>
              <a:rPr lang="en-US" sz="1200" dirty="0" err="1" smtClean="0"/>
              <a:t>critiqué</a:t>
            </a:r>
            <a:r>
              <a:rPr lang="en-US" sz="1200" dirty="0" smtClean="0"/>
              <a:t> pour </a:t>
            </a:r>
            <a:r>
              <a:rPr lang="en-US" sz="1200" dirty="0" err="1" smtClean="0"/>
              <a:t>ses</a:t>
            </a:r>
            <a:r>
              <a:rPr lang="en-US" sz="1200" dirty="0" smtClean="0"/>
              <a:t> </a:t>
            </a:r>
            <a:r>
              <a:rPr lang="en-US" sz="1200" dirty="0" err="1" smtClean="0"/>
              <a:t>méthodes</a:t>
            </a:r>
            <a:r>
              <a:rPr lang="en-US" sz="1200" dirty="0" smtClean="0"/>
              <a:t> de </a:t>
            </a:r>
            <a:r>
              <a:rPr lang="en-US" sz="1200" dirty="0" err="1" smtClean="0"/>
              <a:t>gestion</a:t>
            </a:r>
            <a:r>
              <a:rPr lang="en-US" sz="1200" dirty="0" smtClean="0"/>
              <a:t> et </a:t>
            </a:r>
            <a:r>
              <a:rPr lang="en-US" sz="1200" dirty="0" err="1" smtClean="0"/>
              <a:t>ses</a:t>
            </a:r>
            <a:r>
              <a:rPr lang="en-US" sz="1200" dirty="0" smtClean="0"/>
              <a:t> </a:t>
            </a:r>
            <a:r>
              <a:rPr lang="en-US" sz="1200" dirty="0" err="1" smtClean="0"/>
              <a:t>résultats</a:t>
            </a:r>
            <a:r>
              <a:rPr lang="en-US" sz="1200" dirty="0" smtClean="0"/>
              <a:t>, le sport au </a:t>
            </a:r>
            <a:r>
              <a:rPr lang="en-US" sz="1200" dirty="0" err="1" smtClean="0"/>
              <a:t>Maroc</a:t>
            </a:r>
            <a:r>
              <a:rPr lang="en-US" sz="1200" dirty="0" smtClean="0"/>
              <a:t> se </a:t>
            </a:r>
            <a:r>
              <a:rPr lang="en-US" sz="1200" dirty="0" err="1" smtClean="0"/>
              <a:t>professionnalise</a:t>
            </a:r>
            <a:r>
              <a:rPr lang="en-US" sz="1200" dirty="0" smtClean="0"/>
              <a:t> </a:t>
            </a:r>
            <a:r>
              <a:rPr lang="en-US" sz="1200" dirty="0" err="1" smtClean="0"/>
              <a:t>peu</a:t>
            </a:r>
            <a:r>
              <a:rPr lang="en-US" sz="1200" dirty="0" smtClean="0"/>
              <a:t> à </a:t>
            </a:r>
            <a:r>
              <a:rPr lang="en-US" sz="1200" dirty="0" err="1" smtClean="0"/>
              <a:t>peu</a:t>
            </a:r>
            <a:r>
              <a:rPr lang="en-US" sz="1200" dirty="0" smtClean="0"/>
              <a:t> avec la restructuration des </a:t>
            </a:r>
            <a:r>
              <a:rPr lang="en-US" sz="1200" dirty="0" err="1" smtClean="0"/>
              <a:t>grandes</a:t>
            </a:r>
            <a:r>
              <a:rPr lang="en-US" sz="1200" dirty="0" smtClean="0"/>
              <a:t> </a:t>
            </a:r>
            <a:r>
              <a:rPr lang="en-US" sz="1200" dirty="0" err="1" smtClean="0"/>
              <a:t>Fédérations</a:t>
            </a:r>
            <a:r>
              <a:rPr lang="en-US" sz="1200" dirty="0" smtClean="0"/>
              <a:t> </a:t>
            </a:r>
            <a:r>
              <a:rPr lang="en-US" sz="1200" dirty="0" err="1" smtClean="0"/>
              <a:t>sportives</a:t>
            </a:r>
            <a:r>
              <a:rPr lang="en-US" sz="1200" dirty="0" smtClean="0"/>
              <a:t> (Football, </a:t>
            </a:r>
            <a:r>
              <a:rPr lang="en-US" sz="1200" dirty="0" err="1" smtClean="0"/>
              <a:t>Athlétisme</a:t>
            </a:r>
            <a:r>
              <a:rPr lang="en-US" sz="1200" dirty="0" smtClean="0"/>
              <a:t>, Basketball etc...), </a:t>
            </a:r>
            <a:r>
              <a:rPr lang="en-US" sz="1200" dirty="0" err="1" smtClean="0"/>
              <a:t>ainsi</a:t>
            </a:r>
            <a:r>
              <a:rPr lang="en-US" sz="1200" dirty="0" smtClean="0"/>
              <a:t> </a:t>
            </a:r>
            <a:r>
              <a:rPr lang="en-US" sz="1200" dirty="0" err="1" smtClean="0"/>
              <a:t>que</a:t>
            </a:r>
            <a:r>
              <a:rPr lang="en-US" sz="1200" dirty="0" smtClean="0"/>
              <a:t> le </a:t>
            </a:r>
            <a:r>
              <a:rPr lang="en-US" sz="1200" dirty="0" err="1" smtClean="0"/>
              <a:t>lancement</a:t>
            </a:r>
            <a:r>
              <a:rPr lang="en-US" sz="1200" dirty="0" smtClean="0"/>
              <a:t> par le </a:t>
            </a:r>
            <a:r>
              <a:rPr lang="en-US" sz="1200" dirty="0" err="1" smtClean="0"/>
              <a:t>gouvernement</a:t>
            </a:r>
            <a:r>
              <a:rPr lang="en-US" sz="1200" dirty="0" smtClean="0"/>
              <a:t> de </a:t>
            </a:r>
            <a:r>
              <a:rPr lang="en-US" sz="1200" dirty="0" err="1" smtClean="0"/>
              <a:t>grands</a:t>
            </a:r>
            <a:r>
              <a:rPr lang="en-US" sz="1200" dirty="0" smtClean="0"/>
              <a:t> </a:t>
            </a:r>
            <a:r>
              <a:rPr lang="en-US" sz="1200" dirty="0" err="1" smtClean="0"/>
              <a:t>chantiers</a:t>
            </a:r>
            <a:r>
              <a:rPr lang="en-US" sz="1200" dirty="0" smtClean="0"/>
              <a:t> qui </a:t>
            </a:r>
            <a:r>
              <a:rPr lang="en-US" sz="1200" dirty="0" err="1" smtClean="0"/>
              <a:t>aident</a:t>
            </a:r>
            <a:r>
              <a:rPr lang="en-US" sz="1200" dirty="0" smtClean="0"/>
              <a:t> à la promotion et au </a:t>
            </a:r>
            <a:r>
              <a:rPr lang="en-US" sz="1200" dirty="0" err="1" smtClean="0"/>
              <a:t>développement</a:t>
            </a:r>
            <a:r>
              <a:rPr lang="en-US" sz="1200" dirty="0" smtClean="0"/>
              <a:t> du sport au </a:t>
            </a:r>
            <a:r>
              <a:rPr lang="en-US" sz="1200" dirty="0" err="1" smtClean="0"/>
              <a:t>Maroc</a:t>
            </a:r>
            <a:r>
              <a:rPr lang="en-US" sz="1200" dirty="0" smtClean="0"/>
              <a:t>.</a:t>
            </a:r>
            <a:endParaRPr lang="es-ES" sz="1200" dirty="0"/>
          </a:p>
        </p:txBody>
      </p:sp>
      <p:sp>
        <p:nvSpPr>
          <p:cNvPr id="11" name="Rectangle 2"/>
          <p:cNvSpPr>
            <a:spLocks noChangeArrowheads="1"/>
          </p:cNvSpPr>
          <p:nvPr/>
        </p:nvSpPr>
        <p:spPr bwMode="auto">
          <a:xfrm>
            <a:off x="332656" y="2648744"/>
            <a:ext cx="432048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200" b="1" dirty="0" smtClean="0"/>
              <a:t>Le </a:t>
            </a:r>
            <a:r>
              <a:rPr lang="en-US" sz="1200" b="1" dirty="0" err="1" smtClean="0"/>
              <a:t>Maroc</a:t>
            </a:r>
            <a:r>
              <a:rPr lang="en-US" sz="1200" b="1" dirty="0" smtClean="0"/>
              <a:t> </a:t>
            </a:r>
            <a:r>
              <a:rPr lang="en-US" sz="1200" b="1" dirty="0" err="1" smtClean="0"/>
              <a:t>politique</a:t>
            </a:r>
            <a:r>
              <a:rPr lang="en-US" sz="1200" b="1" dirty="0" smtClean="0"/>
              <a:t> et </a:t>
            </a:r>
            <a:r>
              <a:rPr lang="en-US" sz="1200" b="1" dirty="0" err="1" smtClean="0"/>
              <a:t>économique</a:t>
            </a:r>
            <a:r>
              <a:rPr lang="en-US" sz="1200" b="1" dirty="0" smtClean="0"/>
              <a:t>.</a:t>
            </a:r>
            <a:endParaRPr lang="es-ES" sz="1200" dirty="0" smtClean="0"/>
          </a:p>
          <a:p>
            <a:endParaRPr lang="en-US" sz="1200" dirty="0" smtClean="0"/>
          </a:p>
          <a:p>
            <a:r>
              <a:rPr lang="en-US" sz="1200" dirty="0" smtClean="0"/>
              <a:t>	La </a:t>
            </a:r>
            <a:r>
              <a:rPr lang="en-US" sz="1200" dirty="0" err="1" smtClean="0"/>
              <a:t>politique</a:t>
            </a:r>
            <a:r>
              <a:rPr lang="en-US" sz="1200" dirty="0" smtClean="0"/>
              <a:t> du </a:t>
            </a:r>
            <a:r>
              <a:rPr lang="en-US" sz="1200" dirty="0" err="1" smtClean="0"/>
              <a:t>Maroc</a:t>
            </a:r>
            <a:r>
              <a:rPr lang="en-US" sz="1200" dirty="0" smtClean="0"/>
              <a:t> </a:t>
            </a:r>
            <a:r>
              <a:rPr lang="en-US" sz="1200" dirty="0" err="1" smtClean="0"/>
              <a:t>s'inscrit</a:t>
            </a:r>
            <a:r>
              <a:rPr lang="en-US" sz="1200" dirty="0" smtClean="0"/>
              <a:t> </a:t>
            </a:r>
            <a:r>
              <a:rPr lang="en-US" sz="1200" dirty="0" err="1" smtClean="0"/>
              <a:t>dans</a:t>
            </a:r>
            <a:r>
              <a:rPr lang="en-US" sz="1200" dirty="0" smtClean="0"/>
              <a:t> </a:t>
            </a:r>
            <a:r>
              <a:rPr lang="en-US" sz="1200" dirty="0" err="1" smtClean="0"/>
              <a:t>une</a:t>
            </a:r>
            <a:r>
              <a:rPr lang="en-US" sz="1200" dirty="0" smtClean="0"/>
              <a:t> </a:t>
            </a:r>
            <a:r>
              <a:rPr lang="en-US" sz="1200" dirty="0" err="1" smtClean="0"/>
              <a:t>monarchie</a:t>
            </a:r>
            <a:r>
              <a:rPr lang="en-US" sz="1200" dirty="0" smtClean="0"/>
              <a:t> </a:t>
            </a:r>
            <a:r>
              <a:rPr lang="en-US" sz="1200" dirty="0" err="1" smtClean="0"/>
              <a:t>constitutionnelle</a:t>
            </a:r>
            <a:r>
              <a:rPr lang="en-US" sz="1200" dirty="0" smtClean="0"/>
              <a:t> </a:t>
            </a:r>
            <a:r>
              <a:rPr lang="en-US" sz="1200" dirty="0" err="1" smtClean="0"/>
              <a:t>dotée</a:t>
            </a:r>
            <a:r>
              <a:rPr lang="en-US" sz="1200" dirty="0" smtClean="0"/>
              <a:t> d'un </a:t>
            </a:r>
            <a:r>
              <a:rPr lang="en-US" sz="1200" dirty="0" err="1" smtClean="0"/>
              <a:t>parlement</a:t>
            </a:r>
            <a:r>
              <a:rPr lang="en-US" sz="1200" dirty="0" smtClean="0"/>
              <a:t> </a:t>
            </a:r>
            <a:r>
              <a:rPr lang="en-US" sz="1200" dirty="0" err="1" smtClean="0"/>
              <a:t>élu</a:t>
            </a:r>
            <a:r>
              <a:rPr lang="en-US" sz="1200" dirty="0" smtClean="0"/>
              <a:t>.</a:t>
            </a:r>
            <a:endParaRPr lang="es-ES" sz="1200" dirty="0" smtClean="0"/>
          </a:p>
          <a:p>
            <a:r>
              <a:rPr lang="en-US" sz="1200" dirty="0" smtClean="0"/>
              <a:t>	Le </a:t>
            </a:r>
            <a:r>
              <a:rPr lang="en-US" sz="1200" dirty="0" err="1" smtClean="0"/>
              <a:t>pouvoir</a:t>
            </a:r>
            <a:r>
              <a:rPr lang="en-US" sz="1200" dirty="0" smtClean="0"/>
              <a:t> </a:t>
            </a:r>
            <a:r>
              <a:rPr lang="en-US" sz="1200" dirty="0" err="1" smtClean="0"/>
              <a:t>exécutif</a:t>
            </a:r>
            <a:r>
              <a:rPr lang="en-US" sz="1200" dirty="0" smtClean="0"/>
              <a:t> </a:t>
            </a:r>
            <a:r>
              <a:rPr lang="en-US" sz="1200" dirty="0" err="1" smtClean="0"/>
              <a:t>est</a:t>
            </a:r>
            <a:r>
              <a:rPr lang="en-US" sz="1200" dirty="0" smtClean="0"/>
              <a:t> </a:t>
            </a:r>
            <a:r>
              <a:rPr lang="en-US" sz="1200" dirty="0" err="1" smtClean="0"/>
              <a:t>exercé</a:t>
            </a:r>
            <a:r>
              <a:rPr lang="en-US" sz="1200" dirty="0" smtClean="0"/>
              <a:t> par le </a:t>
            </a:r>
            <a:r>
              <a:rPr lang="en-US" sz="1200" dirty="0" err="1" smtClean="0"/>
              <a:t>gouvernement</a:t>
            </a:r>
            <a:r>
              <a:rPr lang="en-US" sz="1200" dirty="0" smtClean="0"/>
              <a:t>. Le </a:t>
            </a:r>
            <a:r>
              <a:rPr lang="en-US" sz="1200" dirty="0" err="1" smtClean="0"/>
              <a:t>pouvoir</a:t>
            </a:r>
            <a:r>
              <a:rPr lang="en-US" sz="1200" dirty="0" smtClean="0"/>
              <a:t> </a:t>
            </a:r>
            <a:r>
              <a:rPr lang="en-US" sz="1200" dirty="0" err="1" smtClean="0"/>
              <a:t>législatif</a:t>
            </a:r>
            <a:r>
              <a:rPr lang="en-US" sz="1200" dirty="0" smtClean="0"/>
              <a:t> </a:t>
            </a:r>
            <a:r>
              <a:rPr lang="en-US" sz="1200" dirty="0" err="1" smtClean="0"/>
              <a:t>est</a:t>
            </a:r>
            <a:r>
              <a:rPr lang="en-US" sz="1200" dirty="0" smtClean="0"/>
              <a:t> </a:t>
            </a:r>
            <a:r>
              <a:rPr lang="en-US" sz="1200" dirty="0" err="1" smtClean="0"/>
              <a:t>exercé</a:t>
            </a:r>
            <a:r>
              <a:rPr lang="en-US" sz="1200" dirty="0" smtClean="0"/>
              <a:t> par le </a:t>
            </a:r>
            <a:r>
              <a:rPr lang="en-US" sz="1200" dirty="0" err="1" smtClean="0"/>
              <a:t>gouvernement</a:t>
            </a:r>
            <a:r>
              <a:rPr lang="en-US" sz="1200" dirty="0" smtClean="0"/>
              <a:t> et les </a:t>
            </a:r>
            <a:r>
              <a:rPr lang="en-US" sz="1200" dirty="0" err="1" smtClean="0"/>
              <a:t>deux</a:t>
            </a:r>
            <a:r>
              <a:rPr lang="en-US" sz="1200" dirty="0" smtClean="0"/>
              <a:t> </a:t>
            </a:r>
            <a:r>
              <a:rPr lang="en-US" sz="1200" dirty="0" err="1" smtClean="0"/>
              <a:t>chambres</a:t>
            </a:r>
            <a:r>
              <a:rPr lang="en-US" sz="1200" dirty="0" smtClean="0"/>
              <a:t> du </a:t>
            </a:r>
            <a:r>
              <a:rPr lang="en-US" sz="1200" dirty="0" err="1" smtClean="0"/>
              <a:t>parlement</a:t>
            </a:r>
            <a:r>
              <a:rPr lang="en-US" sz="1200" dirty="0" smtClean="0"/>
              <a:t>, la </a:t>
            </a:r>
            <a:r>
              <a:rPr lang="en-US" sz="1200" dirty="0" err="1" smtClean="0"/>
              <a:t>Chambre</a:t>
            </a:r>
            <a:r>
              <a:rPr lang="en-US" sz="1200" dirty="0" smtClean="0"/>
              <a:t> des </a:t>
            </a:r>
            <a:r>
              <a:rPr lang="en-US" sz="1200" dirty="0" err="1" smtClean="0"/>
              <a:t>représentants</a:t>
            </a:r>
            <a:r>
              <a:rPr lang="en-US" sz="1200" dirty="0" smtClean="0"/>
              <a:t> et la </a:t>
            </a:r>
            <a:r>
              <a:rPr lang="en-US" sz="1200" dirty="0" err="1" smtClean="0"/>
              <a:t>Chambre</a:t>
            </a:r>
            <a:r>
              <a:rPr lang="en-US" sz="1200" dirty="0" smtClean="0"/>
              <a:t> des </a:t>
            </a:r>
            <a:r>
              <a:rPr lang="en-US" sz="1200" dirty="0" err="1" smtClean="0"/>
              <a:t>conseillers</a:t>
            </a:r>
            <a:r>
              <a:rPr lang="en-US" sz="1200" dirty="0" smtClean="0"/>
              <a:t>. 	La Constitution </a:t>
            </a:r>
            <a:r>
              <a:rPr lang="en-US" sz="1200" dirty="0" err="1" smtClean="0"/>
              <a:t>marocaine</a:t>
            </a:r>
            <a:r>
              <a:rPr lang="en-US" sz="1200" dirty="0" smtClean="0"/>
              <a:t> </a:t>
            </a:r>
            <a:r>
              <a:rPr lang="en-US" sz="1200" dirty="0" err="1" smtClean="0"/>
              <a:t>prévoit</a:t>
            </a:r>
            <a:r>
              <a:rPr lang="en-US" sz="1200" dirty="0" smtClean="0"/>
              <a:t> </a:t>
            </a:r>
            <a:r>
              <a:rPr lang="en-US" sz="1200" dirty="0" err="1" smtClean="0"/>
              <a:t>une</a:t>
            </a:r>
            <a:r>
              <a:rPr lang="en-US" sz="1200" dirty="0" smtClean="0"/>
              <a:t> </a:t>
            </a:r>
            <a:r>
              <a:rPr lang="en-US" sz="1200" dirty="0" err="1" smtClean="0"/>
              <a:t>monarchie</a:t>
            </a:r>
            <a:r>
              <a:rPr lang="en-US" sz="1200" dirty="0" smtClean="0"/>
              <a:t> </a:t>
            </a:r>
            <a:r>
              <a:rPr lang="en-US" sz="1200" dirty="0" err="1" smtClean="0"/>
              <a:t>parlementaire</a:t>
            </a:r>
            <a:r>
              <a:rPr lang="en-US" sz="1200" dirty="0" smtClean="0"/>
              <a:t> et un </a:t>
            </a:r>
            <a:r>
              <a:rPr lang="en-US" sz="1200" dirty="0" err="1" smtClean="0"/>
              <a:t>ordre</a:t>
            </a:r>
            <a:r>
              <a:rPr lang="en-US" sz="1200" dirty="0" smtClean="0"/>
              <a:t> </a:t>
            </a:r>
            <a:r>
              <a:rPr lang="en-US" sz="1200" dirty="0" err="1" smtClean="0"/>
              <a:t>judiciaire</a:t>
            </a:r>
            <a:r>
              <a:rPr lang="en-US" sz="1200" dirty="0" smtClean="0"/>
              <a:t> </a:t>
            </a:r>
            <a:r>
              <a:rPr lang="en-US" sz="1200" dirty="0" err="1" smtClean="0"/>
              <a:t>indépendant</a:t>
            </a:r>
            <a:r>
              <a:rPr lang="en-US" sz="1200" dirty="0" smtClean="0"/>
              <a:t>.</a:t>
            </a:r>
            <a:endParaRPr lang="es-ES" sz="1200" dirty="0" smtClean="0"/>
          </a:p>
          <a:p>
            <a:r>
              <a:rPr lang="en-US" sz="1200" dirty="0" smtClean="0"/>
              <a:t>	Le 9 mars 2011, le </a:t>
            </a:r>
            <a:r>
              <a:rPr lang="en-US" sz="1200" dirty="0" err="1" smtClean="0"/>
              <a:t>roi</a:t>
            </a:r>
            <a:r>
              <a:rPr lang="en-US" sz="1200" dirty="0" smtClean="0"/>
              <a:t> Mohammed VI </a:t>
            </a:r>
            <a:r>
              <a:rPr lang="en-US" sz="1200" dirty="0" err="1" smtClean="0"/>
              <a:t>annonce</a:t>
            </a:r>
            <a:r>
              <a:rPr lang="en-US" sz="1200" dirty="0" smtClean="0"/>
              <a:t> </a:t>
            </a:r>
            <a:r>
              <a:rPr lang="en-US" sz="1200" dirty="0" err="1" smtClean="0"/>
              <a:t>une</a:t>
            </a:r>
            <a:r>
              <a:rPr lang="en-US" sz="1200" dirty="0" smtClean="0"/>
              <a:t> </a:t>
            </a:r>
            <a:r>
              <a:rPr lang="en-US" sz="1200" dirty="0" err="1" smtClean="0"/>
              <a:t>réforme</a:t>
            </a:r>
            <a:r>
              <a:rPr lang="en-US" sz="1200" dirty="0" smtClean="0"/>
              <a:t> de la Constitution, qui sera </a:t>
            </a:r>
            <a:r>
              <a:rPr lang="en-US" sz="1200" dirty="0" err="1" smtClean="0"/>
              <a:t>soumise</a:t>
            </a:r>
            <a:r>
              <a:rPr lang="en-US" sz="1200" dirty="0" smtClean="0"/>
              <a:t> à </a:t>
            </a:r>
            <a:r>
              <a:rPr lang="en-US" sz="1200" dirty="0" err="1" smtClean="0"/>
              <a:t>référendum</a:t>
            </a:r>
            <a:r>
              <a:rPr lang="en-US" sz="1200" dirty="0" smtClean="0"/>
              <a:t>, </a:t>
            </a:r>
            <a:r>
              <a:rPr lang="en-US" sz="1200" dirty="0" err="1" smtClean="0"/>
              <a:t>visant</a:t>
            </a:r>
            <a:r>
              <a:rPr lang="en-US" sz="1200" dirty="0" smtClean="0"/>
              <a:t> à </a:t>
            </a:r>
            <a:r>
              <a:rPr lang="en-US" sz="1200" dirty="0" err="1" smtClean="0"/>
              <a:t>renforcer</a:t>
            </a:r>
            <a:r>
              <a:rPr lang="en-US" sz="1200" dirty="0" smtClean="0"/>
              <a:t> du </a:t>
            </a:r>
            <a:r>
              <a:rPr lang="en-US" sz="1200" dirty="0" err="1" smtClean="0"/>
              <a:t>pluralisme</a:t>
            </a:r>
            <a:r>
              <a:rPr lang="en-US" sz="1200" dirty="0" smtClean="0"/>
              <a:t>, des </a:t>
            </a:r>
            <a:r>
              <a:rPr lang="en-US" sz="1200" dirty="0" err="1" smtClean="0"/>
              <a:t>droits</a:t>
            </a:r>
            <a:r>
              <a:rPr lang="en-US" sz="1200" dirty="0" smtClean="0"/>
              <a:t> de </a:t>
            </a:r>
            <a:r>
              <a:rPr lang="en-US" sz="1200" dirty="0" err="1" smtClean="0"/>
              <a:t>l'homme</a:t>
            </a:r>
            <a:r>
              <a:rPr lang="en-US" sz="1200" dirty="0" smtClean="0"/>
              <a:t> et des </a:t>
            </a:r>
            <a:r>
              <a:rPr lang="en-US" sz="1200" dirty="0" err="1" smtClean="0"/>
              <a:t>libertés</a:t>
            </a:r>
            <a:r>
              <a:rPr lang="en-US" sz="1200" dirty="0" smtClean="0"/>
              <a:t> </a:t>
            </a:r>
            <a:r>
              <a:rPr lang="en-US" sz="1200" dirty="0" err="1" smtClean="0"/>
              <a:t>individuelles</a:t>
            </a:r>
            <a:r>
              <a:rPr lang="en-US" sz="1200" dirty="0" smtClean="0"/>
              <a:t>, </a:t>
            </a:r>
            <a:r>
              <a:rPr lang="en-US" sz="1200" dirty="0" err="1" smtClean="0"/>
              <a:t>ainsi</a:t>
            </a:r>
            <a:r>
              <a:rPr lang="en-US" sz="1200" dirty="0" smtClean="0"/>
              <a:t> </a:t>
            </a:r>
            <a:r>
              <a:rPr lang="en-US" sz="1200" dirty="0" err="1" smtClean="0"/>
              <a:t>que</a:t>
            </a:r>
            <a:r>
              <a:rPr lang="en-US" sz="1200" dirty="0" smtClean="0"/>
              <a:t> </a:t>
            </a:r>
            <a:r>
              <a:rPr lang="en-US" sz="1200" dirty="0" err="1" smtClean="0"/>
              <a:t>réduire</a:t>
            </a:r>
            <a:r>
              <a:rPr lang="en-US" sz="1200" dirty="0" smtClean="0"/>
              <a:t> </a:t>
            </a:r>
            <a:r>
              <a:rPr lang="en-US" sz="1200" dirty="0" err="1" smtClean="0"/>
              <a:t>ses</a:t>
            </a:r>
            <a:r>
              <a:rPr lang="en-US" sz="1200" dirty="0" smtClean="0"/>
              <a:t> </a:t>
            </a:r>
            <a:r>
              <a:rPr lang="en-US" sz="1200" dirty="0" err="1" smtClean="0"/>
              <a:t>pouvoirs</a:t>
            </a:r>
            <a:r>
              <a:rPr lang="en-US" sz="1200" dirty="0" smtClean="0"/>
              <a:t> au profit du chef du </a:t>
            </a:r>
            <a:r>
              <a:rPr lang="en-US" sz="1200" dirty="0" err="1" smtClean="0"/>
              <a:t>gouvernement</a:t>
            </a:r>
            <a:r>
              <a:rPr lang="en-US" sz="1200" dirty="0" smtClean="0"/>
              <a:t>.</a:t>
            </a:r>
            <a:endParaRPr lang="es-ES" sz="1200" dirty="0"/>
          </a:p>
        </p:txBody>
      </p:sp>
      <p:pic>
        <p:nvPicPr>
          <p:cNvPr id="53250" name="Picture 2" descr="https://encrypted-tbn1.gstatic.com/images?q=tbn:ANd9GcSy3J3_7HbsFnHS25WUBlicvhZ5Djgmq0dqH7fEdjc3yHUI-U79ZQ"/>
          <p:cNvPicPr>
            <a:picLocks noChangeAspect="1" noChangeArrowheads="1"/>
          </p:cNvPicPr>
          <p:nvPr/>
        </p:nvPicPr>
        <p:blipFill>
          <a:blip r:embed="rId3" cstate="print"/>
          <a:srcRect/>
          <a:stretch>
            <a:fillRect/>
          </a:stretch>
        </p:blipFill>
        <p:spPr bwMode="auto">
          <a:xfrm>
            <a:off x="4797152" y="2576736"/>
            <a:ext cx="1303412" cy="1925495"/>
          </a:xfrm>
          <a:prstGeom prst="rect">
            <a:avLst/>
          </a:prstGeom>
          <a:noFill/>
        </p:spPr>
      </p:pic>
      <p:sp>
        <p:nvSpPr>
          <p:cNvPr id="12" name="11 CuadroTexto"/>
          <p:cNvSpPr txBox="1"/>
          <p:nvPr/>
        </p:nvSpPr>
        <p:spPr>
          <a:xfrm>
            <a:off x="4912231" y="4244282"/>
            <a:ext cx="1728192" cy="2769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1200" dirty="0" smtClean="0">
                <a:solidFill>
                  <a:srgbClr val="C00000"/>
                </a:solidFill>
              </a:rPr>
              <a:t>Le </a:t>
            </a:r>
            <a:r>
              <a:rPr lang="es-ES" sz="1200" dirty="0" err="1" smtClean="0">
                <a:solidFill>
                  <a:srgbClr val="C00000"/>
                </a:solidFill>
              </a:rPr>
              <a:t>roi</a:t>
            </a:r>
            <a:r>
              <a:rPr lang="es-ES" sz="1200" dirty="0" smtClean="0">
                <a:solidFill>
                  <a:srgbClr val="C00000"/>
                </a:solidFill>
              </a:rPr>
              <a:t>, Mohamed VI</a:t>
            </a:r>
            <a:endParaRPr lang="es-ES" sz="1200" dirty="0">
              <a:solidFill>
                <a:srgbClr val="C00000"/>
              </a:solidFill>
            </a:endParaRPr>
          </a:p>
        </p:txBody>
      </p:sp>
      <p:pic>
        <p:nvPicPr>
          <p:cNvPr id="53252" name="Picture 4" descr="File:Benkirane cr.jpg"/>
          <p:cNvPicPr>
            <a:picLocks noChangeAspect="1" noChangeArrowheads="1"/>
          </p:cNvPicPr>
          <p:nvPr/>
        </p:nvPicPr>
        <p:blipFill>
          <a:blip r:embed="rId4" cstate="print"/>
          <a:srcRect/>
          <a:stretch>
            <a:fillRect/>
          </a:stretch>
        </p:blipFill>
        <p:spPr bwMode="auto">
          <a:xfrm>
            <a:off x="4869160" y="4664968"/>
            <a:ext cx="1338507" cy="1510680"/>
          </a:xfrm>
          <a:prstGeom prst="rect">
            <a:avLst/>
          </a:prstGeom>
          <a:noFill/>
        </p:spPr>
      </p:pic>
      <p:sp>
        <p:nvSpPr>
          <p:cNvPr id="13" name="12 CuadroTexto"/>
          <p:cNvSpPr txBox="1"/>
          <p:nvPr/>
        </p:nvSpPr>
        <p:spPr>
          <a:xfrm>
            <a:off x="3429000" y="5745088"/>
            <a:ext cx="1728192"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1200" dirty="0" smtClean="0">
                <a:solidFill>
                  <a:srgbClr val="C00000"/>
                </a:solidFill>
              </a:rPr>
              <a:t>Le </a:t>
            </a:r>
            <a:r>
              <a:rPr lang="es-ES" sz="1200" dirty="0" err="1" smtClean="0">
                <a:solidFill>
                  <a:srgbClr val="C00000"/>
                </a:solidFill>
              </a:rPr>
              <a:t>président</a:t>
            </a:r>
            <a:r>
              <a:rPr lang="es-ES" sz="1200" dirty="0" smtClean="0">
                <a:solidFill>
                  <a:srgbClr val="C00000"/>
                </a:solidFill>
              </a:rPr>
              <a:t>, </a:t>
            </a:r>
            <a:r>
              <a:rPr lang="es-ES" sz="1200" dirty="0" err="1" smtClean="0">
                <a:solidFill>
                  <a:srgbClr val="C00000"/>
                </a:solidFill>
              </a:rPr>
              <a:t>Abdelilah</a:t>
            </a:r>
            <a:r>
              <a:rPr lang="es-ES" sz="1200" dirty="0" smtClean="0">
                <a:solidFill>
                  <a:srgbClr val="C00000"/>
                </a:solidFill>
              </a:rPr>
              <a:t> </a:t>
            </a:r>
            <a:r>
              <a:rPr lang="es-ES" sz="1200" dirty="0" err="1" smtClean="0">
                <a:solidFill>
                  <a:srgbClr val="C00000"/>
                </a:solidFill>
              </a:rPr>
              <a:t>Benkirán</a:t>
            </a:r>
            <a:endParaRPr lang="es-ES" sz="1200" dirty="0">
              <a:solidFill>
                <a:srgbClr val="C00000"/>
              </a:solidFill>
            </a:endParaRPr>
          </a:p>
        </p:txBody>
      </p:sp>
      <p:sp>
        <p:nvSpPr>
          <p:cNvPr id="14" name="Rectangle 2"/>
          <p:cNvSpPr>
            <a:spLocks noChangeArrowheads="1"/>
          </p:cNvSpPr>
          <p:nvPr/>
        </p:nvSpPr>
        <p:spPr bwMode="auto">
          <a:xfrm>
            <a:off x="116632" y="5560422"/>
            <a:ext cx="338437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200" dirty="0" smtClean="0"/>
              <a:t>	</a:t>
            </a:r>
            <a:r>
              <a:rPr lang="en-US" sz="1200" dirty="0" err="1" smtClean="0"/>
              <a:t>L'économie</a:t>
            </a:r>
            <a:r>
              <a:rPr lang="en-US" sz="1200" dirty="0" smtClean="0"/>
              <a:t> du </a:t>
            </a:r>
            <a:r>
              <a:rPr lang="en-US" sz="1200" dirty="0" err="1" smtClean="0"/>
              <a:t>Maroc</a:t>
            </a:r>
            <a:r>
              <a:rPr lang="en-US" sz="1200" dirty="0" smtClean="0"/>
              <a:t> </a:t>
            </a:r>
            <a:r>
              <a:rPr lang="en-US" sz="1200" dirty="0" err="1" smtClean="0"/>
              <a:t>est</a:t>
            </a:r>
            <a:r>
              <a:rPr lang="en-US" sz="1200" dirty="0" smtClean="0"/>
              <a:t> </a:t>
            </a:r>
            <a:r>
              <a:rPr lang="en-US" sz="1200" dirty="0" err="1" smtClean="0"/>
              <a:t>une</a:t>
            </a:r>
            <a:r>
              <a:rPr lang="en-US" sz="1200" dirty="0" smtClean="0"/>
              <a:t> </a:t>
            </a:r>
            <a:r>
              <a:rPr lang="en-US" sz="1200" dirty="0" err="1" smtClean="0"/>
              <a:t>économie</a:t>
            </a:r>
            <a:r>
              <a:rPr lang="en-US" sz="1200" dirty="0" smtClean="0"/>
              <a:t> de </a:t>
            </a:r>
            <a:r>
              <a:rPr lang="en-US" sz="1200" dirty="0" err="1" smtClean="0"/>
              <a:t>marché</a:t>
            </a:r>
            <a:r>
              <a:rPr lang="en-US" sz="1200" dirty="0" smtClean="0"/>
              <a:t>, </a:t>
            </a:r>
            <a:r>
              <a:rPr lang="en-US" sz="1200" dirty="0" err="1" smtClean="0"/>
              <a:t>classé</a:t>
            </a:r>
            <a:r>
              <a:rPr lang="en-US" sz="1200" dirty="0" smtClean="0"/>
              <a:t> </a:t>
            </a:r>
            <a:r>
              <a:rPr lang="en-US" sz="1200" dirty="0" err="1" smtClean="0"/>
              <a:t>comme</a:t>
            </a:r>
            <a:r>
              <a:rPr lang="en-US" sz="1200" dirty="0" smtClean="0"/>
              <a:t> </a:t>
            </a:r>
            <a:r>
              <a:rPr lang="en-US" sz="1200" dirty="0" err="1" smtClean="0"/>
              <a:t>faisant</a:t>
            </a:r>
            <a:r>
              <a:rPr lang="en-US" sz="1200" dirty="0" smtClean="0"/>
              <a:t> </a:t>
            </a:r>
            <a:r>
              <a:rPr lang="en-US" sz="1200" dirty="0" err="1" smtClean="0"/>
              <a:t>partie</a:t>
            </a:r>
            <a:r>
              <a:rPr lang="en-US" sz="1200" dirty="0" smtClean="0"/>
              <a:t> des pays </a:t>
            </a:r>
            <a:r>
              <a:rPr lang="en-US" sz="1200" dirty="0" err="1" smtClean="0"/>
              <a:t>émergents</a:t>
            </a:r>
            <a:r>
              <a:rPr lang="en-US" sz="1200" dirty="0" smtClean="0"/>
              <a:t>. Le </a:t>
            </a:r>
            <a:r>
              <a:rPr lang="en-US" sz="1200" dirty="0" err="1" smtClean="0"/>
              <a:t>Maroc</a:t>
            </a:r>
            <a:r>
              <a:rPr lang="en-US" sz="1200" dirty="0" smtClean="0"/>
              <a:t> </a:t>
            </a:r>
            <a:r>
              <a:rPr lang="en-US" sz="1200" dirty="0" err="1" smtClean="0"/>
              <a:t>est</a:t>
            </a:r>
            <a:r>
              <a:rPr lang="en-US" sz="1200" dirty="0" smtClean="0"/>
              <a:t> le premier </a:t>
            </a:r>
            <a:r>
              <a:rPr lang="en-US" sz="1200" dirty="0" err="1" smtClean="0"/>
              <a:t>producteur</a:t>
            </a:r>
            <a:r>
              <a:rPr lang="en-US" sz="1200" dirty="0" smtClean="0"/>
              <a:t> et </a:t>
            </a:r>
            <a:r>
              <a:rPr lang="en-US" sz="1200" dirty="0" err="1" smtClean="0"/>
              <a:t>exportateur</a:t>
            </a:r>
            <a:r>
              <a:rPr lang="en-US" sz="1200" dirty="0" smtClean="0"/>
              <a:t> au monde de phosphates, </a:t>
            </a:r>
            <a:r>
              <a:rPr lang="en-US" sz="1200" dirty="0" err="1" smtClean="0"/>
              <a:t>ce</a:t>
            </a:r>
            <a:r>
              <a:rPr lang="en-US" sz="1200" dirty="0" smtClean="0"/>
              <a:t> dernier </a:t>
            </a:r>
            <a:r>
              <a:rPr lang="en-US" sz="1200" dirty="0" err="1" smtClean="0"/>
              <a:t>constitue</a:t>
            </a:r>
            <a:r>
              <a:rPr lang="en-US" sz="1200" dirty="0" smtClean="0"/>
              <a:t> </a:t>
            </a:r>
            <a:r>
              <a:rPr lang="en-US" sz="1200" dirty="0" err="1" smtClean="0"/>
              <a:t>une</a:t>
            </a:r>
            <a:r>
              <a:rPr lang="en-US" sz="1200" dirty="0" smtClean="0"/>
              <a:t> entrée </a:t>
            </a:r>
            <a:r>
              <a:rPr lang="en-US" sz="1200" dirty="0" err="1" smtClean="0"/>
              <a:t>importante</a:t>
            </a:r>
            <a:r>
              <a:rPr lang="en-US" sz="1200" dirty="0" smtClean="0"/>
              <a:t> en devises pour le pays.</a:t>
            </a:r>
            <a:endParaRPr lang="es-ES" sz="1200" dirty="0" smtClean="0"/>
          </a:p>
          <a:p>
            <a:r>
              <a:rPr lang="en-US" sz="1200" dirty="0" smtClean="0"/>
              <a:t>	</a:t>
            </a:r>
            <a:r>
              <a:rPr lang="en-US" sz="1200" dirty="0" err="1" smtClean="0"/>
              <a:t>Dès</a:t>
            </a:r>
            <a:r>
              <a:rPr lang="en-US" sz="1200" dirty="0" smtClean="0"/>
              <a:t> </a:t>
            </a:r>
            <a:r>
              <a:rPr lang="en-US" sz="1200" dirty="0" err="1" smtClean="0"/>
              <a:t>l'indépendance</a:t>
            </a:r>
            <a:r>
              <a:rPr lang="en-US" sz="1200" dirty="0" smtClean="0"/>
              <a:t>, les </a:t>
            </a:r>
            <a:r>
              <a:rPr lang="en-US" sz="1200" dirty="0" err="1" smtClean="0"/>
              <a:t>dirigeants</a:t>
            </a:r>
            <a:r>
              <a:rPr lang="en-US" sz="1200" dirty="0" smtClean="0"/>
              <a:t> </a:t>
            </a:r>
            <a:r>
              <a:rPr lang="en-US" sz="1200" dirty="0" err="1" smtClean="0"/>
              <a:t>ont</a:t>
            </a:r>
            <a:r>
              <a:rPr lang="en-US" sz="1200" dirty="0" smtClean="0"/>
              <a:t> </a:t>
            </a:r>
            <a:r>
              <a:rPr lang="en-US" sz="1200" dirty="0" err="1" smtClean="0"/>
              <a:t>décidé</a:t>
            </a:r>
            <a:r>
              <a:rPr lang="en-US" sz="1200" dirty="0" smtClean="0"/>
              <a:t> </a:t>
            </a:r>
            <a:r>
              <a:rPr lang="en-US" sz="1200" dirty="0" err="1" smtClean="0"/>
              <a:t>d'exploiter</a:t>
            </a:r>
            <a:r>
              <a:rPr lang="en-US" sz="1200" dirty="0" smtClean="0"/>
              <a:t> les </a:t>
            </a:r>
            <a:r>
              <a:rPr lang="en-US" sz="1200" dirty="0" err="1" smtClean="0"/>
              <a:t>possibilités</a:t>
            </a:r>
            <a:r>
              <a:rPr lang="en-US" sz="1200" dirty="0" smtClean="0"/>
              <a:t> </a:t>
            </a:r>
            <a:r>
              <a:rPr lang="en-US" sz="1200" dirty="0" err="1" smtClean="0"/>
              <a:t>immédiates</a:t>
            </a:r>
            <a:r>
              <a:rPr lang="en-US" sz="1200" dirty="0" smtClean="0"/>
              <a:t> </a:t>
            </a:r>
            <a:r>
              <a:rPr lang="en-US" sz="1200" dirty="0" err="1" smtClean="0"/>
              <a:t>qu'offrait</a:t>
            </a:r>
            <a:r>
              <a:rPr lang="en-US" sz="1200" dirty="0" smtClean="0"/>
              <a:t> le pays. Les </a:t>
            </a:r>
            <a:r>
              <a:rPr lang="en-US" sz="1200" dirty="0" err="1" smtClean="0"/>
              <a:t>objectifs</a:t>
            </a:r>
            <a:r>
              <a:rPr lang="en-US" sz="1200" dirty="0" smtClean="0"/>
              <a:t> </a:t>
            </a:r>
            <a:r>
              <a:rPr lang="en-US" sz="1200" dirty="0" err="1" smtClean="0"/>
              <a:t>gouvernementaux</a:t>
            </a:r>
            <a:r>
              <a:rPr lang="en-US" sz="1200" dirty="0" smtClean="0"/>
              <a:t>, </a:t>
            </a:r>
            <a:r>
              <a:rPr lang="en-US" sz="1200" dirty="0" err="1" smtClean="0"/>
              <a:t>avaient</a:t>
            </a:r>
            <a:r>
              <a:rPr lang="en-US" sz="1200" dirty="0" smtClean="0"/>
              <a:t> </a:t>
            </a:r>
            <a:r>
              <a:rPr lang="en-US" sz="1200" dirty="0" err="1" smtClean="0"/>
              <a:t>plusieurs</a:t>
            </a:r>
            <a:r>
              <a:rPr lang="en-US" sz="1200" dirty="0" smtClean="0"/>
              <a:t> buts:</a:t>
            </a:r>
            <a:endParaRPr lang="es-ES" sz="1200" dirty="0" smtClean="0"/>
          </a:p>
          <a:p>
            <a:r>
              <a:rPr lang="en-US" sz="1200" dirty="0" smtClean="0"/>
              <a:t>La </a:t>
            </a:r>
            <a:r>
              <a:rPr lang="en-US" sz="1200" dirty="0" err="1" smtClean="0"/>
              <a:t>valorisation</a:t>
            </a:r>
            <a:r>
              <a:rPr lang="en-US" sz="1200" dirty="0" smtClean="0"/>
              <a:t> de </a:t>
            </a:r>
            <a:r>
              <a:rPr lang="en-US" sz="1200" dirty="0" err="1" smtClean="0"/>
              <a:t>l'aspect</a:t>
            </a:r>
            <a:r>
              <a:rPr lang="en-US" sz="1200" dirty="0" smtClean="0"/>
              <a:t> rural et </a:t>
            </a:r>
            <a:r>
              <a:rPr lang="en-US" sz="1200" dirty="0" err="1" smtClean="0"/>
              <a:t>agricole</a:t>
            </a:r>
            <a:r>
              <a:rPr lang="en-US" sz="1200" dirty="0" smtClean="0"/>
              <a:t> du pays.</a:t>
            </a:r>
            <a:endParaRPr lang="es-ES" sz="1200" dirty="0" smtClean="0"/>
          </a:p>
          <a:p>
            <a:r>
              <a:rPr lang="en-US" sz="1200" dirty="0" err="1" smtClean="0"/>
              <a:t>L'exploitation</a:t>
            </a:r>
            <a:r>
              <a:rPr lang="en-US" sz="1200" dirty="0" smtClean="0"/>
              <a:t> des </a:t>
            </a:r>
            <a:r>
              <a:rPr lang="en-US" sz="1200" dirty="0" err="1" smtClean="0"/>
              <a:t>gisements</a:t>
            </a:r>
            <a:r>
              <a:rPr lang="en-US" sz="1200" dirty="0" smtClean="0"/>
              <a:t> de phosphates.</a:t>
            </a:r>
            <a:endParaRPr lang="es-ES" sz="1200" dirty="0" smtClean="0"/>
          </a:p>
          <a:p>
            <a:r>
              <a:rPr lang="en-US" sz="1200" dirty="0" smtClean="0"/>
              <a:t>Le </a:t>
            </a:r>
            <a:r>
              <a:rPr lang="en-US" sz="1200" dirty="0" err="1" smtClean="0"/>
              <a:t>développement</a:t>
            </a:r>
            <a:r>
              <a:rPr lang="en-US" sz="1200" dirty="0" smtClean="0"/>
              <a:t> </a:t>
            </a:r>
            <a:r>
              <a:rPr lang="en-US" sz="1200" dirty="0" err="1" smtClean="0"/>
              <a:t>secteur</a:t>
            </a:r>
            <a:r>
              <a:rPr lang="en-US" sz="1200" dirty="0" smtClean="0"/>
              <a:t> de </a:t>
            </a:r>
            <a:r>
              <a:rPr lang="en-US" sz="1200" dirty="0" err="1" smtClean="0"/>
              <a:t>l'industrie</a:t>
            </a:r>
            <a:r>
              <a:rPr lang="en-US" sz="1200" dirty="0" smtClean="0"/>
              <a:t> de transformation.</a:t>
            </a:r>
            <a:endParaRPr lang="es-ES" sz="1200" dirty="0" smtClean="0"/>
          </a:p>
          <a:p>
            <a:r>
              <a:rPr lang="en-US" sz="1200" dirty="0" smtClean="0"/>
              <a:t>Le </a:t>
            </a:r>
            <a:r>
              <a:rPr lang="en-US" sz="1200" dirty="0" err="1" smtClean="0"/>
              <a:t>développement</a:t>
            </a:r>
            <a:r>
              <a:rPr lang="en-US" sz="1200" dirty="0" smtClean="0"/>
              <a:t> du </a:t>
            </a:r>
            <a:r>
              <a:rPr lang="en-US" sz="1200" dirty="0" err="1" smtClean="0"/>
              <a:t>tourisme</a:t>
            </a:r>
            <a:r>
              <a:rPr lang="en-US" sz="1200" dirty="0" smtClean="0"/>
              <a:t>.</a:t>
            </a:r>
            <a:endParaRPr lang="es-ES" sz="1200" dirty="0" smtClean="0"/>
          </a:p>
          <a:p>
            <a:r>
              <a:rPr lang="en-US" sz="1200" dirty="0" smtClean="0"/>
              <a:t>Le </a:t>
            </a:r>
            <a:r>
              <a:rPr lang="en-US" sz="1200" dirty="0" err="1" smtClean="0"/>
              <a:t>développement</a:t>
            </a:r>
            <a:r>
              <a:rPr lang="en-US" sz="1200" dirty="0" smtClean="0"/>
              <a:t> du </a:t>
            </a:r>
            <a:r>
              <a:rPr lang="en-US" sz="1200" dirty="0" err="1" smtClean="0"/>
              <a:t>secteur</a:t>
            </a:r>
            <a:r>
              <a:rPr lang="en-US" sz="1200" dirty="0" smtClean="0"/>
              <a:t> </a:t>
            </a:r>
            <a:r>
              <a:rPr lang="en-US" sz="1200" dirty="0" err="1" smtClean="0"/>
              <a:t>tertiaire</a:t>
            </a:r>
            <a:r>
              <a:rPr lang="en-US" sz="1200" dirty="0" smtClean="0"/>
              <a:t>.</a:t>
            </a:r>
            <a:endParaRPr lang="es-ES" sz="1200" dirty="0" smtClean="0"/>
          </a:p>
          <a:p>
            <a:r>
              <a:rPr lang="en-US" sz="1200" dirty="0" smtClean="0"/>
              <a:t>	</a:t>
            </a:r>
            <a:r>
              <a:rPr lang="en-US" sz="1200" dirty="0" err="1" smtClean="0"/>
              <a:t>Aujourd'hui</a:t>
            </a:r>
            <a:r>
              <a:rPr lang="en-US" sz="1200" dirty="0" smtClean="0"/>
              <a:t>, les </a:t>
            </a:r>
            <a:r>
              <a:rPr lang="en-US" sz="1200" dirty="0" err="1" smtClean="0"/>
              <a:t>grandes</a:t>
            </a:r>
            <a:r>
              <a:rPr lang="en-US" sz="1200" dirty="0" smtClean="0"/>
              <a:t> </a:t>
            </a:r>
            <a:r>
              <a:rPr lang="en-US" sz="1200" dirty="0" err="1" smtClean="0"/>
              <a:t>réformes</a:t>
            </a:r>
            <a:r>
              <a:rPr lang="en-US" sz="1200" dirty="0" smtClean="0"/>
              <a:t> et les </a:t>
            </a:r>
            <a:r>
              <a:rPr lang="en-US" sz="1200" dirty="0" err="1" smtClean="0"/>
              <a:t>grands</a:t>
            </a:r>
            <a:r>
              <a:rPr lang="en-US" sz="1200" dirty="0" smtClean="0"/>
              <a:t> </a:t>
            </a:r>
            <a:r>
              <a:rPr lang="en-US" sz="1200" dirty="0" err="1" smtClean="0"/>
              <a:t>chantiers</a:t>
            </a:r>
            <a:r>
              <a:rPr lang="en-US" sz="1200" dirty="0" smtClean="0"/>
              <a:t> </a:t>
            </a:r>
            <a:r>
              <a:rPr lang="en-US" sz="1200" dirty="0" err="1" smtClean="0"/>
              <a:t>entamés</a:t>
            </a:r>
            <a:r>
              <a:rPr lang="en-US" sz="1200" dirty="0" smtClean="0"/>
              <a:t> par le pays </a:t>
            </a:r>
            <a:r>
              <a:rPr lang="en-US" sz="1200" dirty="0" err="1" smtClean="0"/>
              <a:t>ont</a:t>
            </a:r>
            <a:r>
              <a:rPr lang="en-US" sz="1200" dirty="0" smtClean="0"/>
              <a:t> </a:t>
            </a:r>
            <a:r>
              <a:rPr lang="en-US" sz="1200" dirty="0" err="1" smtClean="0"/>
              <a:t>commencé</a:t>
            </a:r>
            <a:r>
              <a:rPr lang="en-US" sz="1200" dirty="0" smtClean="0"/>
              <a:t> à </a:t>
            </a:r>
            <a:r>
              <a:rPr lang="en-US" sz="1200" dirty="0" err="1" smtClean="0"/>
              <a:t>donner</a:t>
            </a:r>
            <a:r>
              <a:rPr lang="en-US" sz="1200" dirty="0" smtClean="0"/>
              <a:t> de </a:t>
            </a:r>
            <a:r>
              <a:rPr lang="en-US" sz="1200" dirty="0" err="1" smtClean="0"/>
              <a:t>bons</a:t>
            </a:r>
            <a:r>
              <a:rPr lang="en-US" sz="1200" dirty="0" smtClean="0"/>
              <a:t> </a:t>
            </a:r>
            <a:r>
              <a:rPr lang="en-US" sz="1200" dirty="0" err="1" smtClean="0"/>
              <a:t>résultats</a:t>
            </a:r>
            <a:r>
              <a:rPr lang="en-US" sz="1200" dirty="0" smtClean="0"/>
              <a:t>.</a:t>
            </a:r>
            <a:endParaRPr lang="es-ES" sz="1200" dirty="0"/>
          </a:p>
        </p:txBody>
      </p:sp>
      <p:sp>
        <p:nvSpPr>
          <p:cNvPr id="15" name="Rectangle 2"/>
          <p:cNvSpPr>
            <a:spLocks noChangeArrowheads="1"/>
          </p:cNvSpPr>
          <p:nvPr/>
        </p:nvSpPr>
        <p:spPr bwMode="auto">
          <a:xfrm>
            <a:off x="3501008" y="6465168"/>
            <a:ext cx="2952328" cy="138499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r>
              <a:rPr lang="en-US" sz="1200" b="1" dirty="0" smtClean="0"/>
              <a:t>La </a:t>
            </a:r>
            <a:r>
              <a:rPr lang="en-US" sz="1200" b="1" dirty="0" err="1" smtClean="0"/>
              <a:t>gastronomie</a:t>
            </a:r>
            <a:r>
              <a:rPr lang="en-US" sz="1200" b="1" dirty="0" smtClean="0"/>
              <a:t> </a:t>
            </a:r>
            <a:r>
              <a:rPr lang="en-US" sz="1200" b="1" dirty="0" err="1" smtClean="0"/>
              <a:t>Marocaine</a:t>
            </a:r>
            <a:r>
              <a:rPr lang="en-US" sz="1200" b="1" dirty="0" smtClean="0"/>
              <a:t>:</a:t>
            </a:r>
            <a:r>
              <a:rPr lang="es-ES" sz="1200" dirty="0" smtClean="0"/>
              <a:t> </a:t>
            </a:r>
            <a:r>
              <a:rPr lang="en-US" sz="1200" b="1" dirty="0" smtClean="0"/>
              <a:t> </a:t>
            </a:r>
            <a:endParaRPr lang="es-ES" sz="1200" dirty="0" smtClean="0"/>
          </a:p>
          <a:p>
            <a:r>
              <a:rPr lang="en-US" sz="1200" b="1" dirty="0" smtClean="0"/>
              <a:t>la cuisine.</a:t>
            </a:r>
            <a:r>
              <a:rPr lang="es-ES" sz="1200" dirty="0" smtClean="0"/>
              <a:t> </a:t>
            </a:r>
            <a:r>
              <a:rPr lang="en-US" sz="1200" b="1" dirty="0" smtClean="0"/>
              <a:t> </a:t>
            </a:r>
            <a:endParaRPr lang="es-ES" sz="1200" dirty="0" smtClean="0"/>
          </a:p>
          <a:p>
            <a:endParaRPr lang="en-US" sz="1200" dirty="0" smtClean="0"/>
          </a:p>
          <a:p>
            <a:r>
              <a:rPr lang="en-US" sz="1200" dirty="0" smtClean="0"/>
              <a:t>	Elle </a:t>
            </a:r>
            <a:r>
              <a:rPr lang="en-US" sz="1200" dirty="0" err="1" smtClean="0"/>
              <a:t>est</a:t>
            </a:r>
            <a:r>
              <a:rPr lang="en-US" sz="1200" dirty="0" smtClean="0"/>
              <a:t> riche en </a:t>
            </a:r>
            <a:r>
              <a:rPr lang="en-US" sz="1200" dirty="0" err="1" smtClean="0"/>
              <a:t>saveurs</a:t>
            </a:r>
            <a:r>
              <a:rPr lang="en-US" sz="1200" dirty="0" smtClean="0"/>
              <a:t>, en </a:t>
            </a:r>
            <a:r>
              <a:rPr lang="en-US" sz="1200" dirty="0" err="1" smtClean="0"/>
              <a:t>arômes</a:t>
            </a:r>
            <a:r>
              <a:rPr lang="en-US" sz="1200" dirty="0" smtClean="0"/>
              <a:t> et en </a:t>
            </a:r>
            <a:r>
              <a:rPr lang="en-US" sz="1200" dirty="0" err="1" smtClean="0"/>
              <a:t>couleurs</a:t>
            </a:r>
            <a:r>
              <a:rPr lang="en-US" sz="1200" dirty="0" smtClean="0"/>
              <a:t>. </a:t>
            </a:r>
            <a:r>
              <a:rPr lang="en-US" sz="1200" dirty="0" err="1" smtClean="0"/>
              <a:t>Ses</a:t>
            </a:r>
            <a:r>
              <a:rPr lang="en-US" sz="1200" dirty="0" smtClean="0"/>
              <a:t> </a:t>
            </a:r>
            <a:r>
              <a:rPr lang="en-US" sz="1200" dirty="0" err="1" smtClean="0"/>
              <a:t>parfums</a:t>
            </a:r>
            <a:r>
              <a:rPr lang="en-US" sz="1200" dirty="0" smtClean="0"/>
              <a:t> et </a:t>
            </a:r>
            <a:r>
              <a:rPr lang="en-US" sz="1200" dirty="0" err="1" smtClean="0"/>
              <a:t>ses</a:t>
            </a:r>
            <a:r>
              <a:rPr lang="en-US" sz="1200" dirty="0" smtClean="0"/>
              <a:t> associations </a:t>
            </a:r>
            <a:r>
              <a:rPr lang="en-US" sz="1200" dirty="0" err="1" smtClean="0"/>
              <a:t>sucré-salé</a:t>
            </a:r>
            <a:r>
              <a:rPr lang="en-US" sz="1200" dirty="0" smtClean="0"/>
              <a:t> </a:t>
            </a:r>
            <a:r>
              <a:rPr lang="en-US" sz="1200" dirty="0" err="1" smtClean="0"/>
              <a:t>sont</a:t>
            </a:r>
            <a:r>
              <a:rPr lang="en-US" sz="1200" dirty="0" smtClean="0"/>
              <a:t> </a:t>
            </a:r>
            <a:r>
              <a:rPr lang="en-US" sz="1200" dirty="0" err="1" smtClean="0"/>
              <a:t>réputés</a:t>
            </a:r>
            <a:r>
              <a:rPr lang="en-US" sz="1200" dirty="0" smtClean="0"/>
              <a:t> </a:t>
            </a:r>
            <a:r>
              <a:rPr lang="en-US" sz="1200" dirty="0" err="1" smtClean="0"/>
              <a:t>mondialement</a:t>
            </a:r>
            <a:r>
              <a:rPr lang="en-US" sz="1200" dirty="0" smtClean="0"/>
              <a:t>.</a:t>
            </a:r>
            <a:r>
              <a:rPr lang="es-ES" sz="1200" dirty="0" smtClean="0"/>
              <a:t> </a:t>
            </a:r>
            <a:r>
              <a:rPr lang="en-US" sz="1200" dirty="0" smtClean="0"/>
              <a:t> </a:t>
            </a:r>
            <a:endParaRPr lang="es-ES" sz="1200" dirty="0"/>
          </a:p>
        </p:txBody>
      </p:sp>
      <p:sp>
        <p:nvSpPr>
          <p:cNvPr id="16" name="Rectangle 2"/>
          <p:cNvSpPr>
            <a:spLocks noChangeArrowheads="1"/>
          </p:cNvSpPr>
          <p:nvPr/>
        </p:nvSpPr>
        <p:spPr bwMode="auto">
          <a:xfrm>
            <a:off x="3573016" y="8285691"/>
            <a:ext cx="2592288" cy="1200329"/>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r>
              <a:rPr lang="en-US" sz="1200" b="1" dirty="0" err="1" smtClean="0"/>
              <a:t>Pâtisserie</a:t>
            </a:r>
            <a:r>
              <a:rPr lang="en-US" sz="1200" b="1" dirty="0" smtClean="0"/>
              <a:t> </a:t>
            </a:r>
            <a:r>
              <a:rPr lang="en-US" sz="1200" b="1" dirty="0" err="1" smtClean="0"/>
              <a:t>Marocaine</a:t>
            </a:r>
            <a:r>
              <a:rPr lang="en-US" sz="1200" b="1" dirty="0" smtClean="0"/>
              <a:t>.</a:t>
            </a:r>
            <a:r>
              <a:rPr lang="es-ES" sz="1200" dirty="0" smtClean="0"/>
              <a:t> </a:t>
            </a:r>
            <a:r>
              <a:rPr lang="en-US" sz="1200" b="1" dirty="0" smtClean="0"/>
              <a:t> </a:t>
            </a:r>
            <a:endParaRPr lang="es-ES" sz="1200" dirty="0" smtClean="0"/>
          </a:p>
          <a:p>
            <a:endParaRPr lang="en-US" sz="1200" dirty="0" smtClean="0"/>
          </a:p>
          <a:p>
            <a:r>
              <a:rPr lang="en-US" sz="1200" dirty="0" smtClean="0"/>
              <a:t>	</a:t>
            </a:r>
            <a:r>
              <a:rPr lang="en-US" sz="1200" dirty="0" err="1" smtClean="0"/>
              <a:t>Aussi</a:t>
            </a:r>
            <a:r>
              <a:rPr lang="en-US" sz="1200" dirty="0" smtClean="0"/>
              <a:t> riche en </a:t>
            </a:r>
            <a:r>
              <a:rPr lang="en-US" sz="1200" dirty="0" err="1" smtClean="0"/>
              <a:t>saveurs</a:t>
            </a:r>
            <a:r>
              <a:rPr lang="en-US" sz="1200" dirty="0" smtClean="0"/>
              <a:t>, en </a:t>
            </a:r>
            <a:r>
              <a:rPr lang="en-US" sz="1200" dirty="0" err="1" smtClean="0"/>
              <a:t>arômes</a:t>
            </a:r>
            <a:r>
              <a:rPr lang="en-US" sz="1200" dirty="0" smtClean="0"/>
              <a:t> et en </a:t>
            </a:r>
            <a:r>
              <a:rPr lang="en-US" sz="1200" dirty="0" err="1" smtClean="0"/>
              <a:t>couleurs</a:t>
            </a:r>
            <a:r>
              <a:rPr lang="en-US" sz="1200" dirty="0" smtClean="0"/>
              <a:t>, </a:t>
            </a:r>
            <a:r>
              <a:rPr lang="en-US" sz="1200" dirty="0" err="1" smtClean="0"/>
              <a:t>mais</a:t>
            </a:r>
            <a:r>
              <a:rPr lang="en-US" sz="1200" dirty="0" smtClean="0"/>
              <a:t> </a:t>
            </a:r>
            <a:r>
              <a:rPr lang="en-US" sz="1200" dirty="0" err="1" smtClean="0"/>
              <a:t>sûr</a:t>
            </a:r>
            <a:r>
              <a:rPr lang="en-US" sz="1200" dirty="0" smtClean="0"/>
              <a:t> tout 100% </a:t>
            </a:r>
            <a:r>
              <a:rPr lang="en-US" sz="1200" dirty="0" err="1" smtClean="0"/>
              <a:t>marocaine</a:t>
            </a:r>
            <a:r>
              <a:rPr lang="en-US" sz="1200" dirty="0" smtClean="0"/>
              <a:t>.</a:t>
            </a:r>
            <a:r>
              <a:rPr lang="es-ES" sz="1200" dirty="0" smtClean="0"/>
              <a:t> </a:t>
            </a:r>
            <a:r>
              <a:rPr lang="en-US" sz="1200" dirty="0" smtClean="0"/>
              <a:t> </a:t>
            </a:r>
            <a:r>
              <a:rPr lang="es-ES" sz="1200" dirty="0" smtClean="0"/>
              <a:t> </a:t>
            </a:r>
            <a:r>
              <a:rPr lang="en-US" sz="1200" dirty="0" smtClean="0"/>
              <a:t> </a:t>
            </a:r>
            <a:endParaRPr lang="es-ES" sz="12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23 Imagen" descr="http://t0.gstatic.com/images?q=tbn:ANd9GcTCSs0GfY3OyX1chbE3wJL-_sjm_uEglq4wqoJGp9H18IEyhpGt"/>
          <p:cNvPicPr/>
          <p:nvPr/>
        </p:nvPicPr>
        <p:blipFill>
          <a:blip r:embed="rId3" cstate="print"/>
          <a:srcRect/>
          <a:stretch>
            <a:fillRect/>
          </a:stretch>
        </p:blipFill>
        <p:spPr bwMode="auto">
          <a:xfrm>
            <a:off x="3429000" y="7611287"/>
            <a:ext cx="3084062" cy="2294713"/>
          </a:xfrm>
          <a:prstGeom prst="rect">
            <a:avLst/>
          </a:prstGeom>
          <a:noFill/>
          <a:ln w="25400">
            <a:solidFill>
              <a:schemeClr val="tx1">
                <a:lumMod val="50000"/>
                <a:lumOff val="50000"/>
              </a:schemeClr>
            </a:solidFill>
            <a:miter lim="800000"/>
            <a:headEnd/>
            <a:tailEnd/>
          </a:ln>
        </p:spPr>
      </p:pic>
      <p:cxnSp>
        <p:nvCxnSpPr>
          <p:cNvPr id="9" name="8 Conector recto"/>
          <p:cNvCxnSpPr/>
          <p:nvPr/>
        </p:nvCxnSpPr>
        <p:spPr>
          <a:xfrm>
            <a:off x="764704" y="63252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041576" y="5169024"/>
            <a:ext cx="3816424" cy="830997"/>
          </a:xfrm>
          <a:prstGeom prst="rect">
            <a:avLst/>
          </a:prstGeom>
          <a:noFill/>
        </p:spPr>
        <p:txBody>
          <a:bodyPr wrap="square" rtlCol="0">
            <a:spAutoFit/>
          </a:bodyPr>
          <a:lstStyle/>
          <a:p>
            <a:r>
              <a:rPr lang="es-ES" sz="1200" dirty="0" smtClean="0"/>
              <a:t>	Fuera de mi ciudad hay campos de naranjos y muchos olivos. He visto en estos jardines muchos árboles y cosas preciosas que vosotros no habéis visto nunca.</a:t>
            </a:r>
          </a:p>
        </p:txBody>
      </p:sp>
      <p:sp>
        <p:nvSpPr>
          <p:cNvPr id="12" name="11 Marcador de número de diapositiva"/>
          <p:cNvSpPr>
            <a:spLocks noGrp="1"/>
          </p:cNvSpPr>
          <p:nvPr>
            <p:ph type="sldNum" sz="quarter" idx="15"/>
          </p:nvPr>
        </p:nvSpPr>
        <p:spPr/>
        <p:txBody>
          <a:bodyPr/>
          <a:lstStyle/>
          <a:p>
            <a:fld id="{53FF9DDD-FA5F-4E02-AC28-2693DAB04EF4}" type="slidenum">
              <a:rPr lang="es-ES" smtClean="0"/>
              <a:pPr/>
              <a:t>41</a:t>
            </a:fld>
            <a:endParaRPr lang="es-ES"/>
          </a:p>
        </p:txBody>
      </p:sp>
      <p:sp>
        <p:nvSpPr>
          <p:cNvPr id="13" name="12 CuadroTexto"/>
          <p:cNvSpPr txBox="1"/>
          <p:nvPr/>
        </p:nvSpPr>
        <p:spPr>
          <a:xfrm>
            <a:off x="3501008" y="0"/>
            <a:ext cx="2736304" cy="461665"/>
          </a:xfrm>
          <a:prstGeom prst="rect">
            <a:avLst/>
          </a:prstGeom>
          <a:noFill/>
        </p:spPr>
        <p:txBody>
          <a:bodyPr wrap="square" rtlCol="0">
            <a:spAutoFit/>
          </a:bodyPr>
          <a:lstStyle/>
          <a:p>
            <a:r>
              <a:rPr lang="es-ES" sz="2400" dirty="0" err="1" smtClean="0">
                <a:solidFill>
                  <a:srgbClr val="00B050"/>
                </a:solidFill>
                <a:latin typeface="Forte" pitchFamily="66" charset="0"/>
              </a:rPr>
              <a:t>Buojad</a:t>
            </a:r>
            <a:r>
              <a:rPr lang="es-ES" sz="2400" dirty="0" smtClean="0">
                <a:solidFill>
                  <a:srgbClr val="00B050"/>
                </a:solidFill>
                <a:latin typeface="Forte" pitchFamily="66" charset="0"/>
              </a:rPr>
              <a:t>, Marruecos</a:t>
            </a:r>
            <a:endParaRPr lang="es-ES" sz="2400" dirty="0">
              <a:solidFill>
                <a:srgbClr val="00B050"/>
              </a:solidFill>
              <a:latin typeface="Forte" pitchFamily="66" charset="0"/>
            </a:endParaRPr>
          </a:p>
        </p:txBody>
      </p:sp>
      <p:sp>
        <p:nvSpPr>
          <p:cNvPr id="14" name="Rectangle 2"/>
          <p:cNvSpPr>
            <a:spLocks noChangeArrowheads="1"/>
          </p:cNvSpPr>
          <p:nvPr/>
        </p:nvSpPr>
        <p:spPr bwMode="auto">
          <a:xfrm>
            <a:off x="116632" y="652845"/>
            <a:ext cx="324036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MI CIUDAD (por </a:t>
            </a:r>
            <a:r>
              <a:rPr lang="es-ES" sz="1200" b="1" dirty="0" err="1" smtClean="0"/>
              <a:t>Hamza</a:t>
            </a:r>
            <a:r>
              <a:rPr lang="es-ES" sz="1200" b="1" dirty="0" smtClean="0"/>
              <a:t> </a:t>
            </a:r>
            <a:r>
              <a:rPr lang="es-ES" sz="1200" b="1" dirty="0" err="1" smtClean="0"/>
              <a:t>Lamidhi</a:t>
            </a:r>
            <a:r>
              <a:rPr lang="es-ES" sz="1200" dirty="0" smtClean="0"/>
              <a:t>. Estoy en España desde Noviembre de 2012. Antes no hablaba español). </a:t>
            </a:r>
          </a:p>
          <a:p>
            <a:r>
              <a:rPr lang="es-ES" sz="1200" dirty="0" smtClean="0"/>
              <a:t>------------------------------------------------------------</a:t>
            </a:r>
          </a:p>
          <a:p>
            <a:r>
              <a:rPr lang="es-ES" sz="1200" dirty="0" smtClean="0"/>
              <a:t>	 Mi ciudad se llama </a:t>
            </a:r>
            <a:r>
              <a:rPr lang="es-ES" sz="1200" dirty="0" err="1" smtClean="0"/>
              <a:t>Boujad</a:t>
            </a:r>
            <a:r>
              <a:rPr lang="es-ES" sz="1200" dirty="0" smtClean="0"/>
              <a:t>. Está en el centro de Marruecos, a 43 kilómetros de  </a:t>
            </a:r>
            <a:r>
              <a:rPr lang="es-ES" sz="1200" dirty="0" err="1" smtClean="0"/>
              <a:t>Jaribga</a:t>
            </a:r>
            <a:r>
              <a:rPr lang="es-ES" sz="1200" dirty="0" smtClean="0"/>
              <a:t>, la capital de la provincia. Es una ciudad muy antigua. Es la segunda más antigua de Marruecos, después de Casablanca. En el centro de la ciudad está el Ayuntamiento y hay cafeterías, un campo de fútbol y tiendas de móviles y de internet. Es una ciudad muy simpática.</a:t>
            </a:r>
          </a:p>
        </p:txBody>
      </p:sp>
      <p:pic>
        <p:nvPicPr>
          <p:cNvPr id="17" name="16 Imagen" descr="http://t0.gstatic.com/images?q=tbn:ANd9GcQJ0bbaVKittPLNxK4rYFe3OBlFLZvKpid_VfnCOcN0W_K2sN9s"/>
          <p:cNvPicPr/>
          <p:nvPr/>
        </p:nvPicPr>
        <p:blipFill>
          <a:blip r:embed="rId4" cstate="print"/>
          <a:srcRect b="23517"/>
          <a:stretch>
            <a:fillRect/>
          </a:stretch>
        </p:blipFill>
        <p:spPr bwMode="auto">
          <a:xfrm>
            <a:off x="3638048" y="1136576"/>
            <a:ext cx="3219952" cy="2088232"/>
          </a:xfrm>
          <a:prstGeom prst="rect">
            <a:avLst/>
          </a:prstGeom>
          <a:noFill/>
          <a:ln w="19050">
            <a:solidFill>
              <a:schemeClr val="tx1">
                <a:lumMod val="50000"/>
                <a:lumOff val="50000"/>
              </a:schemeClr>
            </a:solidFill>
            <a:miter lim="800000"/>
            <a:headEnd/>
            <a:tailEnd/>
          </a:ln>
        </p:spPr>
      </p:pic>
      <p:sp>
        <p:nvSpPr>
          <p:cNvPr id="18" name="17 Elipse"/>
          <p:cNvSpPr/>
          <p:nvPr/>
        </p:nvSpPr>
        <p:spPr>
          <a:xfrm>
            <a:off x="4581128" y="2000672"/>
            <a:ext cx="72008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 name="rg_hi" descr="https://encrypted-tbn0.gstatic.com/images?q=tbn:ANd9GcSCRnSztRH1wVZWDg3yxtgtn4o2U5ILkGKmBw7VWEhLrdOXT08LhA"/>
          <p:cNvPicPr/>
          <p:nvPr/>
        </p:nvPicPr>
        <p:blipFill>
          <a:blip r:embed="rId5" cstate="print"/>
          <a:srcRect/>
          <a:stretch>
            <a:fillRect/>
          </a:stretch>
        </p:blipFill>
        <p:spPr bwMode="auto">
          <a:xfrm>
            <a:off x="3284984" y="2936776"/>
            <a:ext cx="3257358" cy="2200452"/>
          </a:xfrm>
          <a:prstGeom prst="rect">
            <a:avLst/>
          </a:prstGeom>
          <a:noFill/>
          <a:ln w="19050">
            <a:solidFill>
              <a:schemeClr val="tx1">
                <a:lumMod val="50000"/>
                <a:lumOff val="50000"/>
              </a:schemeClr>
            </a:solidFill>
            <a:miter lim="800000"/>
            <a:headEnd/>
            <a:tailEnd/>
          </a:ln>
        </p:spPr>
      </p:pic>
      <p:pic>
        <p:nvPicPr>
          <p:cNvPr id="20" name="19 Imagen" descr="http://t2.gstatic.com/images?q=tbn:ANd9GcTGyl3lq0MdQZXv-7F834UTpxjmhwSaNTMa0Zz0wMVhe8y6SLnN5w"/>
          <p:cNvPicPr/>
          <p:nvPr/>
        </p:nvPicPr>
        <p:blipFill>
          <a:blip r:embed="rId6" cstate="print"/>
          <a:srcRect/>
          <a:stretch>
            <a:fillRect/>
          </a:stretch>
        </p:blipFill>
        <p:spPr bwMode="auto">
          <a:xfrm>
            <a:off x="260648" y="3440832"/>
            <a:ext cx="3455729" cy="1931464"/>
          </a:xfrm>
          <a:prstGeom prst="rect">
            <a:avLst/>
          </a:prstGeom>
          <a:noFill/>
          <a:ln w="19050">
            <a:solidFill>
              <a:schemeClr val="tx1">
                <a:lumMod val="50000"/>
                <a:lumOff val="50000"/>
              </a:schemeClr>
            </a:solidFill>
            <a:miter lim="800000"/>
            <a:headEnd/>
            <a:tailEnd/>
          </a:ln>
        </p:spPr>
      </p:pic>
      <p:pic>
        <p:nvPicPr>
          <p:cNvPr id="21" name="rg_hi" descr="https://encrypted-tbn0.gstatic.com/images?q=tbn:ANd9GcQxh99KEmQ3JzutGLAa2VFu5ysqv5yJdP_o9UVGkjK0nRpXD82R"/>
          <p:cNvPicPr/>
          <p:nvPr/>
        </p:nvPicPr>
        <p:blipFill>
          <a:blip r:embed="rId7" cstate="print"/>
          <a:srcRect/>
          <a:stretch>
            <a:fillRect/>
          </a:stretch>
        </p:blipFill>
        <p:spPr bwMode="auto">
          <a:xfrm>
            <a:off x="0" y="5025008"/>
            <a:ext cx="2942663" cy="2202357"/>
          </a:xfrm>
          <a:prstGeom prst="rect">
            <a:avLst/>
          </a:prstGeom>
          <a:noFill/>
          <a:ln w="19050">
            <a:solidFill>
              <a:schemeClr val="tx1">
                <a:lumMod val="50000"/>
                <a:lumOff val="50000"/>
              </a:schemeClr>
            </a:solidFill>
            <a:miter lim="800000"/>
            <a:headEnd/>
            <a:tailEnd/>
          </a:ln>
        </p:spPr>
      </p:pic>
      <p:pic>
        <p:nvPicPr>
          <p:cNvPr id="22" name="21 Imagen" descr="http://t1.gstatic.com/images?q=tbn:ANd9GcRQgccVDk42qVDlLRvHAZnfuCUp_xn-NgTWithTGIJ88dQ-rTaELg"/>
          <p:cNvPicPr/>
          <p:nvPr/>
        </p:nvPicPr>
        <p:blipFill>
          <a:blip r:embed="rId8" cstate="print"/>
          <a:srcRect/>
          <a:stretch>
            <a:fillRect/>
          </a:stretch>
        </p:blipFill>
        <p:spPr bwMode="auto">
          <a:xfrm>
            <a:off x="2924944" y="5961112"/>
            <a:ext cx="3615942" cy="1800200"/>
          </a:xfrm>
          <a:prstGeom prst="rect">
            <a:avLst/>
          </a:prstGeom>
          <a:noFill/>
          <a:ln w="9525">
            <a:noFill/>
            <a:miter lim="800000"/>
            <a:headEnd/>
            <a:tailEnd/>
          </a:ln>
        </p:spPr>
      </p:pic>
      <p:sp>
        <p:nvSpPr>
          <p:cNvPr id="23" name="22 CuadroTexto"/>
          <p:cNvSpPr txBox="1"/>
          <p:nvPr/>
        </p:nvSpPr>
        <p:spPr>
          <a:xfrm>
            <a:off x="0" y="7185248"/>
            <a:ext cx="3501008" cy="1015663"/>
          </a:xfrm>
          <a:prstGeom prst="rect">
            <a:avLst/>
          </a:prstGeom>
          <a:solidFill>
            <a:schemeClr val="bg1"/>
          </a:solidFill>
        </p:spPr>
        <p:txBody>
          <a:bodyPr wrap="square" rtlCol="0">
            <a:spAutoFit/>
          </a:bodyPr>
          <a:lstStyle/>
          <a:p>
            <a:r>
              <a:rPr lang="es-ES" sz="1200" dirty="0" smtClean="0"/>
              <a:t>	 Cada año hacemos la “Fiesta de los Caballos” en el mes de septiembre. Hay una carrera y después los hombres disparan sus escopetas al cielo. Las mujeres y los niños también van a la fiesta. </a:t>
            </a:r>
          </a:p>
        </p:txBody>
      </p:sp>
      <p:sp>
        <p:nvSpPr>
          <p:cNvPr id="25" name="24 CuadroTexto"/>
          <p:cNvSpPr txBox="1"/>
          <p:nvPr/>
        </p:nvSpPr>
        <p:spPr>
          <a:xfrm>
            <a:off x="0" y="8193360"/>
            <a:ext cx="3789040" cy="1754326"/>
          </a:xfrm>
          <a:prstGeom prst="rect">
            <a:avLst/>
          </a:prstGeom>
          <a:solidFill>
            <a:schemeClr val="bg1"/>
          </a:solidFill>
        </p:spPr>
        <p:txBody>
          <a:bodyPr wrap="square" rtlCol="0">
            <a:spAutoFit/>
          </a:bodyPr>
          <a:lstStyle/>
          <a:p>
            <a:r>
              <a:rPr lang="es-ES" sz="1200" dirty="0" smtClean="0"/>
              <a:t>	 En la feria hay dulces, algodón de azúcar y helados y coches de choque y los niños juegan con motos de juguete.</a:t>
            </a:r>
          </a:p>
          <a:p>
            <a:r>
              <a:rPr lang="es-ES" sz="1200" dirty="0" smtClean="0"/>
              <a:t>	Esta feria está cerca de un bosque y el bosque está cerca de un pueblo y el pueblo se llama </a:t>
            </a:r>
            <a:r>
              <a:rPr lang="es-ES" sz="1200" dirty="0" err="1" smtClean="0"/>
              <a:t>Sog-Had</a:t>
            </a:r>
            <a:r>
              <a:rPr lang="es-ES" sz="1200" dirty="0" smtClean="0"/>
              <a:t>. En este pueblo las casas son preciosas y siempre hay animales como burros, patos, pollos, gallinas, caballos, y sobre todo muchos árboles. Me encantan los árboles.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10 Marcador de número de diapositiva"/>
          <p:cNvSpPr>
            <a:spLocks noGrp="1"/>
          </p:cNvSpPr>
          <p:nvPr>
            <p:ph type="sldNum" sz="quarter" idx="15"/>
          </p:nvPr>
        </p:nvSpPr>
        <p:spPr/>
        <p:txBody>
          <a:bodyPr/>
          <a:lstStyle/>
          <a:p>
            <a:fld id="{53FF9DDD-FA5F-4E02-AC28-2693DAB04EF4}" type="slidenum">
              <a:rPr lang="es-ES" smtClean="0"/>
              <a:pPr/>
              <a:t>42</a:t>
            </a:fld>
            <a:endParaRPr lang="es-ES"/>
          </a:p>
        </p:txBody>
      </p:sp>
      <p:sp>
        <p:nvSpPr>
          <p:cNvPr id="10" name="9 CuadroTexto"/>
          <p:cNvSpPr txBox="1"/>
          <p:nvPr/>
        </p:nvSpPr>
        <p:spPr>
          <a:xfrm>
            <a:off x="3068960" y="200472"/>
            <a:ext cx="3384376" cy="461665"/>
          </a:xfrm>
          <a:prstGeom prst="rect">
            <a:avLst/>
          </a:prstGeom>
          <a:noFill/>
        </p:spPr>
        <p:txBody>
          <a:bodyPr wrap="square" rtlCol="0">
            <a:spAutoFit/>
          </a:bodyPr>
          <a:lstStyle/>
          <a:p>
            <a:r>
              <a:rPr lang="es-ES" sz="2400" dirty="0" smtClean="0">
                <a:solidFill>
                  <a:srgbClr val="00B050"/>
                </a:solidFill>
                <a:latin typeface="Forte" pitchFamily="66" charset="0"/>
              </a:rPr>
              <a:t>Ben Said y el mochuelo</a:t>
            </a:r>
            <a:endParaRPr lang="es-ES" sz="2400" dirty="0">
              <a:solidFill>
                <a:srgbClr val="00B050"/>
              </a:solidFill>
              <a:latin typeface="Forte" pitchFamily="66" charset="0"/>
            </a:endParaRPr>
          </a:p>
        </p:txBody>
      </p:sp>
      <p:sp>
        <p:nvSpPr>
          <p:cNvPr id="12" name="Rectangle 2"/>
          <p:cNvSpPr>
            <a:spLocks noChangeArrowheads="1"/>
          </p:cNvSpPr>
          <p:nvPr/>
        </p:nvSpPr>
        <p:spPr bwMode="auto">
          <a:xfrm>
            <a:off x="188640" y="920552"/>
            <a:ext cx="4248472" cy="87716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CUENTO MARROQUÍ, recogido por </a:t>
            </a:r>
            <a:r>
              <a:rPr lang="es-ES" sz="1200" b="1" dirty="0" err="1" smtClean="0"/>
              <a:t>Rabha</a:t>
            </a:r>
            <a:r>
              <a:rPr lang="es-ES" sz="1200" b="1" dirty="0" smtClean="0"/>
              <a:t> </a:t>
            </a:r>
            <a:r>
              <a:rPr lang="es-ES" sz="1200" b="1" dirty="0" err="1" smtClean="0"/>
              <a:t>Noureddine</a:t>
            </a:r>
            <a:r>
              <a:rPr lang="es-ES" sz="1200" b="1" dirty="0" smtClean="0"/>
              <a:t>.</a:t>
            </a:r>
          </a:p>
          <a:p>
            <a:r>
              <a:rPr lang="es-ES" sz="1200" dirty="0" smtClean="0"/>
              <a:t>--------------------------------------------------------------------------------</a:t>
            </a:r>
          </a:p>
          <a:p>
            <a:r>
              <a:rPr lang="es-ES" sz="1200" dirty="0" smtClean="0"/>
              <a:t>	</a:t>
            </a:r>
            <a:r>
              <a:rPr lang="es-ES" sz="1200" b="1" dirty="0" smtClean="0"/>
              <a:t> </a:t>
            </a:r>
          </a:p>
          <a:p>
            <a:r>
              <a:rPr lang="es-ES" sz="1200" b="1" dirty="0" smtClean="0"/>
              <a:t>	</a:t>
            </a:r>
            <a:r>
              <a:rPr lang="es-ES" sz="1200" dirty="0" smtClean="0"/>
              <a:t>Ben Said, el zapatero, era un musulmán devoto y practicante. Un día entró en la mezquita y después de sus rezos, se sentó sobre sus talones. Entonces vio a un mochuelo que estaba posado sobre un muro y parecía no hacer caso de la gente. Ben Said lo miró largo rato, pues había despertado su curiosidad.</a:t>
            </a:r>
          </a:p>
          <a:p>
            <a:r>
              <a:rPr lang="es-ES" sz="1200" dirty="0" smtClean="0"/>
              <a:t>Al día siguiente regresó a la mezquita a la misma hora, y allí seguía el mochuelo, posado sobre el muro. Cada tarde, Ben Said se encontraba al mochuelo inmóvil, en el mismo sitio. Decidió acercarse, y se dio cuenta de que el mochuelo era ciego, así supo por qué el pobre animal no se movía del lugar. </a:t>
            </a:r>
          </a:p>
          <a:p>
            <a:r>
              <a:rPr lang="es-ES" sz="1200" dirty="0" smtClean="0"/>
              <a:t>-¿Es ciego!- se dijo Ben Said- Pero, ¿Cómo encontrará su alimento?-.</a:t>
            </a:r>
          </a:p>
          <a:p>
            <a:r>
              <a:rPr lang="es-ES" sz="1200" dirty="0" smtClean="0"/>
              <a:t>	En ese momento llegó un halcón que, con las alas desplegadas, abrigó al mochuelo. Llevaba carne en el pico, y se puso a desgarrarla para darle de comer. Al ver aquella escena, Ben Said se puso a pensar y se dijo, “No hay fuerza ni poder que no venga de Dios. El halcón, con su ayuda, le impide morir miserablemente. Y yo, que tengo que trabajar noche y día arreglando muchos pares de zapatos, cuando sería suficiente tener confianza en Dios, que mantiene a este mochuelo. Yo, ben Said, ¿No tendré el mismo valor a los ojos de Dios?</a:t>
            </a:r>
          </a:p>
          <a:p>
            <a:r>
              <a:rPr lang="es-ES" sz="1200" dirty="0" smtClean="0"/>
              <a:t>	Al fin, Ben Said decidió abandonar su oficio. Cerró su tienda y se fue a sentar delante del portal de la mezquita, contento y confiado. “Ahora sí que me parezco al viejo mochuelo.” Y esperaba que los que pasaban le dejaran alguna limosna. Un día pasó un amigo suyo, y al reconocerlo, le preguntó:</a:t>
            </a:r>
          </a:p>
          <a:p>
            <a:r>
              <a:rPr lang="es-ES" sz="1200" dirty="0" smtClean="0"/>
              <a:t>-Ben Said, ¿Qué haces aquí?-. Y el zapatero le contó toda la historia del mochuelo y el halcón.</a:t>
            </a:r>
          </a:p>
          <a:p>
            <a:r>
              <a:rPr lang="es-ES" sz="1200" dirty="0" smtClean="0"/>
              <a:t>-Querido Ben Said, me parece que tú no has entendido nada. Dios no te mostró esa escena para que tú corrieses a comportarte como el mochuelo, sino para que tú imitases al halcón que ayudó a alguien más necesitado que él. Tú debes ser caritativo y bondadoso, y debes socorrer a los hermanos pobres con cariño. </a:t>
            </a:r>
          </a:p>
          <a:p>
            <a:endParaRPr lang="es-ES" sz="1200" dirty="0" smtClean="0"/>
          </a:p>
          <a:p>
            <a:r>
              <a:rPr lang="es-ES" sz="1200" dirty="0" smtClean="0"/>
              <a:t>	Ben Said regresó al trabajo son más empeño y desde entonces ayuda con cariño a quienes son menos afortunados que él.</a:t>
            </a:r>
          </a:p>
        </p:txBody>
      </p:sp>
      <p:pic>
        <p:nvPicPr>
          <p:cNvPr id="14" name="13 Imagen" descr="https://encrypted-tbn1.gstatic.com/images?q=tbn:ANd9GcTdV600Hm3yQD-MKwLy26svHYHi01RO7mNBR8C2CMVJlnRggw4_"/>
          <p:cNvPicPr/>
          <p:nvPr/>
        </p:nvPicPr>
        <p:blipFill>
          <a:blip r:embed="rId3" cstate="print"/>
          <a:srcRect/>
          <a:stretch>
            <a:fillRect/>
          </a:stretch>
        </p:blipFill>
        <p:spPr bwMode="auto">
          <a:xfrm>
            <a:off x="4653136" y="1856656"/>
            <a:ext cx="1944216" cy="273630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5" name="14 Imagen" descr="https://encrypted-tbn3.gstatic.com/images?q=tbn:ANd9GcSjEwX5uLZUH1dDx7lPq9n3HCwo4agKrZyaJtVEf-GijKImm4NZuQ"/>
          <p:cNvPicPr/>
          <p:nvPr/>
        </p:nvPicPr>
        <p:blipFill>
          <a:blip r:embed="rId4" cstate="print"/>
          <a:srcRect/>
          <a:stretch>
            <a:fillRect/>
          </a:stretch>
        </p:blipFill>
        <p:spPr bwMode="auto">
          <a:xfrm rot="513706">
            <a:off x="4437112" y="5529064"/>
            <a:ext cx="2088232" cy="223224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5"/>
          </p:nvPr>
        </p:nvSpPr>
        <p:spPr/>
        <p:txBody>
          <a:bodyPr/>
          <a:lstStyle/>
          <a:p>
            <a:fld id="{53FF9DDD-FA5F-4E02-AC28-2693DAB04EF4}" type="slidenum">
              <a:rPr lang="es-ES" smtClean="0"/>
              <a:pPr/>
              <a:t>43</a:t>
            </a:fld>
            <a:endParaRPr lang="es-ES"/>
          </a:p>
        </p:txBody>
      </p:sp>
      <p:sp>
        <p:nvSpPr>
          <p:cNvPr id="10" name="9 CuadroTexto"/>
          <p:cNvSpPr txBox="1"/>
          <p:nvPr/>
        </p:nvSpPr>
        <p:spPr>
          <a:xfrm>
            <a:off x="2492896" y="200472"/>
            <a:ext cx="3744416" cy="461665"/>
          </a:xfrm>
          <a:prstGeom prst="rect">
            <a:avLst/>
          </a:prstGeom>
          <a:noFill/>
        </p:spPr>
        <p:txBody>
          <a:bodyPr wrap="square" rtlCol="0">
            <a:spAutoFit/>
          </a:bodyPr>
          <a:lstStyle/>
          <a:p>
            <a:r>
              <a:rPr lang="es-ES" sz="2400" dirty="0" err="1" smtClean="0">
                <a:solidFill>
                  <a:srgbClr val="00B050"/>
                </a:solidFill>
                <a:latin typeface="Forte" pitchFamily="66" charset="0"/>
              </a:rPr>
              <a:t>Abidjan</a:t>
            </a:r>
            <a:r>
              <a:rPr lang="es-ES" sz="2400" dirty="0" smtClean="0">
                <a:solidFill>
                  <a:srgbClr val="00B050"/>
                </a:solidFill>
                <a:latin typeface="Forte" pitchFamily="66" charset="0"/>
              </a:rPr>
              <a:t>, Costa de Marfil</a:t>
            </a:r>
            <a:endParaRPr lang="es-ES" sz="2400" dirty="0">
              <a:solidFill>
                <a:srgbClr val="00B050"/>
              </a:solidFill>
              <a:latin typeface="Forte" pitchFamily="66" charset="0"/>
            </a:endParaRPr>
          </a:p>
        </p:txBody>
      </p:sp>
      <p:sp>
        <p:nvSpPr>
          <p:cNvPr id="11" name="Rectangle 2"/>
          <p:cNvSpPr>
            <a:spLocks noChangeArrowheads="1"/>
          </p:cNvSpPr>
          <p:nvPr/>
        </p:nvSpPr>
        <p:spPr bwMode="auto">
          <a:xfrm>
            <a:off x="2492896" y="1136576"/>
            <a:ext cx="4104456"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UN DÍA DE FIESTA (por </a:t>
            </a:r>
            <a:r>
              <a:rPr lang="es-ES" sz="1200" b="1" dirty="0" err="1" smtClean="0"/>
              <a:t>Nourdine</a:t>
            </a:r>
            <a:r>
              <a:rPr lang="es-ES" sz="1200" dirty="0" smtClean="0"/>
              <a:t>, llegado a España en el mes de abril. Habla árabe y francés y está aprendiendo español.</a:t>
            </a:r>
          </a:p>
          <a:p>
            <a:r>
              <a:rPr lang="es-ES" sz="1200" dirty="0" smtClean="0"/>
              <a:t>-----------------------------------------------------------------------------</a:t>
            </a:r>
          </a:p>
          <a:p>
            <a:r>
              <a:rPr lang="es-ES" sz="1200" dirty="0" smtClean="0"/>
              <a:t>	Un día de fiesta mis hermanos y yo fuimos con mis padres a una ciudad  que tiene un zoo. La ciudad se llama </a:t>
            </a:r>
            <a:r>
              <a:rPr lang="es-ES" sz="1200" dirty="0" err="1" smtClean="0"/>
              <a:t>Abidjan</a:t>
            </a:r>
            <a:r>
              <a:rPr lang="es-ES" sz="1200" dirty="0" smtClean="0"/>
              <a:t>. Allí vimos muchos animales. Vimos elefantes, y un león con las serpientes.</a:t>
            </a:r>
          </a:p>
          <a:p>
            <a:r>
              <a:rPr lang="es-ES" sz="1200" dirty="0" smtClean="0"/>
              <a:t>Mis animales favoritos son las serpientes, porque son  largas y peligrosas. </a:t>
            </a:r>
            <a:endParaRPr lang="es-ES" sz="1200" dirty="0"/>
          </a:p>
        </p:txBody>
      </p:sp>
      <p:pic>
        <p:nvPicPr>
          <p:cNvPr id="6" name="5 Imagen"/>
          <p:cNvPicPr/>
          <p:nvPr/>
        </p:nvPicPr>
        <p:blipFill>
          <a:blip r:embed="rId3" cstate="print"/>
          <a:srcRect/>
          <a:stretch>
            <a:fillRect/>
          </a:stretch>
        </p:blipFill>
        <p:spPr bwMode="auto">
          <a:xfrm>
            <a:off x="332656" y="992560"/>
            <a:ext cx="1818463" cy="2486099"/>
          </a:xfrm>
          <a:prstGeom prst="rect">
            <a:avLst/>
          </a:prstGeom>
          <a:noFill/>
          <a:ln w="25400">
            <a:solidFill>
              <a:srgbClr val="00B050"/>
            </a:solidFill>
            <a:miter lim="800000"/>
            <a:headEnd/>
            <a:tailEnd/>
          </a:ln>
        </p:spPr>
      </p:pic>
      <p:pic>
        <p:nvPicPr>
          <p:cNvPr id="7" name="6 Imagen"/>
          <p:cNvPicPr/>
          <p:nvPr/>
        </p:nvPicPr>
        <p:blipFill>
          <a:blip r:embed="rId4" cstate="print"/>
          <a:srcRect/>
          <a:stretch>
            <a:fillRect/>
          </a:stretch>
        </p:blipFill>
        <p:spPr bwMode="auto">
          <a:xfrm>
            <a:off x="4077072" y="2864768"/>
            <a:ext cx="1790700" cy="1282715"/>
          </a:xfrm>
          <a:prstGeom prst="rect">
            <a:avLst/>
          </a:prstGeom>
          <a:noFill/>
          <a:ln w="25400">
            <a:solidFill>
              <a:schemeClr val="accent4">
                <a:lumMod val="50000"/>
              </a:schemeClr>
            </a:solidFill>
            <a:miter lim="800000"/>
            <a:headEnd/>
            <a:tailEnd/>
          </a:ln>
        </p:spPr>
      </p:pic>
      <p:sp>
        <p:nvSpPr>
          <p:cNvPr id="12" name="Rectangle 2"/>
          <p:cNvSpPr>
            <a:spLocks noChangeArrowheads="1"/>
          </p:cNvSpPr>
          <p:nvPr/>
        </p:nvSpPr>
        <p:spPr bwMode="auto">
          <a:xfrm>
            <a:off x="116632" y="3872880"/>
            <a:ext cx="295232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dirty="0" smtClean="0"/>
              <a:t>	</a:t>
            </a:r>
            <a:r>
              <a:rPr lang="es-ES" sz="1200" b="1" dirty="0" smtClean="0"/>
              <a:t> </a:t>
            </a:r>
            <a:r>
              <a:rPr lang="es-ES" sz="1200" dirty="0" smtClean="0"/>
              <a:t>Después nos fuimos a jugar al fútbol con los amigos de </a:t>
            </a:r>
            <a:r>
              <a:rPr lang="es-ES" sz="1200" dirty="0" err="1" smtClean="0"/>
              <a:t>Osiní</a:t>
            </a:r>
            <a:r>
              <a:rPr lang="es-ES" sz="1200" dirty="0" smtClean="0"/>
              <a:t>, cerca de casa. Fue un partido fabuloso y emocionante. Nadie ganó al final. Es lo mejor de los partidos entre amigos. </a:t>
            </a:r>
          </a:p>
          <a:p>
            <a:r>
              <a:rPr lang="es-ES" sz="1200" dirty="0" smtClean="0"/>
              <a:t>	Luego fuimos a la mezquita y después fuimos a comer a casa.</a:t>
            </a:r>
            <a:endParaRPr lang="es-ES" sz="1200" dirty="0"/>
          </a:p>
        </p:txBody>
      </p:sp>
      <p:pic>
        <p:nvPicPr>
          <p:cNvPr id="13" name="12 Imagen"/>
          <p:cNvPicPr/>
          <p:nvPr/>
        </p:nvPicPr>
        <p:blipFill>
          <a:blip r:embed="rId5" cstate="print"/>
          <a:srcRect/>
          <a:stretch>
            <a:fillRect/>
          </a:stretch>
        </p:blipFill>
        <p:spPr bwMode="auto">
          <a:xfrm>
            <a:off x="3068960" y="4088904"/>
            <a:ext cx="3312368" cy="2736304"/>
          </a:xfrm>
          <a:prstGeom prst="rect">
            <a:avLst/>
          </a:prstGeom>
          <a:noFill/>
          <a:ln w="28575">
            <a:solidFill>
              <a:schemeClr val="tx1">
                <a:lumMod val="50000"/>
                <a:lumOff val="50000"/>
              </a:schemeClr>
            </a:solidFill>
            <a:miter lim="800000"/>
            <a:headEnd/>
            <a:tailEnd/>
          </a:ln>
        </p:spPr>
      </p:pic>
      <p:pic>
        <p:nvPicPr>
          <p:cNvPr id="14" name="13 Imagen"/>
          <p:cNvPicPr/>
          <p:nvPr/>
        </p:nvPicPr>
        <p:blipFill>
          <a:blip r:embed="rId6" cstate="print"/>
          <a:srcRect/>
          <a:stretch>
            <a:fillRect/>
          </a:stretch>
        </p:blipFill>
        <p:spPr bwMode="auto">
          <a:xfrm>
            <a:off x="3429000" y="7257256"/>
            <a:ext cx="1992839" cy="1525599"/>
          </a:xfrm>
          <a:prstGeom prst="rect">
            <a:avLst/>
          </a:prstGeom>
          <a:noFill/>
          <a:ln w="25400">
            <a:solidFill>
              <a:schemeClr val="accent6">
                <a:lumMod val="75000"/>
              </a:schemeClr>
            </a:solidFill>
            <a:miter lim="800000"/>
            <a:headEnd/>
            <a:tailEnd/>
          </a:ln>
        </p:spPr>
      </p:pic>
      <p:sp>
        <p:nvSpPr>
          <p:cNvPr id="15" name="Rectangle 2"/>
          <p:cNvSpPr>
            <a:spLocks noChangeArrowheads="1"/>
          </p:cNvSpPr>
          <p:nvPr/>
        </p:nvSpPr>
        <p:spPr bwMode="auto">
          <a:xfrm>
            <a:off x="188640" y="5961112"/>
            <a:ext cx="244827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dirty="0" smtClean="0"/>
              <a:t>	</a:t>
            </a:r>
            <a:r>
              <a:rPr lang="es-ES" sz="1200" b="1" dirty="0" smtClean="0"/>
              <a:t> </a:t>
            </a:r>
            <a:r>
              <a:rPr lang="es-ES" sz="1200" dirty="0" smtClean="0"/>
              <a:t>Comimos arroz y carne con una salsa muy rica que hace mi madre que tiene especias y pica un poco. 	También había macarrones y huevos. De postre zumo de naranja fresquito. ¡¡¡MMMMMMMMMM!!!</a:t>
            </a:r>
            <a:endParaRPr lang="es-ES" sz="1200" dirty="0"/>
          </a:p>
        </p:txBody>
      </p:sp>
      <p:pic>
        <p:nvPicPr>
          <p:cNvPr id="16" name="15 Imagen"/>
          <p:cNvPicPr/>
          <p:nvPr/>
        </p:nvPicPr>
        <p:blipFill>
          <a:blip r:embed="rId7" cstate="print"/>
          <a:srcRect/>
          <a:stretch>
            <a:fillRect/>
          </a:stretch>
        </p:blipFill>
        <p:spPr bwMode="auto">
          <a:xfrm>
            <a:off x="2060848" y="7329264"/>
            <a:ext cx="1187657" cy="1187656"/>
          </a:xfrm>
          <a:prstGeom prst="rect">
            <a:avLst/>
          </a:prstGeom>
          <a:noFill/>
          <a:ln w="25400">
            <a:solidFill>
              <a:schemeClr val="accent6">
                <a:lumMod val="60000"/>
                <a:lumOff val="40000"/>
              </a:schemeClr>
            </a:solidFill>
            <a:miter lim="800000"/>
            <a:headEnd/>
            <a:tailEnd/>
          </a:ln>
        </p:spPr>
      </p:pic>
      <p:sp>
        <p:nvSpPr>
          <p:cNvPr id="17" name="Rectangle 2"/>
          <p:cNvSpPr>
            <a:spLocks noChangeArrowheads="1"/>
          </p:cNvSpPr>
          <p:nvPr/>
        </p:nvSpPr>
        <p:spPr bwMode="auto">
          <a:xfrm>
            <a:off x="764704" y="8841432"/>
            <a:ext cx="432048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dirty="0" smtClean="0">
                <a:solidFill>
                  <a:srgbClr val="FF0000"/>
                </a:solidFill>
              </a:rPr>
              <a:t>Me encanta el zumo de naranja y la comida de mi madre.</a:t>
            </a:r>
            <a:endParaRPr lang="es-ES" sz="1200" dirty="0">
              <a:solidFill>
                <a:srgbClr val="FF000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10 Marcador de número de diapositiva"/>
          <p:cNvSpPr>
            <a:spLocks noGrp="1"/>
          </p:cNvSpPr>
          <p:nvPr>
            <p:ph type="sldNum" sz="quarter" idx="15"/>
          </p:nvPr>
        </p:nvSpPr>
        <p:spPr/>
        <p:txBody>
          <a:bodyPr/>
          <a:lstStyle/>
          <a:p>
            <a:fld id="{53FF9DDD-FA5F-4E02-AC28-2693DAB04EF4}" type="slidenum">
              <a:rPr lang="es-ES" smtClean="0"/>
              <a:pPr/>
              <a:t>44</a:t>
            </a:fld>
            <a:endParaRPr lang="es-ES"/>
          </a:p>
        </p:txBody>
      </p:sp>
      <p:sp>
        <p:nvSpPr>
          <p:cNvPr id="12" name="Rectangle 2"/>
          <p:cNvSpPr>
            <a:spLocks noChangeArrowheads="1"/>
          </p:cNvSpPr>
          <p:nvPr/>
        </p:nvSpPr>
        <p:spPr bwMode="auto">
          <a:xfrm>
            <a:off x="3861048" y="1208584"/>
            <a:ext cx="2808312" cy="2677656"/>
          </a:xfrm>
          <a:prstGeom prst="rect">
            <a:avLst/>
          </a:prstGeom>
          <a:noFill/>
          <a:ln w="9525">
            <a:noFill/>
            <a:miter lim="800000"/>
            <a:headEnd/>
            <a:tailEnd/>
          </a:ln>
          <a:effectLst>
            <a:reflection blurRad="6350" stA="50000" endA="300" endPos="90000" dir="5400000" sy="-100000" algn="bl" rotWithShape="0"/>
          </a:effectLst>
        </p:spPr>
        <p:txBody>
          <a:bodyPr vert="horz" wrap="square" lIns="91440" tIns="45720" rIns="91440" bIns="45720" numCol="1" anchor="ctr" anchorCtr="0" compatLnSpc="1">
            <a:prstTxWarp prst="textNoShape">
              <a:avLst/>
            </a:prstTxWarp>
            <a:spAutoFit/>
          </a:bodyPr>
          <a:lstStyle/>
          <a:p>
            <a:pPr algn="just"/>
            <a:r>
              <a:rPr lang="es-ES" sz="1200" b="1" dirty="0" smtClean="0"/>
              <a:t>	</a:t>
            </a:r>
            <a:r>
              <a:rPr lang="es-ES" sz="1200" dirty="0" smtClean="0"/>
              <a:t>El carnaval Dominicano es muy divertido.</a:t>
            </a:r>
          </a:p>
          <a:p>
            <a:pPr algn="just"/>
            <a:r>
              <a:rPr lang="es-ES" sz="1200" dirty="0" smtClean="0"/>
              <a:t>	El típico es el de una ciudad llamada La Vega, es el más importante, pero en todas las provincias lo celebran.</a:t>
            </a:r>
          </a:p>
          <a:p>
            <a:pPr algn="just"/>
            <a:r>
              <a:rPr lang="es-ES" sz="1200" dirty="0" smtClean="0"/>
              <a:t>La gente se divierte mucho, se disfrazan y hacen desfiles por la calle, que pueden durar semanas.</a:t>
            </a:r>
          </a:p>
          <a:p>
            <a:pPr algn="just"/>
            <a:r>
              <a:rPr lang="es-ES" sz="1200" dirty="0" smtClean="0"/>
              <a:t>	Nos disfrazamos de indios, diablos cojuelos, roba la gallina, y también se pinta el cuerpo de negro o de otros colores.</a:t>
            </a:r>
          </a:p>
          <a:p>
            <a:endParaRPr lang="es-ES" sz="1200" dirty="0" smtClean="0"/>
          </a:p>
        </p:txBody>
      </p:sp>
      <p:pic>
        <p:nvPicPr>
          <p:cNvPr id="8" name="7 Imagen" descr="http://t1.gstatic.com/images?q=tbn:ANd9GcSBqDztaMv5VWKqICD76f9y1H33vOyE2nUZIyzrvOEusqSP-hlh"/>
          <p:cNvPicPr/>
          <p:nvPr/>
        </p:nvPicPr>
        <p:blipFill>
          <a:blip r:embed="rId3" cstate="print"/>
          <a:srcRect/>
          <a:stretch>
            <a:fillRect/>
          </a:stretch>
        </p:blipFill>
        <p:spPr bwMode="auto">
          <a:xfrm>
            <a:off x="188640" y="1352600"/>
            <a:ext cx="3574754" cy="237337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3" name="Rectangle 2"/>
          <p:cNvSpPr>
            <a:spLocks noChangeArrowheads="1"/>
          </p:cNvSpPr>
          <p:nvPr/>
        </p:nvSpPr>
        <p:spPr bwMode="auto">
          <a:xfrm>
            <a:off x="692696" y="4953000"/>
            <a:ext cx="2232248" cy="1015663"/>
          </a:xfrm>
          <a:prstGeom prst="rect">
            <a:avLst/>
          </a:prstGeom>
          <a:noFill/>
          <a:ln w="9525">
            <a:noFill/>
            <a:miter lim="800000"/>
            <a:headEnd/>
            <a:tailEnd/>
          </a:ln>
          <a:effectLst>
            <a:outerShdw blurRad="50800" dist="38100" dir="18900000" algn="bl" rotWithShape="0">
              <a:prstClr val="black">
                <a:alpha val="40000"/>
              </a:prstClr>
            </a:outerShdw>
          </a:effectLst>
          <a:scene3d>
            <a:camera prst="isometricOffAxis1Right"/>
            <a:lightRig rig="threePt" dir="t"/>
          </a:scene3d>
        </p:spPr>
        <p:txBody>
          <a:bodyPr vert="horz" wrap="square" lIns="91440" tIns="45720" rIns="91440" bIns="45720" numCol="1" anchor="ctr" anchorCtr="0" compatLnSpc="1">
            <a:prstTxWarp prst="textNoShape">
              <a:avLst/>
            </a:prstTxWarp>
            <a:spAutoFit/>
          </a:bodyPr>
          <a:lstStyle/>
          <a:p>
            <a:pPr algn="just"/>
            <a:r>
              <a:rPr lang="es-ES" sz="1200" b="1" dirty="0" smtClean="0"/>
              <a:t>	</a:t>
            </a:r>
            <a:r>
              <a:rPr lang="es-ES" sz="1200" dirty="0" smtClean="0"/>
              <a:t> Los Diablos Cojuelos van atemorizando a la gente, dando latigazos en el suelo y el aire.</a:t>
            </a:r>
          </a:p>
          <a:p>
            <a:endParaRPr lang="es-ES" sz="1200" dirty="0" smtClean="0"/>
          </a:p>
        </p:txBody>
      </p:sp>
      <p:pic>
        <p:nvPicPr>
          <p:cNvPr id="16" name="1 Imagen" descr="Carnaval.jpeg"/>
          <p:cNvPicPr/>
          <p:nvPr/>
        </p:nvPicPr>
        <p:blipFill>
          <a:blip r:embed="rId4" cstate="print"/>
          <a:stretch>
            <a:fillRect/>
          </a:stretch>
        </p:blipFill>
        <p:spPr>
          <a:xfrm>
            <a:off x="3068960" y="4592960"/>
            <a:ext cx="3240360" cy="201622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7" name="Rectangle 2"/>
          <p:cNvSpPr>
            <a:spLocks noChangeArrowheads="1"/>
          </p:cNvSpPr>
          <p:nvPr/>
        </p:nvSpPr>
        <p:spPr bwMode="auto">
          <a:xfrm>
            <a:off x="3789040" y="7401272"/>
            <a:ext cx="2232248" cy="1569660"/>
          </a:xfrm>
          <a:prstGeom prst="rect">
            <a:avLst/>
          </a:prstGeom>
          <a:noFill/>
          <a:ln w="9525">
            <a:noFill/>
            <a:miter lim="800000"/>
            <a:headEnd/>
            <a:tailEnd/>
          </a:ln>
          <a:effectLst>
            <a:glow rad="139700">
              <a:schemeClr val="accent6">
                <a:satMod val="175000"/>
                <a:alpha val="40000"/>
              </a:schemeClr>
            </a:glow>
            <a:reflection blurRad="6350" stA="50000" endA="300" endPos="38500" dist="50800" dir="5400000" sy="-100000" algn="bl" rotWithShape="0"/>
          </a:effectLst>
        </p:spPr>
        <p:txBody>
          <a:bodyPr vert="horz" wrap="square" lIns="91440" tIns="45720" rIns="91440" bIns="45720" numCol="1" anchor="ctr" anchorCtr="0" compatLnSpc="1">
            <a:prstTxWarp prst="textNoShape">
              <a:avLst/>
            </a:prstTxWarp>
            <a:spAutoFit/>
          </a:bodyPr>
          <a:lstStyle/>
          <a:p>
            <a:pPr algn="just"/>
            <a:r>
              <a:rPr lang="es-ES" sz="1200" b="1" dirty="0" smtClean="0"/>
              <a:t>	</a:t>
            </a:r>
            <a:r>
              <a:rPr lang="es-ES" sz="1200" dirty="0" smtClean="0"/>
              <a:t> Roba la Gallina es un disfraz que representa a una vieja. </a:t>
            </a:r>
          </a:p>
          <a:p>
            <a:pPr algn="just"/>
            <a:r>
              <a:rPr lang="es-ES" sz="1200" dirty="0" smtClean="0"/>
              <a:t>	Los Indios se tiznan de negro, llevan sobre el cuerpo accesorios que representan a cada grupo.</a:t>
            </a:r>
          </a:p>
          <a:p>
            <a:endParaRPr lang="es-ES" sz="1200" dirty="0" smtClean="0"/>
          </a:p>
        </p:txBody>
      </p:sp>
      <p:pic>
        <p:nvPicPr>
          <p:cNvPr id="18" name="17 Imagen" descr="http://t2.gstatic.com/images?q=tbn:ANd9GcSxlTtaTiy7OKor970CHO0P6YY4ohRsNjKUdNH6xOUlpJ_v2izo"/>
          <p:cNvPicPr/>
          <p:nvPr/>
        </p:nvPicPr>
        <p:blipFill>
          <a:blip r:embed="rId5" cstate="print"/>
          <a:srcRect/>
          <a:stretch>
            <a:fillRect/>
          </a:stretch>
        </p:blipFill>
        <p:spPr bwMode="auto">
          <a:xfrm>
            <a:off x="332656" y="6897216"/>
            <a:ext cx="3384376" cy="230425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9" name="18 CuadroTexto"/>
          <p:cNvSpPr txBox="1"/>
          <p:nvPr/>
        </p:nvSpPr>
        <p:spPr>
          <a:xfrm>
            <a:off x="260648" y="272480"/>
            <a:ext cx="6480720" cy="461665"/>
          </a:xfrm>
          <a:prstGeom prst="rect">
            <a:avLst/>
          </a:prstGeom>
          <a:noFill/>
        </p:spPr>
        <p:txBody>
          <a:bodyPr wrap="square" rtlCol="0">
            <a:spAutoFit/>
          </a:bodyPr>
          <a:lstStyle/>
          <a:p>
            <a:r>
              <a:rPr lang="es-ES" sz="2400" dirty="0" smtClean="0">
                <a:solidFill>
                  <a:srgbClr val="00B050"/>
                </a:solidFill>
                <a:latin typeface="Forte" pitchFamily="66" charset="0"/>
              </a:rPr>
              <a:t>Carnaval dominicano, por </a:t>
            </a:r>
            <a:r>
              <a:rPr lang="es-ES" sz="2400" dirty="0" err="1" smtClean="0">
                <a:solidFill>
                  <a:srgbClr val="00B050"/>
                </a:solidFill>
                <a:latin typeface="Forte" pitchFamily="66" charset="0"/>
              </a:rPr>
              <a:t>Yissel</a:t>
            </a:r>
            <a:r>
              <a:rPr lang="es-ES" sz="2400" dirty="0" smtClean="0">
                <a:solidFill>
                  <a:srgbClr val="00B050"/>
                </a:solidFill>
                <a:latin typeface="Forte" pitchFamily="66" charset="0"/>
              </a:rPr>
              <a:t> Castillo (1º A)</a:t>
            </a:r>
            <a:endParaRPr lang="es-ES" sz="2400" dirty="0">
              <a:solidFill>
                <a:srgbClr val="00B050"/>
              </a:solidFill>
              <a:latin typeface="Forte" pitchFamily="66"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10 Marcador de número de diapositiva"/>
          <p:cNvSpPr>
            <a:spLocks noGrp="1"/>
          </p:cNvSpPr>
          <p:nvPr>
            <p:ph type="sldNum" sz="quarter" idx="15"/>
          </p:nvPr>
        </p:nvSpPr>
        <p:spPr/>
        <p:txBody>
          <a:bodyPr/>
          <a:lstStyle/>
          <a:p>
            <a:fld id="{53FF9DDD-FA5F-4E02-AC28-2693DAB04EF4}" type="slidenum">
              <a:rPr lang="es-ES" smtClean="0"/>
              <a:pPr/>
              <a:t>45</a:t>
            </a:fld>
            <a:endParaRPr lang="es-ES"/>
          </a:p>
        </p:txBody>
      </p:sp>
      <p:sp>
        <p:nvSpPr>
          <p:cNvPr id="12" name="Rectangle 2"/>
          <p:cNvSpPr>
            <a:spLocks noChangeArrowheads="1"/>
          </p:cNvSpPr>
          <p:nvPr/>
        </p:nvSpPr>
        <p:spPr bwMode="auto">
          <a:xfrm>
            <a:off x="620688" y="1424608"/>
            <a:ext cx="280831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	</a:t>
            </a:r>
            <a:r>
              <a:rPr lang="es-ES" sz="1200" dirty="0" smtClean="0"/>
              <a:t> </a:t>
            </a:r>
            <a:br>
              <a:rPr lang="es-ES" sz="1200" dirty="0" smtClean="0"/>
            </a:br>
            <a:r>
              <a:rPr lang="es-ES" sz="1200" dirty="0" smtClean="0"/>
              <a:t>	En las fiestas típicas se suelen hacer bailes en comparsa, es decir se juntan varios chicos y chicas y hacen un baile en conjunto, con los vestidos combinados…</a:t>
            </a:r>
          </a:p>
          <a:p>
            <a:endParaRPr lang="es-ES" sz="1200" dirty="0" smtClean="0"/>
          </a:p>
        </p:txBody>
      </p:sp>
      <p:sp>
        <p:nvSpPr>
          <p:cNvPr id="13" name="Rectangle 2"/>
          <p:cNvSpPr>
            <a:spLocks noChangeArrowheads="1"/>
          </p:cNvSpPr>
          <p:nvPr/>
        </p:nvSpPr>
        <p:spPr bwMode="auto">
          <a:xfrm>
            <a:off x="188640" y="3152800"/>
            <a:ext cx="424847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	</a:t>
            </a:r>
            <a:r>
              <a:rPr lang="es-ES" sz="1200" dirty="0" smtClean="0"/>
              <a:t> El baile que siempre representan es un género llamado “</a:t>
            </a:r>
            <a:r>
              <a:rPr lang="es-ES" sz="1200" b="1" dirty="0" smtClean="0"/>
              <a:t>Merengue Típico</a:t>
            </a:r>
            <a:r>
              <a:rPr lang="es-ES" sz="1200" dirty="0" smtClean="0"/>
              <a:t>” que se baila igual que el merengue pero mucho más rápido.</a:t>
            </a:r>
          </a:p>
          <a:p>
            <a:endParaRPr lang="es-ES" sz="1200" b="1" dirty="0" smtClean="0"/>
          </a:p>
          <a:p>
            <a:pPr algn="r"/>
            <a:r>
              <a:rPr lang="es-ES" sz="1200" b="1" dirty="0" smtClean="0"/>
              <a:t>Cómo van vestidos y peinados:</a:t>
            </a:r>
          </a:p>
          <a:p>
            <a:r>
              <a:rPr lang="es-ES" sz="1200" b="1" dirty="0" smtClean="0"/>
              <a:t>Las chicas: </a:t>
            </a:r>
            <a:r>
              <a:rPr lang="es-ES" sz="1200" dirty="0" smtClean="0"/>
              <a:t>van vestidas con un vestido blanco, bordado con los colores de la bandera de mi país “rojo y azul”, y en el pelo llevan moños con flores de color rojo.</a:t>
            </a:r>
          </a:p>
          <a:p>
            <a:r>
              <a:rPr lang="es-ES" sz="1200" b="1" dirty="0" smtClean="0"/>
              <a:t>Los chicos:</a:t>
            </a:r>
            <a:r>
              <a:rPr lang="es-ES" sz="1200" dirty="0" smtClean="0"/>
              <a:t> van vestidos de traje blanco, también bordado con los colores de la bandera. En el pelo a veces llevan sombreros hechos de paja y bordados también con los colores de la bandera.</a:t>
            </a:r>
          </a:p>
          <a:p>
            <a:pPr algn="just"/>
            <a:endParaRPr lang="es-ES" sz="1200" dirty="0" smtClean="0"/>
          </a:p>
          <a:p>
            <a:endParaRPr lang="es-ES" sz="1200" dirty="0" smtClean="0"/>
          </a:p>
        </p:txBody>
      </p:sp>
      <p:sp>
        <p:nvSpPr>
          <p:cNvPr id="14" name="13 CuadroTexto"/>
          <p:cNvSpPr txBox="1"/>
          <p:nvPr/>
        </p:nvSpPr>
        <p:spPr>
          <a:xfrm>
            <a:off x="836712" y="0"/>
            <a:ext cx="5544616" cy="830997"/>
          </a:xfrm>
          <a:prstGeom prst="rect">
            <a:avLst/>
          </a:prstGeom>
          <a:noFill/>
        </p:spPr>
        <p:txBody>
          <a:bodyPr wrap="square" rtlCol="0">
            <a:spAutoFit/>
          </a:bodyPr>
          <a:lstStyle/>
          <a:p>
            <a:r>
              <a:rPr lang="es-ES" sz="2400" dirty="0" smtClean="0">
                <a:solidFill>
                  <a:srgbClr val="00B050"/>
                </a:solidFill>
                <a:latin typeface="Forte" pitchFamily="66" charset="0"/>
              </a:rPr>
              <a:t>Fiestas típicas de mi país… República Dominicana, por Génesis Bello (1º A)</a:t>
            </a:r>
            <a:endParaRPr lang="es-ES" sz="2400" dirty="0">
              <a:solidFill>
                <a:srgbClr val="00B050"/>
              </a:solidFill>
              <a:latin typeface="Forte" pitchFamily="66" charset="0"/>
            </a:endParaRPr>
          </a:p>
        </p:txBody>
      </p:sp>
      <p:pic>
        <p:nvPicPr>
          <p:cNvPr id="15" name="14 Imagen" descr="https://encrypted-tbn0.gstatic.com/images?q=tbn:ANd9GcRnMJ7YVyJymmwqZ9RFBj8NPl6936iJcO57kXXi5BTZoEJFM3c78A"/>
          <p:cNvPicPr/>
          <p:nvPr/>
        </p:nvPicPr>
        <p:blipFill>
          <a:blip r:embed="rId3" cstate="print"/>
          <a:srcRect/>
          <a:stretch>
            <a:fillRect/>
          </a:stretch>
        </p:blipFill>
        <p:spPr bwMode="auto">
          <a:xfrm>
            <a:off x="3501008" y="1208584"/>
            <a:ext cx="2604135" cy="17526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9" name="rg_hi" descr="https://encrypted-tbn2.gstatic.com/images?q=tbn:ANd9GcQS4CwuinXGna6gXoKfDRz-2z4AtnHMiTppco_fm3bqnzscWdDZ"/>
          <p:cNvPicPr/>
          <p:nvPr/>
        </p:nvPicPr>
        <p:blipFill>
          <a:blip r:embed="rId4" cstate="print"/>
          <a:srcRect/>
          <a:stretch>
            <a:fillRect/>
          </a:stretch>
        </p:blipFill>
        <p:spPr bwMode="auto">
          <a:xfrm>
            <a:off x="4509120" y="3152800"/>
            <a:ext cx="1746885" cy="26193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0" name="Rectangle 2"/>
          <p:cNvSpPr>
            <a:spLocks noChangeArrowheads="1"/>
          </p:cNvSpPr>
          <p:nvPr/>
        </p:nvSpPr>
        <p:spPr bwMode="auto">
          <a:xfrm>
            <a:off x="2996952" y="5961112"/>
            <a:ext cx="352839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r>
              <a:rPr lang="es-ES" sz="1200" b="1" dirty="0" smtClean="0"/>
              <a:t>	</a:t>
            </a:r>
            <a:r>
              <a:rPr lang="es-ES" sz="1200" dirty="0" smtClean="0"/>
              <a:t> </a:t>
            </a:r>
            <a:r>
              <a:rPr lang="es-ES" sz="1200" b="1" dirty="0" smtClean="0"/>
              <a:t>Comidas típicas de la fiesta:</a:t>
            </a:r>
          </a:p>
          <a:p>
            <a:pPr algn="just"/>
            <a:r>
              <a:rPr lang="es-ES" sz="1200" dirty="0" smtClean="0"/>
              <a:t>Se suele comer lo que nosotros llamamos “</a:t>
            </a:r>
            <a:r>
              <a:rPr lang="es-ES" sz="1200" b="1" dirty="0" smtClean="0"/>
              <a:t>El plato típico</a:t>
            </a:r>
            <a:r>
              <a:rPr lang="es-ES" sz="1200" dirty="0" smtClean="0"/>
              <a:t>”. Es arroz blanco, alubias (habichuelas) y carne.</a:t>
            </a:r>
          </a:p>
          <a:p>
            <a:pPr algn="just"/>
            <a:r>
              <a:rPr lang="es-ES" sz="1200" dirty="0" smtClean="0"/>
              <a:t>“</a:t>
            </a:r>
            <a:r>
              <a:rPr lang="es-ES" sz="1200" b="1" dirty="0" smtClean="0"/>
              <a:t>Sancocho</a:t>
            </a:r>
            <a:r>
              <a:rPr lang="es-ES" sz="1200" dirty="0" smtClean="0"/>
              <a:t>” es otro plato típico que se hace en todo el país… o arroz con guisantes, que nosotros llamamos “</a:t>
            </a:r>
            <a:r>
              <a:rPr lang="es-ES" sz="1200" b="1" dirty="0" smtClean="0"/>
              <a:t>moro de </a:t>
            </a:r>
            <a:r>
              <a:rPr lang="es-ES" sz="1200" b="1" dirty="0" err="1" smtClean="0"/>
              <a:t>guandule</a:t>
            </a:r>
            <a:r>
              <a:rPr lang="es-ES" sz="1200" dirty="0" smtClean="0"/>
              <a:t>”. También hay pollo, ensalada verde y ensaladilla rusa. </a:t>
            </a:r>
          </a:p>
        </p:txBody>
      </p:sp>
      <p:pic>
        <p:nvPicPr>
          <p:cNvPr id="21" name="20 Imagen" descr="https://encrypted-tbn1.gstatic.com/images?q=tbn:ANd9GcRF_gb81k5Zew8gJaaCX9uRbjFzqVW4tm8Cl7akUEJqNHVLrh8WrA"/>
          <p:cNvPicPr/>
          <p:nvPr/>
        </p:nvPicPr>
        <p:blipFill>
          <a:blip r:embed="rId5" cstate="print"/>
          <a:srcRect/>
          <a:stretch>
            <a:fillRect/>
          </a:stretch>
        </p:blipFill>
        <p:spPr bwMode="auto">
          <a:xfrm>
            <a:off x="116632" y="5313040"/>
            <a:ext cx="2736304" cy="217931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22" name="rg_hi" descr="https://encrypted-tbn1.gstatic.com/images?q=tbn:ANd9GcS2kkIWmlhpNuBLD9IpF9cUCrleeIxPbQagH24YaKGRKMvrVoQT3g"/>
          <p:cNvPicPr/>
          <p:nvPr/>
        </p:nvPicPr>
        <p:blipFill>
          <a:blip r:embed="rId6" cstate="print"/>
          <a:srcRect/>
          <a:stretch>
            <a:fillRect/>
          </a:stretch>
        </p:blipFill>
        <p:spPr bwMode="auto">
          <a:xfrm>
            <a:off x="260648" y="7185248"/>
            <a:ext cx="2736304" cy="250472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23" name="22 Rectángulo"/>
          <p:cNvSpPr/>
          <p:nvPr/>
        </p:nvSpPr>
        <p:spPr>
          <a:xfrm>
            <a:off x="3140968" y="8265368"/>
            <a:ext cx="2808312" cy="646331"/>
          </a:xfrm>
          <a:prstGeom prst="rect">
            <a:avLst/>
          </a:prstGeom>
        </p:spPr>
        <p:txBody>
          <a:bodyPr wrap="square">
            <a:spAutoFit/>
          </a:bodyPr>
          <a:lstStyle/>
          <a:p>
            <a:pPr algn="just"/>
            <a:r>
              <a:rPr lang="es-ES" sz="1200" dirty="0" smtClean="0"/>
              <a:t>Después de eso todos celebran y siguen bailando… hasta que se acabe la fiesta.</a:t>
            </a:r>
            <a:endParaRPr lang="es-ES" sz="12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3" cstate="print"/>
          <a:srcRect/>
          <a:stretch>
            <a:fillRect/>
          </a:stretch>
        </p:blipFill>
        <p:spPr bwMode="auto">
          <a:xfrm>
            <a:off x="260648" y="416496"/>
            <a:ext cx="2088232" cy="2591250"/>
          </a:xfrm>
          <a:prstGeom prst="ellipse">
            <a:avLst/>
          </a:prstGeom>
          <a:ln>
            <a:noFill/>
          </a:ln>
          <a:effectLst>
            <a:softEdge rad="112500"/>
          </a:effectLst>
        </p:spPr>
      </p:pic>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12 Marcador de número de diapositiva"/>
          <p:cNvSpPr>
            <a:spLocks noGrp="1"/>
          </p:cNvSpPr>
          <p:nvPr>
            <p:ph type="sldNum" sz="quarter" idx="15"/>
          </p:nvPr>
        </p:nvSpPr>
        <p:spPr/>
        <p:txBody>
          <a:bodyPr/>
          <a:lstStyle/>
          <a:p>
            <a:fld id="{53FF9DDD-FA5F-4E02-AC28-2693DAB04EF4}" type="slidenum">
              <a:rPr lang="es-ES" smtClean="0"/>
              <a:pPr/>
              <a:t>46</a:t>
            </a:fld>
            <a:endParaRPr lang="es-ES"/>
          </a:p>
        </p:txBody>
      </p:sp>
      <p:sp>
        <p:nvSpPr>
          <p:cNvPr id="14" name="13 CuadroTexto"/>
          <p:cNvSpPr txBox="1"/>
          <p:nvPr/>
        </p:nvSpPr>
        <p:spPr>
          <a:xfrm>
            <a:off x="836712" y="200472"/>
            <a:ext cx="5472608" cy="461665"/>
          </a:xfrm>
          <a:prstGeom prst="rect">
            <a:avLst/>
          </a:prstGeom>
          <a:noFill/>
        </p:spPr>
        <p:txBody>
          <a:bodyPr wrap="square" rtlCol="0">
            <a:spAutoFit/>
          </a:bodyPr>
          <a:lstStyle/>
          <a:p>
            <a:r>
              <a:rPr lang="fr-FR" sz="2400" b="1" dirty="0" err="1" smtClean="0">
                <a:solidFill>
                  <a:srgbClr val="00B050"/>
                </a:solidFill>
                <a:latin typeface="Forte" pitchFamily="66" charset="0"/>
              </a:rPr>
              <a:t>Ecuador</a:t>
            </a:r>
            <a:r>
              <a:rPr lang="fr-FR" sz="2400" b="1" dirty="0" smtClean="0">
                <a:solidFill>
                  <a:srgbClr val="00B050"/>
                </a:solidFill>
                <a:latin typeface="Forte" pitchFamily="66" charset="0"/>
              </a:rPr>
              <a:t>, </a:t>
            </a:r>
            <a:r>
              <a:rPr lang="fr-FR" sz="2400" b="1" dirty="0" err="1" smtClean="0">
                <a:solidFill>
                  <a:srgbClr val="00B050"/>
                </a:solidFill>
                <a:latin typeface="Forte" pitchFamily="66" charset="0"/>
              </a:rPr>
              <a:t>por</a:t>
            </a:r>
            <a:r>
              <a:rPr lang="fr-FR" sz="2400" b="1" dirty="0" smtClean="0">
                <a:solidFill>
                  <a:srgbClr val="00B050"/>
                </a:solidFill>
                <a:latin typeface="Forte" pitchFamily="66" charset="0"/>
              </a:rPr>
              <a:t> Jennifer C. </a:t>
            </a:r>
            <a:r>
              <a:rPr lang="fr-FR" sz="2400" b="1" dirty="0" err="1" smtClean="0">
                <a:solidFill>
                  <a:srgbClr val="00B050"/>
                </a:solidFill>
                <a:latin typeface="Forte" pitchFamily="66" charset="0"/>
              </a:rPr>
              <a:t>Iturralde</a:t>
            </a:r>
            <a:r>
              <a:rPr lang="fr-FR" sz="2400" b="1" dirty="0" smtClean="0">
                <a:solidFill>
                  <a:srgbClr val="00B050"/>
                </a:solidFill>
                <a:latin typeface="Forte" pitchFamily="66" charset="0"/>
              </a:rPr>
              <a:t> </a:t>
            </a:r>
            <a:endParaRPr lang="es-ES" sz="2400" dirty="0">
              <a:solidFill>
                <a:srgbClr val="00B050"/>
              </a:solidFill>
              <a:latin typeface="Forte" pitchFamily="66" charset="0"/>
            </a:endParaRPr>
          </a:p>
        </p:txBody>
      </p:sp>
      <p:pic>
        <p:nvPicPr>
          <p:cNvPr id="15" name="3 Marcador de contenido" descr="slide-1-728.jpg"/>
          <p:cNvPicPr>
            <a:picLocks noGrp="1" noChangeAspect="1"/>
          </p:cNvPicPr>
          <p:nvPr>
            <p:ph idx="1"/>
          </p:nvPr>
        </p:nvPicPr>
        <p:blipFill>
          <a:blip r:embed="rId4" cstate="print"/>
          <a:srcRect/>
          <a:stretch>
            <a:fillRect/>
          </a:stretch>
        </p:blipFill>
        <p:spPr>
          <a:xfrm>
            <a:off x="5517232" y="0"/>
            <a:ext cx="969911" cy="725581"/>
          </a:xfrm>
        </p:spPr>
      </p:pic>
      <p:sp>
        <p:nvSpPr>
          <p:cNvPr id="16" name="Rectangle 2"/>
          <p:cNvSpPr>
            <a:spLocks noChangeArrowheads="1"/>
          </p:cNvSpPr>
          <p:nvPr/>
        </p:nvSpPr>
        <p:spPr bwMode="auto">
          <a:xfrm>
            <a:off x="2708920" y="920552"/>
            <a:ext cx="388843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Historia</a:t>
            </a:r>
            <a:endParaRPr lang="es-ES" sz="1200" dirty="0" smtClean="0"/>
          </a:p>
          <a:p>
            <a:r>
              <a:rPr lang="es-ES" sz="1200" dirty="0" smtClean="0"/>
              <a:t>------------------------------------------------------------</a:t>
            </a:r>
          </a:p>
          <a:p>
            <a:r>
              <a:rPr lang="es-ES" sz="1200" dirty="0" smtClean="0"/>
              <a:t>	 El territorio ecuatoriano conformó la región norte del imperio Inca, teniendo su centro en Quito. En 1526 exploradores españoles llegaron a la costa del actual Ecuador. La lucha  interna  por la sucesión entre Huáscar y Atahualpa disminuyo el poderío del imperio, facilitando su conquista por Sebastián de </a:t>
            </a:r>
            <a:r>
              <a:rPr lang="es-ES" sz="1200" dirty="0" err="1" smtClean="0"/>
              <a:t>Benalcázar</a:t>
            </a:r>
            <a:r>
              <a:rPr lang="es-ES" sz="1200" dirty="0" smtClean="0"/>
              <a:t> en 1534 . Actualmente este  territorio formó parte del virreinato de Perú, incorporándose  en 1717 al de Nueva Granada. En 1822 se independizó adoptando el nombre de República del Ecuador. El primer presidente fue Juan José Flores.</a:t>
            </a:r>
          </a:p>
        </p:txBody>
      </p:sp>
      <p:sp>
        <p:nvSpPr>
          <p:cNvPr id="17" name="Rectangle 2"/>
          <p:cNvSpPr>
            <a:spLocks noChangeArrowheads="1"/>
          </p:cNvSpPr>
          <p:nvPr/>
        </p:nvSpPr>
        <p:spPr bwMode="auto">
          <a:xfrm>
            <a:off x="116632" y="2487885"/>
            <a:ext cx="2592288"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Costumbres</a:t>
            </a:r>
            <a:endParaRPr lang="es-ES" sz="1200" dirty="0" smtClean="0"/>
          </a:p>
          <a:p>
            <a:r>
              <a:rPr lang="es-ES" sz="1200" dirty="0" smtClean="0"/>
              <a:t>-----------------------------------------------</a:t>
            </a:r>
          </a:p>
          <a:p>
            <a:r>
              <a:rPr lang="es-ES" sz="1200" dirty="0" smtClean="0"/>
              <a:t>	 Los hombres y mujeres ecuatorianos tienen costumbres que se asemejan a mucho de los países sudamericanos. Los hombres ecuatorianos expresan su saludo dando un apretón de manos. Las mujeres dan un pequeño beso a la mejilla de la otra persona. A fin de año tienen la costumbre de quemar un muñeco caracterizando a un personaje no querido. El entretenimiento deportivo es el futbol. </a:t>
            </a:r>
          </a:p>
          <a:p>
            <a:endParaRPr lang="es-ES" sz="1200" dirty="0" smtClean="0"/>
          </a:p>
        </p:txBody>
      </p:sp>
      <p:pic>
        <p:nvPicPr>
          <p:cNvPr id="19" name="Picture 4"/>
          <p:cNvPicPr>
            <a:picLocks noChangeAspect="1" noChangeArrowheads="1"/>
          </p:cNvPicPr>
          <p:nvPr/>
        </p:nvPicPr>
        <p:blipFill>
          <a:blip r:embed="rId5" cstate="print"/>
          <a:srcRect/>
          <a:stretch>
            <a:fillRect/>
          </a:stretch>
        </p:blipFill>
        <p:spPr bwMode="auto">
          <a:xfrm>
            <a:off x="2996952" y="3368824"/>
            <a:ext cx="2936975" cy="220273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0" name="Rectangle 2"/>
          <p:cNvSpPr>
            <a:spLocks noChangeArrowheads="1"/>
          </p:cNvSpPr>
          <p:nvPr/>
        </p:nvSpPr>
        <p:spPr bwMode="auto">
          <a:xfrm>
            <a:off x="116632" y="5673080"/>
            <a:ext cx="259228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Clima</a:t>
            </a:r>
            <a:endParaRPr lang="es-ES" sz="1200" dirty="0" smtClean="0"/>
          </a:p>
          <a:p>
            <a:r>
              <a:rPr lang="es-ES" sz="1200" dirty="0" smtClean="0"/>
              <a:t>-----------------------------------------------</a:t>
            </a:r>
          </a:p>
          <a:p>
            <a:r>
              <a:rPr lang="es-ES" sz="1200" dirty="0" smtClean="0"/>
              <a:t>	 El clima influyó en el uso de plantas y domesticación de animales. Gracias al clima seco, en la América andina, se pudieron conservar evidencias del nomadismo al sedentarismo.</a:t>
            </a:r>
          </a:p>
        </p:txBody>
      </p:sp>
      <p:pic>
        <p:nvPicPr>
          <p:cNvPr id="21" name="Picture 4"/>
          <p:cNvPicPr>
            <a:picLocks noChangeAspect="1" noChangeArrowheads="1"/>
          </p:cNvPicPr>
          <p:nvPr/>
        </p:nvPicPr>
        <p:blipFill>
          <a:blip r:embed="rId6" cstate="print"/>
          <a:srcRect/>
          <a:stretch>
            <a:fillRect/>
          </a:stretch>
        </p:blipFill>
        <p:spPr bwMode="auto">
          <a:xfrm>
            <a:off x="3140968" y="4736976"/>
            <a:ext cx="2747665" cy="291744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2" name="Rectangle 2"/>
          <p:cNvSpPr>
            <a:spLocks noChangeArrowheads="1"/>
          </p:cNvSpPr>
          <p:nvPr/>
        </p:nvSpPr>
        <p:spPr bwMode="auto">
          <a:xfrm>
            <a:off x="116632" y="7257256"/>
            <a:ext cx="3168352"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Factores económicos</a:t>
            </a:r>
            <a:endParaRPr lang="es-ES" sz="1200" dirty="0" smtClean="0"/>
          </a:p>
          <a:p>
            <a:r>
              <a:rPr lang="es-ES" sz="1200" dirty="0" smtClean="0"/>
              <a:t>-----------------------------------------------</a:t>
            </a:r>
          </a:p>
          <a:p>
            <a:r>
              <a:rPr lang="es-ES" sz="1200" dirty="0" smtClean="0"/>
              <a:t>	 La población estuvo orientada al consumo de productos del mar y la cosecha de maíz. La cultura Chorrera es otra cultura que pertenece a este tipo de sociedades, denominada así por su lugar homónimo. Los mas importantes cultivos agrícolas fueron el maíz, papa, frejol y quinua; también la fabricación de piedra, madera y hueso. Existía intercambio de productos entre pueblos indígenas nativos del país.</a:t>
            </a:r>
          </a:p>
        </p:txBody>
      </p:sp>
      <p:pic>
        <p:nvPicPr>
          <p:cNvPr id="23" name="Picture 3"/>
          <p:cNvPicPr>
            <a:picLocks noChangeAspect="1" noChangeArrowheads="1"/>
          </p:cNvPicPr>
          <p:nvPr/>
        </p:nvPicPr>
        <p:blipFill>
          <a:blip r:embed="rId7" cstate="print"/>
          <a:srcRect/>
          <a:stretch>
            <a:fillRect/>
          </a:stretch>
        </p:blipFill>
        <p:spPr bwMode="auto">
          <a:xfrm>
            <a:off x="3284984" y="7225101"/>
            <a:ext cx="2709268" cy="26808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5"/>
          </p:nvPr>
        </p:nvSpPr>
        <p:spPr/>
        <p:txBody>
          <a:bodyPr/>
          <a:lstStyle/>
          <a:p>
            <a:fld id="{53FF9DDD-FA5F-4E02-AC28-2693DAB04EF4}" type="slidenum">
              <a:rPr lang="es-ES" smtClean="0"/>
              <a:pPr/>
              <a:t>47</a:t>
            </a:fld>
            <a:endParaRPr lang="es-ES"/>
          </a:p>
        </p:txBody>
      </p:sp>
      <p:sp>
        <p:nvSpPr>
          <p:cNvPr id="10" name="9 CuadroTexto"/>
          <p:cNvSpPr txBox="1"/>
          <p:nvPr/>
        </p:nvSpPr>
        <p:spPr>
          <a:xfrm>
            <a:off x="836712" y="200472"/>
            <a:ext cx="5472608" cy="461665"/>
          </a:xfrm>
          <a:prstGeom prst="rect">
            <a:avLst/>
          </a:prstGeom>
          <a:noFill/>
        </p:spPr>
        <p:txBody>
          <a:bodyPr wrap="square" rtlCol="0">
            <a:spAutoFit/>
          </a:bodyPr>
          <a:lstStyle/>
          <a:p>
            <a:r>
              <a:rPr lang="fr-FR" sz="2400" b="1" dirty="0" err="1" smtClean="0">
                <a:solidFill>
                  <a:srgbClr val="00B050"/>
                </a:solidFill>
                <a:latin typeface="Forte" pitchFamily="66" charset="0"/>
              </a:rPr>
              <a:t>Ecuador</a:t>
            </a:r>
            <a:r>
              <a:rPr lang="fr-FR" sz="2400" b="1" dirty="0" smtClean="0">
                <a:solidFill>
                  <a:srgbClr val="00B050"/>
                </a:solidFill>
                <a:latin typeface="Forte" pitchFamily="66" charset="0"/>
              </a:rPr>
              <a:t>, </a:t>
            </a:r>
            <a:r>
              <a:rPr lang="fr-FR" sz="2400" b="1" dirty="0" err="1" smtClean="0">
                <a:solidFill>
                  <a:srgbClr val="00B050"/>
                </a:solidFill>
                <a:latin typeface="Forte" pitchFamily="66" charset="0"/>
              </a:rPr>
              <a:t>por</a:t>
            </a:r>
            <a:r>
              <a:rPr lang="fr-FR" sz="2400" b="1" dirty="0" smtClean="0">
                <a:solidFill>
                  <a:srgbClr val="00B050"/>
                </a:solidFill>
                <a:latin typeface="Forte" pitchFamily="66" charset="0"/>
              </a:rPr>
              <a:t> Jennifer C. </a:t>
            </a:r>
            <a:r>
              <a:rPr lang="fr-FR" sz="2400" b="1" dirty="0" err="1" smtClean="0">
                <a:solidFill>
                  <a:srgbClr val="00B050"/>
                </a:solidFill>
                <a:latin typeface="Forte" pitchFamily="66" charset="0"/>
              </a:rPr>
              <a:t>Iturralde</a:t>
            </a:r>
            <a:r>
              <a:rPr lang="fr-FR" sz="2400" b="1" dirty="0" smtClean="0">
                <a:solidFill>
                  <a:srgbClr val="00B050"/>
                </a:solidFill>
                <a:latin typeface="Forte" pitchFamily="66" charset="0"/>
              </a:rPr>
              <a:t> </a:t>
            </a:r>
            <a:endParaRPr lang="es-ES" sz="2400" dirty="0">
              <a:solidFill>
                <a:srgbClr val="00B050"/>
              </a:solidFill>
              <a:latin typeface="Forte" pitchFamily="66" charset="0"/>
            </a:endParaRPr>
          </a:p>
        </p:txBody>
      </p:sp>
      <p:pic>
        <p:nvPicPr>
          <p:cNvPr id="11" name="8 Marcador de contenido" descr="imagesCA3FEPDY.jpg"/>
          <p:cNvPicPr>
            <a:picLocks noGrp="1" noChangeAspect="1"/>
          </p:cNvPicPr>
          <p:nvPr>
            <p:ph sz="half" idx="1"/>
          </p:nvPr>
        </p:nvPicPr>
        <p:blipFill>
          <a:blip r:embed="rId3" cstate="print"/>
          <a:srcRect/>
          <a:stretch>
            <a:fillRect/>
          </a:stretch>
        </p:blipFill>
        <p:spPr>
          <a:xfrm>
            <a:off x="116632" y="1136577"/>
            <a:ext cx="3672408" cy="223770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2" name="Rectangle 2"/>
          <p:cNvSpPr>
            <a:spLocks noChangeArrowheads="1"/>
          </p:cNvSpPr>
          <p:nvPr/>
        </p:nvSpPr>
        <p:spPr bwMode="auto">
          <a:xfrm>
            <a:off x="3861048" y="1280592"/>
            <a:ext cx="280831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Gastronomía</a:t>
            </a:r>
            <a:endParaRPr lang="es-ES" sz="1200" dirty="0" smtClean="0"/>
          </a:p>
          <a:p>
            <a:r>
              <a:rPr lang="es-ES" sz="1200" dirty="0" smtClean="0"/>
              <a:t>---------------------------------------------------</a:t>
            </a:r>
          </a:p>
          <a:p>
            <a:pPr>
              <a:defRPr/>
            </a:pPr>
            <a:r>
              <a:rPr lang="es-ES" sz="1200" dirty="0" smtClean="0"/>
              <a:t>	 Dentro del país se encuentran cuatro regiones naturales: costa, sierra, oriente y región insular. Con costumbres y tradiciones diferentes. La cocina ecuatoriana está fuertemente influida a lo largo de su historia por los pueblos que conquistaron su territorio: incas y españoles.</a:t>
            </a:r>
          </a:p>
          <a:p>
            <a:pPr>
              <a:defRPr/>
            </a:pPr>
            <a:r>
              <a:rPr lang="es-ES" sz="1200" dirty="0" smtClean="0"/>
              <a:t>La gastronomía costeña es muy variada, se basa principalmente en pescados. Los plátanos también hacen parte importante de la culinaria típica (verdes, maduros o guineos). Los platos costeños más importantes son: encebollado de pescado, </a:t>
            </a:r>
            <a:r>
              <a:rPr lang="es-ES" sz="1200" dirty="0" err="1" smtClean="0"/>
              <a:t>muchines</a:t>
            </a:r>
            <a:r>
              <a:rPr lang="es-ES" sz="1200" dirty="0" smtClean="0"/>
              <a:t> de yuca, patacón, sopa marinera, arroz guayaco, ceviche, </a:t>
            </a:r>
            <a:r>
              <a:rPr lang="es-ES" sz="1200" dirty="0" err="1" smtClean="0"/>
              <a:t>corviche</a:t>
            </a:r>
            <a:r>
              <a:rPr lang="es-ES" sz="1200" dirty="0" smtClean="0"/>
              <a:t>, bandera, </a:t>
            </a:r>
            <a:r>
              <a:rPr lang="es-ES" sz="1200" dirty="0" err="1" smtClean="0"/>
              <a:t>encocado</a:t>
            </a:r>
            <a:r>
              <a:rPr lang="es-ES" sz="1200" dirty="0" smtClean="0"/>
              <a:t>, sancocho de bagre, etc.</a:t>
            </a:r>
          </a:p>
        </p:txBody>
      </p:sp>
      <p:pic>
        <p:nvPicPr>
          <p:cNvPr id="13" name="Picture 4"/>
          <p:cNvPicPr>
            <a:picLocks noChangeAspect="1" noChangeArrowheads="1"/>
          </p:cNvPicPr>
          <p:nvPr/>
        </p:nvPicPr>
        <p:blipFill>
          <a:blip r:embed="rId4" cstate="print"/>
          <a:srcRect/>
          <a:stretch>
            <a:fillRect/>
          </a:stretch>
        </p:blipFill>
        <p:spPr bwMode="auto">
          <a:xfrm>
            <a:off x="0" y="3368824"/>
            <a:ext cx="3723657" cy="29523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Rectangle 2"/>
          <p:cNvSpPr>
            <a:spLocks noChangeArrowheads="1"/>
          </p:cNvSpPr>
          <p:nvPr/>
        </p:nvSpPr>
        <p:spPr bwMode="auto">
          <a:xfrm>
            <a:off x="116632" y="5817096"/>
            <a:ext cx="367240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solidFill>
                  <a:schemeClr val="bg1"/>
                </a:solidFill>
              </a:rPr>
              <a:t>Independencia del Ecuador (1809)</a:t>
            </a:r>
            <a:endParaRPr lang="es-ES" sz="1200" dirty="0" smtClean="0">
              <a:solidFill>
                <a:schemeClr val="bg1"/>
              </a:solidFill>
            </a:endParaRPr>
          </a:p>
          <a:p>
            <a:r>
              <a:rPr lang="es-ES" sz="1200" dirty="0" smtClean="0"/>
              <a:t>---------------------------------------------------</a:t>
            </a:r>
          </a:p>
          <a:p>
            <a:r>
              <a:rPr lang="es-ES" sz="1200" dirty="0" smtClean="0"/>
              <a:t>	 Los criollos se aprovecharon de la debilidad de España a causa de la invasión napoleónica en la Península Ibérica, para tratar de sustituir a los Virreyes nombrando Juntas que gobernarían en nombre del "Monarca Legítimo". Ecuador, como todos los países de América Latina, se independizó porque quería tener poder político y libertad para desarrollar sus actividades económicas; los criollos consideraban injusto estar excluidos de la política y de las decisiones económicas. Pretendían conservar y mejorar su estatus.</a:t>
            </a:r>
          </a:p>
        </p:txBody>
      </p:sp>
      <p:sp>
        <p:nvSpPr>
          <p:cNvPr id="19" name="Rectangle 2"/>
          <p:cNvSpPr>
            <a:spLocks noChangeArrowheads="1"/>
          </p:cNvSpPr>
          <p:nvPr/>
        </p:nvSpPr>
        <p:spPr bwMode="auto">
          <a:xfrm>
            <a:off x="3717032" y="5529064"/>
            <a:ext cx="302433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Independencia del Ecuador (1809)</a:t>
            </a:r>
            <a:endParaRPr lang="es-ES" sz="1200" dirty="0" smtClean="0"/>
          </a:p>
          <a:p>
            <a:r>
              <a:rPr lang="es-ES" sz="1200" dirty="0" smtClean="0"/>
              <a:t>---------------------------------------------------</a:t>
            </a:r>
          </a:p>
          <a:p>
            <a:pPr>
              <a:defRPr/>
            </a:pPr>
            <a:r>
              <a:rPr lang="es-ES" sz="1200" dirty="0" smtClean="0"/>
              <a:t>	 La Independencia de Ecuador se hizo efectiva tras varios intentos por parte de los criollos europeos para conseguir el poder, debido a que recibían un trato discriminatorio en el comercio y en el acceso a los cargos coloniales. En la Independencia de Ecuador se pueden distinguir tres momentos significativos: el primero de 1808 a 1812, el segundo de 1812 a 1820 y el tercero de 1820 a 1822</a:t>
            </a:r>
            <a:r>
              <a:rPr lang="es-ES" sz="1200" dirty="0" smtClean="0">
                <a:latin typeface="Freestyle Script" pitchFamily="66" charset="0"/>
              </a:rPr>
              <a:t>.</a:t>
            </a:r>
          </a:p>
        </p:txBody>
      </p:sp>
      <p:sp>
        <p:nvSpPr>
          <p:cNvPr id="21" name="20 Flecha izquierda"/>
          <p:cNvSpPr/>
          <p:nvPr/>
        </p:nvSpPr>
        <p:spPr>
          <a:xfrm>
            <a:off x="3501008" y="8049344"/>
            <a:ext cx="576064" cy="288032"/>
          </a:xfrm>
          <a:prstGeom prst="leftArrow">
            <a:avLst/>
          </a:prstGeom>
          <a:scene3d>
            <a:camera prst="orthographicFront">
              <a:rot lat="0" lon="0" rev="0"/>
            </a:camera>
            <a:lightRig rig="balanced" dir="t">
              <a:rot lat="0" lon="0" rev="0"/>
            </a:lightRig>
          </a:scene3d>
          <a:sp3d>
            <a:bevelT w="47625" h="69850" prst="angle"/>
            <a:contourClr>
              <a:schemeClr val="lt1"/>
            </a:contourClr>
          </a:sp3d>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pic>
        <p:nvPicPr>
          <p:cNvPr id="22" name="Picture 2"/>
          <p:cNvPicPr>
            <a:picLocks noChangeAspect="1" noChangeArrowheads="1"/>
          </p:cNvPicPr>
          <p:nvPr/>
        </p:nvPicPr>
        <p:blipFill>
          <a:blip r:embed="rId5" cstate="print"/>
          <a:srcRect/>
          <a:stretch>
            <a:fillRect/>
          </a:stretch>
        </p:blipFill>
        <p:spPr bwMode="auto">
          <a:xfrm>
            <a:off x="188640" y="8553400"/>
            <a:ext cx="5832648" cy="10921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4"/>
          <p:cNvPicPr>
            <a:picLocks noChangeAspect="1" noChangeArrowheads="1"/>
          </p:cNvPicPr>
          <p:nvPr/>
        </p:nvPicPr>
        <p:blipFill>
          <a:blip r:embed="rId3" cstate="print">
            <a:lum bright="70000" contrast="-70000"/>
          </a:blip>
          <a:stretch>
            <a:fillRect/>
          </a:stretch>
        </p:blipFill>
        <p:spPr bwMode="auto">
          <a:xfrm>
            <a:off x="1556792" y="6897216"/>
            <a:ext cx="3710940" cy="2636520"/>
          </a:xfrm>
          <a:prstGeom prst="rect">
            <a:avLst/>
          </a:prstGeom>
          <a:noFill/>
          <a:ln>
            <a:noFill/>
          </a:ln>
          <a:effectLst>
            <a:outerShdw blurRad="50800" dist="50800" dir="5400000" algn="ctr" rotWithShape="0">
              <a:srgbClr val="000000">
                <a:alpha val="14000"/>
              </a:srgbClr>
            </a:outerShdw>
          </a:effectLst>
        </p:spPr>
      </p:pic>
      <p:pic>
        <p:nvPicPr>
          <p:cNvPr id="21" name="Picture 5"/>
          <p:cNvPicPr>
            <a:picLocks noChangeAspect="1" noChangeArrowheads="1"/>
          </p:cNvPicPr>
          <p:nvPr/>
        </p:nvPicPr>
        <p:blipFill>
          <a:blip r:embed="rId4" cstate="print">
            <a:clrChange>
              <a:clrFrom>
                <a:srgbClr val="5D8000"/>
              </a:clrFrom>
              <a:clrTo>
                <a:srgbClr val="5D8000">
                  <a:alpha val="0"/>
                </a:srgbClr>
              </a:clrTo>
            </a:clrChange>
            <a:lum bright="70000" contrast="-70000"/>
          </a:blip>
          <a:srcRect/>
          <a:stretch>
            <a:fillRect/>
          </a:stretch>
        </p:blipFill>
        <p:spPr bwMode="auto">
          <a:xfrm>
            <a:off x="116632" y="4520952"/>
            <a:ext cx="3240087" cy="2286000"/>
          </a:xfrm>
          <a:prstGeom prst="rect">
            <a:avLst/>
          </a:prstGeom>
          <a:noFill/>
          <a:ln w="9525">
            <a:noFill/>
            <a:miter lim="800000"/>
            <a:headEnd/>
            <a:tailEnd/>
          </a:ln>
          <a:effectLst>
            <a:outerShdw blurRad="50800" dist="50800" dir="5400000" algn="ctr" rotWithShape="0">
              <a:srgbClr val="000000">
                <a:alpha val="32000"/>
              </a:srgbClr>
            </a:outerShdw>
          </a:effectLst>
        </p:spPr>
      </p:pic>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9 Marcador de número de diapositiva"/>
          <p:cNvSpPr>
            <a:spLocks noGrp="1"/>
          </p:cNvSpPr>
          <p:nvPr>
            <p:ph type="sldNum" sz="quarter" idx="15"/>
          </p:nvPr>
        </p:nvSpPr>
        <p:spPr/>
        <p:txBody>
          <a:bodyPr/>
          <a:lstStyle/>
          <a:p>
            <a:fld id="{53FF9DDD-FA5F-4E02-AC28-2693DAB04EF4}" type="slidenum">
              <a:rPr lang="es-ES" smtClean="0"/>
              <a:pPr/>
              <a:t>48</a:t>
            </a:fld>
            <a:endParaRPr lang="es-ES"/>
          </a:p>
        </p:txBody>
      </p:sp>
      <p:sp>
        <p:nvSpPr>
          <p:cNvPr id="11" name="10 CuadroTexto"/>
          <p:cNvSpPr txBox="1"/>
          <p:nvPr/>
        </p:nvSpPr>
        <p:spPr>
          <a:xfrm>
            <a:off x="836712" y="200472"/>
            <a:ext cx="5472608" cy="461665"/>
          </a:xfrm>
          <a:prstGeom prst="rect">
            <a:avLst/>
          </a:prstGeom>
          <a:noFill/>
        </p:spPr>
        <p:txBody>
          <a:bodyPr wrap="square" rtlCol="0">
            <a:spAutoFit/>
          </a:bodyPr>
          <a:lstStyle/>
          <a:p>
            <a:r>
              <a:rPr lang="fr-FR" sz="2400" b="1" dirty="0" err="1" smtClean="0">
                <a:solidFill>
                  <a:srgbClr val="00B050"/>
                </a:solidFill>
                <a:latin typeface="Forte" pitchFamily="66" charset="0"/>
              </a:rPr>
              <a:t>Ecuador</a:t>
            </a:r>
            <a:r>
              <a:rPr lang="fr-FR" sz="2400" b="1" dirty="0" smtClean="0">
                <a:solidFill>
                  <a:srgbClr val="00B050"/>
                </a:solidFill>
                <a:latin typeface="Forte" pitchFamily="66" charset="0"/>
              </a:rPr>
              <a:t>, </a:t>
            </a:r>
            <a:r>
              <a:rPr lang="fr-FR" sz="2400" b="1" dirty="0" err="1" smtClean="0">
                <a:solidFill>
                  <a:srgbClr val="00B050"/>
                </a:solidFill>
                <a:latin typeface="Forte" pitchFamily="66" charset="0"/>
              </a:rPr>
              <a:t>por</a:t>
            </a:r>
            <a:r>
              <a:rPr lang="fr-FR" sz="2400" b="1" dirty="0" smtClean="0">
                <a:solidFill>
                  <a:srgbClr val="00B050"/>
                </a:solidFill>
                <a:latin typeface="Forte" pitchFamily="66" charset="0"/>
              </a:rPr>
              <a:t> Jennifer C. </a:t>
            </a:r>
            <a:r>
              <a:rPr lang="fr-FR" sz="2400" b="1" dirty="0" err="1" smtClean="0">
                <a:solidFill>
                  <a:srgbClr val="00B050"/>
                </a:solidFill>
                <a:latin typeface="Forte" pitchFamily="66" charset="0"/>
              </a:rPr>
              <a:t>Iturralde</a:t>
            </a:r>
            <a:r>
              <a:rPr lang="fr-FR" sz="2400" b="1" dirty="0" smtClean="0">
                <a:solidFill>
                  <a:srgbClr val="00B050"/>
                </a:solidFill>
                <a:latin typeface="Forte" pitchFamily="66" charset="0"/>
              </a:rPr>
              <a:t> </a:t>
            </a:r>
            <a:endParaRPr lang="es-ES" sz="2400" dirty="0">
              <a:solidFill>
                <a:srgbClr val="00B050"/>
              </a:solidFill>
              <a:latin typeface="Forte" pitchFamily="66" charset="0"/>
            </a:endParaRPr>
          </a:p>
        </p:txBody>
      </p:sp>
      <p:pic>
        <p:nvPicPr>
          <p:cNvPr id="13" name="Picture 4"/>
          <p:cNvPicPr>
            <a:picLocks noChangeAspect="1" noChangeArrowheads="1"/>
          </p:cNvPicPr>
          <p:nvPr/>
        </p:nvPicPr>
        <p:blipFill>
          <a:blip r:embed="rId5" cstate="print"/>
          <a:srcRect/>
          <a:stretch>
            <a:fillRect/>
          </a:stretch>
        </p:blipFill>
        <p:spPr bwMode="auto">
          <a:xfrm rot="21249120">
            <a:off x="2904840" y="971008"/>
            <a:ext cx="3951858" cy="263411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2" name="Rectangle 2"/>
          <p:cNvSpPr>
            <a:spLocks noChangeArrowheads="1"/>
          </p:cNvSpPr>
          <p:nvPr/>
        </p:nvSpPr>
        <p:spPr bwMode="auto">
          <a:xfrm>
            <a:off x="0" y="992560"/>
            <a:ext cx="352839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Economía</a:t>
            </a:r>
            <a:endParaRPr lang="es-ES" sz="1200" dirty="0" smtClean="0"/>
          </a:p>
          <a:p>
            <a:r>
              <a:rPr lang="es-ES" sz="1200" dirty="0" smtClean="0"/>
              <a:t>---------------------------------------------------</a:t>
            </a:r>
          </a:p>
          <a:p>
            <a:r>
              <a:rPr lang="es-ES" sz="1200" dirty="0" smtClean="0"/>
              <a:t>	 La economía de Ecuador es la octava más grande de América Latina después de las de Brasil, México, Argentina, Colombia, Venezuela, Perú y Chile. La línea de pobreza en Ecuador en el año 2011 está en 72.87 dólares, es decir si una persona recibe en promedio ingresos mensuales por debajo de esa cantidad es considerada pobre en Ecuador. El Estado obligó a que a las trabajadoras domésticas se les pague el salario mínimo y obtengan todos los beneficios de la ley, como cualquier trabajador.</a:t>
            </a:r>
          </a:p>
        </p:txBody>
      </p:sp>
      <p:sp>
        <p:nvSpPr>
          <p:cNvPr id="14" name="Rectangle 2"/>
          <p:cNvSpPr>
            <a:spLocks noChangeArrowheads="1"/>
          </p:cNvSpPr>
          <p:nvPr/>
        </p:nvSpPr>
        <p:spPr bwMode="auto">
          <a:xfrm>
            <a:off x="5157192" y="3512840"/>
            <a:ext cx="1604560" cy="4893647"/>
          </a:xfrm>
          <a:prstGeom prst="rect">
            <a:avLst/>
          </a:prstGeom>
          <a:ln>
            <a:headEnd/>
            <a:tailEnd/>
          </a:ln>
          <a:scene3d>
            <a:camera prst="orthographicFront"/>
            <a:lightRig rig="threePt" dir="t"/>
          </a:scene3d>
          <a:sp3d>
            <a:bevelT prst="convex"/>
          </a:sp3d>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r>
              <a:rPr lang="es-ES" sz="1200" b="1" dirty="0" smtClean="0"/>
              <a:t>Eugenio Espejo</a:t>
            </a:r>
            <a:endParaRPr lang="es-ES" sz="1200" dirty="0" smtClean="0"/>
          </a:p>
          <a:p>
            <a:endParaRPr lang="es-ES" sz="1200" dirty="0" smtClean="0"/>
          </a:p>
          <a:p>
            <a:r>
              <a:rPr lang="es-ES" sz="1200" dirty="0" smtClean="0">
                <a:latin typeface="Freestyle Script" pitchFamily="66" charset="0"/>
              </a:rPr>
              <a:t>El 21 de Febrero de 1747, Eugenio Espejo fue llevado a la capilla del Sagrario de la Iglesia Matriz de San Francisco, donde el cura don Pedro Valverde lo bautizó. Al crecer se fue dando cuenta de que su situación social era compleja dentro de la cerrada sociedad colonial, pero estuvo rodeado de la cultura propia de las órdenes religiosas. Su condición de excluido social, lo indujo a vivir escondido, pero su valía como ser humano y sus conocimientos se expresaron a través de la literatura y la propagación de las ideas, sobre todo de las nuevas que para la época permitían un mayor desarrollo humano. La obra de Espejo como precursor ha sido reconocida por la posteridad, su influencia debe irradiarse para nuevas conquistas de la historia y, ser ejemplo a las generaciones.</a:t>
            </a:r>
            <a:endParaRPr lang="es-ES" sz="1200" dirty="0" smtClean="0"/>
          </a:p>
        </p:txBody>
      </p:sp>
      <p:sp>
        <p:nvSpPr>
          <p:cNvPr id="18" name="Rectangle 2"/>
          <p:cNvSpPr>
            <a:spLocks noChangeArrowheads="1"/>
          </p:cNvSpPr>
          <p:nvPr/>
        </p:nvSpPr>
        <p:spPr bwMode="auto">
          <a:xfrm>
            <a:off x="188640" y="3728864"/>
            <a:ext cx="468052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Lengua</a:t>
            </a:r>
            <a:endParaRPr lang="es-ES" sz="1200" dirty="0" smtClean="0"/>
          </a:p>
          <a:p>
            <a:r>
              <a:rPr lang="es-ES" sz="1200" dirty="0" smtClean="0"/>
              <a:t>---------------------------------------------------</a:t>
            </a:r>
          </a:p>
          <a:p>
            <a:r>
              <a:rPr lang="es-ES" sz="1200" dirty="0" smtClean="0"/>
              <a:t>	 El idioma español es la lengua más hablada en el Ecuador. El acento serrano es muy diferente al costeño, aunque se usan algunos modismos comunes. De todas formas hay palabras y usos regionales específicos. En la sierra se habla la versión ecuatoriana del español andino. Este se caracteriza por el uso de quichuismos o palabras prestadas del quichua y también una clara influencia quichua en la pronunciación. </a:t>
            </a:r>
          </a:p>
        </p:txBody>
      </p:sp>
      <p:sp>
        <p:nvSpPr>
          <p:cNvPr id="19" name="Rectangle 2"/>
          <p:cNvSpPr>
            <a:spLocks noChangeArrowheads="1"/>
          </p:cNvSpPr>
          <p:nvPr/>
        </p:nvSpPr>
        <p:spPr bwMode="auto">
          <a:xfrm>
            <a:off x="188640" y="5878071"/>
            <a:ext cx="511256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b="1" dirty="0" smtClean="0"/>
              <a:t>Fiestas y tradiciones</a:t>
            </a:r>
            <a:endParaRPr lang="es-ES" sz="1200" dirty="0" smtClean="0"/>
          </a:p>
          <a:p>
            <a:r>
              <a:rPr lang="es-ES" sz="1200" dirty="0" smtClean="0"/>
              <a:t>---------------------------------------------------</a:t>
            </a:r>
          </a:p>
          <a:p>
            <a:r>
              <a:rPr lang="es-ES" sz="1200" dirty="0" smtClean="0"/>
              <a:t>	Existen muchísimas fiestas tradicionales que tienen remotos orígenes prehispánicos. Entre las primeras destacan las fiestas de los equinoccios y solsticios, que en la época colonial fueron calzadas en el calendario católico. Entre las fiestas tradicionales mestizas, por su riqueza simbólica y sus implicaciones histórico-culturales, se pueden destacar: La </a:t>
            </a:r>
            <a:r>
              <a:rPr lang="es-ES" sz="1200" dirty="0" err="1" smtClean="0"/>
              <a:t>diablada</a:t>
            </a:r>
            <a:r>
              <a:rPr lang="es-ES" sz="1200" dirty="0" smtClean="0"/>
              <a:t> de </a:t>
            </a:r>
            <a:r>
              <a:rPr lang="es-ES" sz="1200" dirty="0" err="1" smtClean="0"/>
              <a:t>Pillaro</a:t>
            </a:r>
            <a:r>
              <a:rPr lang="es-ES" sz="1200" dirty="0" smtClean="0"/>
              <a:t>, El </a:t>
            </a:r>
            <a:r>
              <a:rPr lang="es-ES" sz="1200" b="1" dirty="0" smtClean="0"/>
              <a:t>Carnaval de Guaranda</a:t>
            </a:r>
            <a:r>
              <a:rPr lang="es-ES" sz="1200" dirty="0" smtClean="0"/>
              <a:t>, La Semana Santa de </a:t>
            </a:r>
            <a:r>
              <a:rPr lang="es-ES" sz="1200" dirty="0" err="1" smtClean="0"/>
              <a:t>Alangasí</a:t>
            </a:r>
            <a:r>
              <a:rPr lang="es-ES" sz="1200" dirty="0" smtClean="0"/>
              <a:t>, La Fiesta de San Pablo y San Pedro en la provincia de Manabí, La romería y fiesta de la Virgen del Cisne en Loja, La Fiesta de la Virgen de </a:t>
            </a:r>
            <a:r>
              <a:rPr lang="es-ES" sz="1200" dirty="0" err="1" smtClean="0"/>
              <a:t>Guápulo</a:t>
            </a:r>
            <a:r>
              <a:rPr lang="es-ES" sz="1200" dirty="0" smtClean="0"/>
              <a:t>, La fiesta de </a:t>
            </a:r>
            <a:r>
              <a:rPr lang="es-ES" sz="1200" b="1" dirty="0" smtClean="0"/>
              <a:t>la Mama Negra</a:t>
            </a:r>
            <a:r>
              <a:rPr lang="es-ES" sz="1200" dirty="0" smtClean="0"/>
              <a:t> en homenaje a la Virgen de las Mercedes en Latacunga, Los Rodeos Montubios de las provincias de Guayas y Los Ríos, La Fiesta de San Lucas en </a:t>
            </a:r>
            <a:r>
              <a:rPr lang="es-ES" sz="1200" dirty="0" err="1" smtClean="0"/>
              <a:t>Llacao</a:t>
            </a:r>
            <a:r>
              <a:rPr lang="es-ES" sz="1200" dirty="0" smtClean="0"/>
              <a:t> en Azuay, El Pase del Niño en Cuenca, y los Años Viejos en todo el país, especialmente en la ciudad de Guayaquil, en la cual la creatividad popular se evidencia en la construcción de variados y descomunales muñecos de Año Viejo, verdaderas esculturas de papel y cartón.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5"/>
          </p:nvPr>
        </p:nvSpPr>
        <p:spPr/>
        <p:txBody>
          <a:bodyPr/>
          <a:lstStyle/>
          <a:p>
            <a:fld id="{53FF9DDD-FA5F-4E02-AC28-2693DAB04EF4}" type="slidenum">
              <a:rPr lang="es-ES" smtClean="0"/>
              <a:pPr/>
              <a:t>4</a:t>
            </a:fld>
            <a:endParaRPr lang="es-ES"/>
          </a:p>
        </p:txBody>
      </p:sp>
      <p:sp>
        <p:nvSpPr>
          <p:cNvPr id="5" name="4 Rectángulo"/>
          <p:cNvSpPr/>
          <p:nvPr/>
        </p:nvSpPr>
        <p:spPr>
          <a:xfrm>
            <a:off x="188640" y="3944888"/>
            <a:ext cx="6315347" cy="1754326"/>
          </a:xfrm>
          <a:prstGeom prst="rect">
            <a:avLst/>
          </a:prstGeom>
          <a:noFill/>
        </p:spPr>
        <p:txBody>
          <a:bodyPr wrap="square" lIns="91440" tIns="45720" rIns="91440" bIns="45720">
            <a:spAutoFit/>
          </a:bodyPr>
          <a:lstStyle/>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Universo… </a:t>
            </a:r>
          </a:p>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¿insondable?</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número de diapositiva"/>
          <p:cNvSpPr>
            <a:spLocks noGrp="1"/>
          </p:cNvSpPr>
          <p:nvPr>
            <p:ph type="sldNum" sz="quarter" idx="15"/>
          </p:nvPr>
        </p:nvSpPr>
        <p:spPr/>
        <p:txBody>
          <a:bodyPr/>
          <a:lstStyle/>
          <a:p>
            <a:fld id="{53FF9DDD-FA5F-4E02-AC28-2693DAB04EF4}" type="slidenum">
              <a:rPr lang="es-ES" smtClean="0"/>
              <a:pPr/>
              <a:t>49</a:t>
            </a:fld>
            <a:endParaRPr lang="es-ES"/>
          </a:p>
        </p:txBody>
      </p:sp>
      <p:pic>
        <p:nvPicPr>
          <p:cNvPr id="1026" name="Picture 2"/>
          <p:cNvPicPr>
            <a:picLocks noChangeAspect="1" noChangeArrowheads="1"/>
          </p:cNvPicPr>
          <p:nvPr/>
        </p:nvPicPr>
        <p:blipFill>
          <a:blip r:embed="rId3" cstate="print"/>
          <a:srcRect/>
          <a:stretch>
            <a:fillRect/>
          </a:stretch>
        </p:blipFill>
        <p:spPr bwMode="auto">
          <a:xfrm>
            <a:off x="0" y="0"/>
            <a:ext cx="6669360" cy="500202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0" y="4929195"/>
            <a:ext cx="6669360" cy="44646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5"/>
          </p:nvPr>
        </p:nvSpPr>
        <p:spPr/>
        <p:txBody>
          <a:bodyPr/>
          <a:lstStyle/>
          <a:p>
            <a:fld id="{53FF9DDD-FA5F-4E02-AC28-2693DAB04EF4}" type="slidenum">
              <a:rPr lang="es-ES" smtClean="0"/>
              <a:pPr/>
              <a:t>50</a:t>
            </a:fld>
            <a:endParaRPr lang="es-ES"/>
          </a:p>
        </p:txBody>
      </p:sp>
      <p:sp>
        <p:nvSpPr>
          <p:cNvPr id="5" name="4 Rectángulo"/>
          <p:cNvSpPr/>
          <p:nvPr/>
        </p:nvSpPr>
        <p:spPr>
          <a:xfrm>
            <a:off x="188640" y="3944888"/>
            <a:ext cx="6315347" cy="1754326"/>
          </a:xfrm>
          <a:prstGeom prst="rect">
            <a:avLst/>
          </a:prstGeom>
          <a:noFill/>
        </p:spPr>
        <p:txBody>
          <a:bodyPr wrap="square" lIns="91440" tIns="45720" rIns="91440" bIns="45720">
            <a:spAutoFit/>
          </a:bodyPr>
          <a:lstStyle/>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Universos de escape</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encrypted-tbn0.gstatic.com/images?q=tbn:ANd9GcTQY9i1h9JKUm-n1wkKZlNOVG0EYOb8pZcnrxGX6Eq_3dIKxeS1Aw"/>
          <p:cNvPicPr>
            <a:picLocks noChangeAspect="1" noChangeArrowheads="1"/>
          </p:cNvPicPr>
          <p:nvPr/>
        </p:nvPicPr>
        <p:blipFill>
          <a:blip r:embed="rId3" cstate="print"/>
          <a:srcRect/>
          <a:stretch>
            <a:fillRect/>
          </a:stretch>
        </p:blipFill>
        <p:spPr bwMode="auto">
          <a:xfrm>
            <a:off x="3933056" y="7185248"/>
            <a:ext cx="2148855" cy="2491150"/>
          </a:xfrm>
          <a:prstGeom prst="rect">
            <a:avLst/>
          </a:prstGeom>
          <a:noFill/>
        </p:spPr>
      </p:pic>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4077072" y="1064568"/>
            <a:ext cx="2780928" cy="316835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200" b="1" dirty="0" smtClean="0">
                <a:solidFill>
                  <a:srgbClr val="C00000"/>
                </a:solidFill>
              </a:rPr>
              <a:t>Ingrédients:</a:t>
            </a:r>
            <a:endParaRPr lang="es-ES" sz="1200" b="1" dirty="0" smtClean="0">
              <a:solidFill>
                <a:srgbClr val="C00000"/>
              </a:solidFill>
            </a:endParaRPr>
          </a:p>
          <a:p>
            <a:endParaRPr lang="fr-FR" sz="1200" dirty="0" smtClean="0"/>
          </a:p>
          <a:p>
            <a:r>
              <a:rPr lang="fr-FR" sz="1200" dirty="0" smtClean="0"/>
              <a:t>-Deux yaourts au citron.</a:t>
            </a:r>
            <a:endParaRPr lang="es-ES" sz="1200" dirty="0" smtClean="0"/>
          </a:p>
          <a:p>
            <a:r>
              <a:rPr lang="fr-FR" sz="1200" dirty="0" smtClean="0"/>
              <a:t>-Deux mesures d’huile d’olive. (Une mesure est un verre de yaourt)</a:t>
            </a:r>
            <a:endParaRPr lang="es-ES" sz="1200" dirty="0" smtClean="0"/>
          </a:p>
          <a:p>
            <a:r>
              <a:rPr lang="fr-FR" sz="1200" dirty="0" smtClean="0"/>
              <a:t>-Quatre mesures de sucre.</a:t>
            </a:r>
            <a:endParaRPr lang="es-ES" sz="1200" dirty="0" smtClean="0"/>
          </a:p>
          <a:p>
            <a:r>
              <a:rPr lang="fr-FR" sz="1200" dirty="0" smtClean="0"/>
              <a:t>-Six mesures de farine.</a:t>
            </a:r>
            <a:endParaRPr lang="es-ES" sz="1200" dirty="0" smtClean="0"/>
          </a:p>
          <a:p>
            <a:r>
              <a:rPr lang="fr-FR" sz="1200" dirty="0" smtClean="0"/>
              <a:t>-Six œufs.</a:t>
            </a:r>
            <a:endParaRPr lang="es-ES" sz="1200" dirty="0" smtClean="0"/>
          </a:p>
          <a:p>
            <a:r>
              <a:rPr lang="fr-FR" sz="1200" dirty="0" smtClean="0"/>
              <a:t>-Une pointe de levure.</a:t>
            </a:r>
            <a:endParaRPr lang="es-ES" sz="1200" dirty="0" smtClean="0"/>
          </a:p>
          <a:p>
            <a:r>
              <a:rPr lang="fr-FR" sz="1200" dirty="0" smtClean="0"/>
              <a:t>-40 gr. de beurre </a:t>
            </a:r>
            <a:endParaRPr lang="es-ES" sz="1200" dirty="0" smtClean="0"/>
          </a:p>
          <a:p>
            <a:r>
              <a:rPr lang="fr-FR" sz="1200" dirty="0" smtClean="0"/>
              <a:t>-Du chocolat noir et une poignée de </a:t>
            </a:r>
            <a:r>
              <a:rPr lang="fr-FR" sz="1200" dirty="0" err="1" smtClean="0"/>
              <a:t>Lacasitos</a:t>
            </a:r>
            <a:r>
              <a:rPr lang="fr-FR" sz="1200" dirty="0" smtClean="0"/>
              <a:t>.</a:t>
            </a:r>
            <a:endParaRPr lang="es-ES" sz="1200" dirty="0" smtClean="0"/>
          </a:p>
          <a:p>
            <a:r>
              <a:rPr lang="fr-FR" sz="1200" dirty="0" smtClean="0"/>
              <a:t>-De la crème fraîche.</a:t>
            </a:r>
            <a:endParaRPr lang="es-ES" sz="1200" dirty="0" smtClean="0"/>
          </a:p>
          <a:p>
            <a:r>
              <a:rPr lang="fr-FR" sz="1200" dirty="0" smtClean="0"/>
              <a:t>-Des amandes.</a:t>
            </a:r>
            <a:endParaRPr lang="es-ES" sz="1200" dirty="0" smtClean="0"/>
          </a:p>
          <a:p>
            <a:r>
              <a:rPr lang="fr-FR" sz="1200" dirty="0" smtClean="0"/>
              <a:t>- Une brioche au chocolat.</a:t>
            </a:r>
            <a:endParaRPr lang="es-ES" sz="1200" dirty="0" smtClean="0"/>
          </a:p>
          <a:p>
            <a:r>
              <a:rPr lang="fr-FR" sz="1200" dirty="0" smtClean="0"/>
              <a:t>-Des colorants.</a:t>
            </a:r>
            <a:endParaRPr lang="es-ES" sz="1200" dirty="0"/>
          </a:p>
        </p:txBody>
      </p:sp>
      <p:sp>
        <p:nvSpPr>
          <p:cNvPr id="15" name="14 Marcador de número de diapositiva"/>
          <p:cNvSpPr>
            <a:spLocks noGrp="1"/>
          </p:cNvSpPr>
          <p:nvPr>
            <p:ph type="sldNum" sz="quarter" idx="15"/>
          </p:nvPr>
        </p:nvSpPr>
        <p:spPr/>
        <p:txBody>
          <a:bodyPr/>
          <a:lstStyle/>
          <a:p>
            <a:fld id="{53FF9DDD-FA5F-4E02-AC28-2693DAB04EF4}" type="slidenum">
              <a:rPr lang="es-ES" smtClean="0"/>
              <a:pPr/>
              <a:t>51</a:t>
            </a:fld>
            <a:endParaRPr lang="es-ES"/>
          </a:p>
        </p:txBody>
      </p:sp>
      <p:sp>
        <p:nvSpPr>
          <p:cNvPr id="17" name="16 CuadroTexto"/>
          <p:cNvSpPr txBox="1"/>
          <p:nvPr/>
        </p:nvSpPr>
        <p:spPr>
          <a:xfrm>
            <a:off x="836712" y="200472"/>
            <a:ext cx="5472608" cy="461665"/>
          </a:xfrm>
          <a:prstGeom prst="rect">
            <a:avLst/>
          </a:prstGeom>
          <a:noFill/>
        </p:spPr>
        <p:txBody>
          <a:bodyPr wrap="square" rtlCol="0">
            <a:spAutoFit/>
          </a:bodyPr>
          <a:lstStyle/>
          <a:p>
            <a:r>
              <a:rPr lang="fr-FR" sz="2400" b="1" dirty="0" smtClean="0">
                <a:solidFill>
                  <a:srgbClr val="00B050"/>
                </a:solidFill>
                <a:latin typeface="Forte" pitchFamily="66" charset="0"/>
              </a:rPr>
              <a:t>Gâteau jardin à la française (4º ESO)</a:t>
            </a:r>
            <a:endParaRPr lang="es-ES" sz="2400" dirty="0">
              <a:solidFill>
                <a:srgbClr val="00B050"/>
              </a:solidFill>
              <a:latin typeface="Forte" pitchFamily="66" charset="0"/>
            </a:endParaRPr>
          </a:p>
        </p:txBody>
      </p:sp>
      <p:pic>
        <p:nvPicPr>
          <p:cNvPr id="1026" name="Picture 2"/>
          <p:cNvPicPr>
            <a:picLocks noChangeAspect="1" noChangeArrowheads="1"/>
          </p:cNvPicPr>
          <p:nvPr/>
        </p:nvPicPr>
        <p:blipFill>
          <a:blip r:embed="rId4" cstate="print"/>
          <a:srcRect l="22691" t="27562" r="43550" b="29126"/>
          <a:stretch>
            <a:fillRect/>
          </a:stretch>
        </p:blipFill>
        <p:spPr bwMode="auto">
          <a:xfrm>
            <a:off x="0" y="1064568"/>
            <a:ext cx="4392488" cy="316835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8" name="17 CuadroTexto"/>
          <p:cNvSpPr txBox="1"/>
          <p:nvPr/>
        </p:nvSpPr>
        <p:spPr>
          <a:xfrm>
            <a:off x="404664" y="4520952"/>
            <a:ext cx="5976664" cy="1754326"/>
          </a:xfrm>
          <a:prstGeom prst="rect">
            <a:avLst/>
          </a:prstGeom>
          <a:noFill/>
        </p:spPr>
        <p:txBody>
          <a:bodyPr wrap="square" rtlCol="0">
            <a:spAutoFit/>
          </a:bodyPr>
          <a:lstStyle/>
          <a:p>
            <a:r>
              <a:rPr lang="fr-FR" sz="1200" dirty="0" smtClean="0">
                <a:solidFill>
                  <a:srgbClr val="C00000"/>
                </a:solidFill>
              </a:rPr>
              <a:t>Préparation :</a:t>
            </a:r>
            <a:endParaRPr lang="es-ES" sz="1200" dirty="0" smtClean="0">
              <a:solidFill>
                <a:srgbClr val="C00000"/>
              </a:solidFill>
            </a:endParaRPr>
          </a:p>
          <a:p>
            <a:endParaRPr lang="fr-FR" sz="1200" dirty="0" smtClean="0"/>
          </a:p>
          <a:p>
            <a:r>
              <a:rPr lang="fr-FR" sz="1200" dirty="0" smtClean="0"/>
              <a:t>-Mélanger les deux yaourts, l’huile d'olive, la farine, le sucre, les œufs et la levure.</a:t>
            </a:r>
            <a:endParaRPr lang="es-ES" sz="1200" dirty="0" smtClean="0"/>
          </a:p>
          <a:p>
            <a:r>
              <a:rPr lang="fr-FR" sz="1200" dirty="0" smtClean="0"/>
              <a:t>-Mettre la pâte au four à 180 º pendant 30 minutes.</a:t>
            </a:r>
            <a:endParaRPr lang="es-ES" sz="1200" dirty="0" smtClean="0"/>
          </a:p>
          <a:p>
            <a:r>
              <a:rPr lang="fr-FR" sz="1200" dirty="0" smtClean="0"/>
              <a:t>-Il faut laisser reposer quelques minutes le gâteau. </a:t>
            </a:r>
            <a:endParaRPr lang="es-ES" sz="1200" dirty="0" smtClean="0"/>
          </a:p>
          <a:p>
            <a:r>
              <a:rPr lang="fr-FR" sz="1200" dirty="0" smtClean="0"/>
              <a:t>-Pour décorer le gâteau, nous utilisons les formes de chocolat, les  « </a:t>
            </a:r>
            <a:r>
              <a:rPr lang="fr-FR" sz="1200" dirty="0" err="1" smtClean="0"/>
              <a:t>Lacasitos</a:t>
            </a:r>
            <a:r>
              <a:rPr lang="fr-FR" sz="1200" dirty="0" smtClean="0"/>
              <a:t> », les amandes, la crème fraîche avec des colorants et la brioche au chocolat. </a:t>
            </a:r>
            <a:endParaRPr lang="es-ES" sz="1200" dirty="0" smtClean="0"/>
          </a:p>
          <a:p>
            <a:r>
              <a:rPr lang="fr-FR" sz="1200" dirty="0" smtClean="0"/>
              <a:t>- Nous avons décoré le gâteau avec des formes géométriques en nous inspirant des parterres et des décorations d’ un jardin à la française.</a:t>
            </a:r>
            <a:endParaRPr lang="es-ES" sz="1200" dirty="0"/>
          </a:p>
        </p:txBody>
      </p:sp>
      <p:sp>
        <p:nvSpPr>
          <p:cNvPr id="19" name="18 CuadroTexto"/>
          <p:cNvSpPr txBox="1"/>
          <p:nvPr/>
        </p:nvSpPr>
        <p:spPr>
          <a:xfrm>
            <a:off x="188640" y="6537176"/>
            <a:ext cx="3888432" cy="2677656"/>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fr-FR" sz="1200" dirty="0" smtClean="0">
                <a:solidFill>
                  <a:srgbClr val="FFFF00"/>
                </a:solidFill>
              </a:rPr>
              <a:t>Coût (à </a:t>
            </a:r>
            <a:r>
              <a:rPr lang="fr-FR" sz="1200" dirty="0" err="1" smtClean="0">
                <a:solidFill>
                  <a:srgbClr val="FFFF00"/>
                </a:solidFill>
              </a:rPr>
              <a:t>Mercadona</a:t>
            </a:r>
            <a:r>
              <a:rPr lang="fr-FR" sz="1200" dirty="0" smtClean="0">
                <a:solidFill>
                  <a:srgbClr val="FFFF00"/>
                </a:solidFill>
              </a:rPr>
              <a:t>):</a:t>
            </a:r>
            <a:endParaRPr lang="es-ES" sz="1200" dirty="0" smtClean="0">
              <a:solidFill>
                <a:srgbClr val="FFFF00"/>
              </a:solidFill>
            </a:endParaRPr>
          </a:p>
          <a:p>
            <a:endParaRPr lang="fr-FR" sz="1200" dirty="0" smtClean="0"/>
          </a:p>
          <a:p>
            <a:pPr>
              <a:buFont typeface="Arial" pitchFamily="34" charset="0"/>
              <a:buChar char="•"/>
            </a:pPr>
            <a:r>
              <a:rPr lang="fr-FR" sz="1200" dirty="0" smtClean="0"/>
              <a:t> Yaourt au citron 0,55 €</a:t>
            </a:r>
          </a:p>
          <a:p>
            <a:pPr>
              <a:buFont typeface="Arial" pitchFamily="34" charset="0"/>
              <a:buChar char="•"/>
            </a:pPr>
            <a:r>
              <a:rPr lang="fr-FR" sz="1200" dirty="0" smtClean="0"/>
              <a:t> Un paquet de farine 0,45 €</a:t>
            </a:r>
          </a:p>
          <a:p>
            <a:pPr>
              <a:buFont typeface="Arial" pitchFamily="34" charset="0"/>
              <a:buChar char="•"/>
            </a:pPr>
            <a:r>
              <a:rPr lang="fr-FR" sz="1200" dirty="0" smtClean="0"/>
              <a:t> Un sachet de sucre glace 1,45 €</a:t>
            </a:r>
          </a:p>
          <a:p>
            <a:pPr>
              <a:buFont typeface="Arial" pitchFamily="34" charset="0"/>
              <a:buChar char="•"/>
            </a:pPr>
            <a:r>
              <a:rPr lang="fr-FR" sz="1200" dirty="0" smtClean="0"/>
              <a:t> Un petit pot de vermicelle couleur 1,05 €</a:t>
            </a:r>
          </a:p>
          <a:p>
            <a:pPr>
              <a:buFont typeface="Arial" pitchFamily="34" charset="0"/>
              <a:buChar char="•"/>
            </a:pPr>
            <a:r>
              <a:rPr lang="fr-FR" sz="1200" dirty="0" smtClean="0"/>
              <a:t> 3 </a:t>
            </a:r>
            <a:r>
              <a:rPr lang="fr-FR" sz="1200" dirty="0" err="1" smtClean="0"/>
              <a:t>tabletts</a:t>
            </a:r>
            <a:r>
              <a:rPr lang="fr-FR" sz="1200" dirty="0" smtClean="0"/>
              <a:t> de chocolat fondant (1,00x3) 3,00 €</a:t>
            </a:r>
          </a:p>
          <a:p>
            <a:pPr>
              <a:buFont typeface="Arial" pitchFamily="34" charset="0"/>
              <a:buChar char="•"/>
            </a:pPr>
            <a:r>
              <a:rPr lang="fr-FR" sz="1200" dirty="0" smtClean="0"/>
              <a:t> Un plat en carton 25x34cm 1,95 €</a:t>
            </a:r>
          </a:p>
          <a:p>
            <a:pPr>
              <a:buFont typeface="Arial" pitchFamily="34" charset="0"/>
              <a:buChar char="•"/>
            </a:pPr>
            <a:r>
              <a:rPr lang="fr-FR" sz="1200" dirty="0" smtClean="0"/>
              <a:t> Crème Chantilly en Spray 0,90 €</a:t>
            </a:r>
          </a:p>
          <a:p>
            <a:pPr>
              <a:buFont typeface="Arial" pitchFamily="34" charset="0"/>
              <a:buChar char="•"/>
            </a:pPr>
            <a:r>
              <a:rPr lang="fr-FR" sz="1200" dirty="0" smtClean="0"/>
              <a:t> Sachets à surgeler 0,93 €</a:t>
            </a:r>
          </a:p>
          <a:p>
            <a:pPr>
              <a:buFont typeface="Arial" pitchFamily="34" charset="0"/>
              <a:buChar char="•"/>
            </a:pPr>
            <a:r>
              <a:rPr lang="fr-FR" sz="1200" i="1" dirty="0" smtClean="0"/>
              <a:t> </a:t>
            </a:r>
            <a:r>
              <a:rPr lang="fr-FR" sz="1200" i="1" dirty="0" err="1" smtClean="0"/>
              <a:t>Lacasitos</a:t>
            </a:r>
            <a:r>
              <a:rPr lang="fr-FR" sz="1200" i="1" dirty="0" smtClean="0"/>
              <a:t> 1,65 </a:t>
            </a:r>
            <a:r>
              <a:rPr lang="fr-FR" sz="1200" dirty="0" smtClean="0"/>
              <a:t>€</a:t>
            </a:r>
            <a:endParaRPr lang="fr-FR" sz="1200" i="1" dirty="0" smtClean="0"/>
          </a:p>
          <a:p>
            <a:pPr>
              <a:buFont typeface="Arial" pitchFamily="34" charset="0"/>
              <a:buChar char="•"/>
            </a:pPr>
            <a:r>
              <a:rPr lang="fr-FR" sz="1200" i="1" dirty="0" smtClean="0"/>
              <a:t> C</a:t>
            </a:r>
            <a:r>
              <a:rPr lang="fr-FR" sz="1200" dirty="0" smtClean="0"/>
              <a:t>roquant d'amande 1,49 €</a:t>
            </a:r>
          </a:p>
          <a:p>
            <a:pPr>
              <a:buFont typeface="Arial" pitchFamily="34" charset="0"/>
              <a:buChar char="•"/>
            </a:pPr>
            <a:r>
              <a:rPr lang="fr-FR" sz="1200" dirty="0" smtClean="0"/>
              <a:t> Un moule </a:t>
            </a:r>
            <a:r>
              <a:rPr lang="fr-FR" sz="1200" dirty="0" err="1" smtClean="0"/>
              <a:t>rectanguler</a:t>
            </a:r>
            <a:r>
              <a:rPr lang="fr-FR" sz="1200" dirty="0" smtClean="0"/>
              <a:t> 1,80 €</a:t>
            </a:r>
          </a:p>
          <a:p>
            <a:pPr>
              <a:buFont typeface="Arial" pitchFamily="34" charset="0"/>
              <a:buChar char="•"/>
            </a:pPr>
            <a:r>
              <a:rPr lang="fr-FR" sz="1200" dirty="0" smtClean="0"/>
              <a:t> Beurre “Margarine” 0,99 €</a:t>
            </a:r>
            <a:endParaRPr lang="fr-FR" sz="1200" dirty="0"/>
          </a:p>
        </p:txBody>
      </p:sp>
      <p:sp>
        <p:nvSpPr>
          <p:cNvPr id="20" name="19 CuadroTexto"/>
          <p:cNvSpPr txBox="1"/>
          <p:nvPr/>
        </p:nvSpPr>
        <p:spPr>
          <a:xfrm rot="21376149">
            <a:off x="4304043" y="7721711"/>
            <a:ext cx="1008112" cy="369332"/>
          </a:xfrm>
          <a:prstGeom prst="rect">
            <a:avLst/>
          </a:prstGeom>
          <a:noFill/>
        </p:spPr>
        <p:txBody>
          <a:bodyPr wrap="square" rtlCol="0">
            <a:spAutoFit/>
          </a:bodyPr>
          <a:lstStyle/>
          <a:p>
            <a:r>
              <a:rPr lang="es-ES" dirty="0" smtClean="0">
                <a:solidFill>
                  <a:srgbClr val="FF0000"/>
                </a:solidFill>
              </a:rPr>
              <a:t>16,21 €</a:t>
            </a:r>
            <a:endParaRPr lang="es-ES" dirty="0">
              <a:solidFill>
                <a:srgbClr val="FF00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2.bp.blogspot.com/-TLTTfJWZXLo/TdPQgFTvFuI/AAAAAAAAACA/IjX00sBlCio/s1600/despertador.jpg"/>
          <p:cNvPicPr>
            <a:picLocks noChangeAspect="1" noChangeArrowheads="1"/>
          </p:cNvPicPr>
          <p:nvPr/>
        </p:nvPicPr>
        <p:blipFill>
          <a:blip r:embed="rId3" cstate="print"/>
          <a:srcRect/>
          <a:stretch>
            <a:fillRect/>
          </a:stretch>
        </p:blipFill>
        <p:spPr bwMode="auto">
          <a:xfrm>
            <a:off x="4495800" y="1136576"/>
            <a:ext cx="2362200" cy="2476501"/>
          </a:xfrm>
          <a:prstGeom prst="rect">
            <a:avLst/>
          </a:prstGeom>
          <a:noFill/>
        </p:spPr>
      </p:pic>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00B050"/>
                </a:solidFill>
                <a:latin typeface="Forte" pitchFamily="66" charset="0"/>
              </a:rPr>
              <a:t>Retos matemáticos</a:t>
            </a:r>
            <a:endParaRPr lang="es-ES" sz="2400" dirty="0">
              <a:solidFill>
                <a:srgbClr val="00B050"/>
              </a:solidFill>
              <a:latin typeface="Forte" pitchFamily="66" charset="0"/>
            </a:endParaRPr>
          </a:p>
        </p:txBody>
      </p:sp>
      <p:cxnSp>
        <p:nvCxnSpPr>
          <p:cNvPr id="9" name="8 Conector recto"/>
          <p:cNvCxnSpPr/>
          <p:nvPr/>
        </p:nvCxnSpPr>
        <p:spPr>
          <a:xfrm>
            <a:off x="764704" y="776536"/>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836712" y="1064568"/>
            <a:ext cx="3960440" cy="1569660"/>
          </a:xfrm>
          <a:prstGeom prst="rect">
            <a:avLst/>
          </a:prstGeom>
          <a:noFill/>
        </p:spPr>
        <p:txBody>
          <a:bodyPr wrap="square" rtlCol="0">
            <a:spAutoFit/>
          </a:bodyPr>
          <a:lstStyle/>
          <a:p>
            <a:pPr algn="ctr" hangingPunct="0"/>
            <a:r>
              <a:rPr lang="es-ES" sz="1200" b="1" dirty="0" smtClean="0"/>
              <a:t>1. EL DESPERTADOR INESTABLE</a:t>
            </a:r>
          </a:p>
          <a:p>
            <a:pPr hangingPunct="0"/>
            <a:endParaRPr lang="es-ES" sz="1200" dirty="0" smtClean="0"/>
          </a:p>
          <a:p>
            <a:r>
              <a:rPr lang="es-ES" sz="1200" dirty="0" smtClean="0"/>
              <a:t>Pensé que mi despertador se había vuelto loco. Primero marcó las 9 menos 5 y un minuto después las nueve menos 4. Dos minutos después marcó otra vez las nueve menos 4 y un minuto después de nuevo las 9 menos 5. Hasta que a las 9 en punto descubrí qué le pasaba. ¿Qué le pasaba?</a:t>
            </a:r>
          </a:p>
        </p:txBody>
      </p:sp>
      <p:sp>
        <p:nvSpPr>
          <p:cNvPr id="12" name="11 CuadroTexto"/>
          <p:cNvSpPr txBox="1"/>
          <p:nvPr/>
        </p:nvSpPr>
        <p:spPr>
          <a:xfrm>
            <a:off x="2636912" y="8265368"/>
            <a:ext cx="4104456" cy="646331"/>
          </a:xfrm>
          <a:prstGeom prst="rect">
            <a:avLst/>
          </a:prstGeom>
          <a:noFill/>
        </p:spPr>
        <p:txBody>
          <a:bodyPr wrap="square" rtlCol="0">
            <a:spAutoFit/>
          </a:bodyPr>
          <a:lstStyle/>
          <a:p>
            <a:pPr algn="ctr" hangingPunct="0"/>
            <a:r>
              <a:rPr lang="es-ES" sz="1200" b="1" dirty="0" smtClean="0"/>
              <a:t>5. </a:t>
            </a:r>
            <a:r>
              <a:rPr lang="es-ES" sz="1200" b="1" u="sng" dirty="0" smtClean="0"/>
              <a:t>ADIVINA EL/LA MATEMÁTIC@</a:t>
            </a:r>
            <a:endParaRPr lang="es-ES" sz="1200" b="1" dirty="0" smtClean="0"/>
          </a:p>
          <a:p>
            <a:pPr hangingPunct="0"/>
            <a:r>
              <a:rPr lang="es-ES" sz="1200" dirty="0" smtClean="0"/>
              <a:t> </a:t>
            </a:r>
          </a:p>
          <a:p>
            <a:r>
              <a:rPr lang="es-ES" sz="1200" dirty="0" smtClean="0"/>
              <a:t>Antes de salir de paseo recitaba la frase </a:t>
            </a:r>
            <a:r>
              <a:rPr lang="es-ES" sz="1200" i="1" dirty="0" smtClean="0"/>
              <a:t>3S </a:t>
            </a:r>
            <a:r>
              <a:rPr lang="es-ES" sz="1200" i="1" dirty="0" err="1" smtClean="0"/>
              <a:t>und</a:t>
            </a:r>
            <a:r>
              <a:rPr lang="es-ES" sz="1200" i="1" dirty="0" smtClean="0"/>
              <a:t> </a:t>
            </a:r>
            <a:r>
              <a:rPr lang="es-ES" sz="1200" i="1" dirty="0" err="1" smtClean="0"/>
              <a:t>Gut</a:t>
            </a:r>
            <a:r>
              <a:rPr lang="es-ES" sz="1200" dirty="0" smtClean="0"/>
              <a:t>.</a:t>
            </a:r>
          </a:p>
        </p:txBody>
      </p:sp>
      <p:sp>
        <p:nvSpPr>
          <p:cNvPr id="14" name="13 Marcador de número de diapositiva"/>
          <p:cNvSpPr>
            <a:spLocks noGrp="1"/>
          </p:cNvSpPr>
          <p:nvPr>
            <p:ph type="sldNum" sz="quarter" idx="15"/>
          </p:nvPr>
        </p:nvSpPr>
        <p:spPr/>
        <p:txBody>
          <a:bodyPr/>
          <a:lstStyle/>
          <a:p>
            <a:fld id="{53FF9DDD-FA5F-4E02-AC28-2693DAB04EF4}" type="slidenum">
              <a:rPr lang="es-ES" smtClean="0"/>
              <a:pPr/>
              <a:t>52</a:t>
            </a:fld>
            <a:endParaRPr lang="es-ES"/>
          </a:p>
        </p:txBody>
      </p:sp>
      <p:sp>
        <p:nvSpPr>
          <p:cNvPr id="13" name="12 CuadroTexto"/>
          <p:cNvSpPr txBox="1"/>
          <p:nvPr/>
        </p:nvSpPr>
        <p:spPr>
          <a:xfrm>
            <a:off x="332656" y="2792760"/>
            <a:ext cx="3960440" cy="1200329"/>
          </a:xfrm>
          <a:prstGeom prst="rect">
            <a:avLst/>
          </a:prstGeom>
          <a:noFill/>
        </p:spPr>
        <p:txBody>
          <a:bodyPr wrap="square" rtlCol="0">
            <a:spAutoFit/>
          </a:bodyPr>
          <a:lstStyle/>
          <a:p>
            <a:pPr algn="ctr" hangingPunct="0"/>
            <a:r>
              <a:rPr lang="es-ES" sz="1200" b="1" dirty="0" smtClean="0"/>
              <a:t>2. DISTINTOS PARECERES EN LA FAMILIA</a:t>
            </a:r>
          </a:p>
          <a:p>
            <a:pPr hangingPunct="0"/>
            <a:endParaRPr lang="es-ES" sz="1200" dirty="0" smtClean="0"/>
          </a:p>
          <a:p>
            <a:r>
              <a:rPr lang="es-ES" sz="1200" dirty="0" smtClean="0"/>
              <a:t>Un anfitrión quiere cortar un bizcocho de forma circular en ocho partes iguales. </a:t>
            </a:r>
            <a:br>
              <a:rPr lang="es-ES" sz="1200" dirty="0" smtClean="0"/>
            </a:br>
            <a:r>
              <a:rPr lang="es-ES" sz="1200" dirty="0" smtClean="0"/>
              <a:t>Su hija dice que basta con tres cortes rectos. ¿Es posible?</a:t>
            </a:r>
          </a:p>
        </p:txBody>
      </p:sp>
      <p:sp>
        <p:nvSpPr>
          <p:cNvPr id="15" name="14 CuadroTexto"/>
          <p:cNvSpPr txBox="1"/>
          <p:nvPr/>
        </p:nvSpPr>
        <p:spPr>
          <a:xfrm>
            <a:off x="2708920" y="4016896"/>
            <a:ext cx="3960440" cy="1200329"/>
          </a:xfrm>
          <a:prstGeom prst="rect">
            <a:avLst/>
          </a:prstGeom>
          <a:noFill/>
        </p:spPr>
        <p:txBody>
          <a:bodyPr wrap="square" rtlCol="0">
            <a:spAutoFit/>
          </a:bodyPr>
          <a:lstStyle/>
          <a:p>
            <a:pPr algn="ctr" hangingPunct="0"/>
            <a:r>
              <a:rPr lang="es-ES" sz="1200" b="1" dirty="0" smtClean="0"/>
              <a:t>3. EL NUMERADOR ¡¡¡OIGA!!!</a:t>
            </a:r>
          </a:p>
          <a:p>
            <a:pPr hangingPunct="0"/>
            <a:endParaRPr lang="es-ES" sz="1200" dirty="0" smtClean="0"/>
          </a:p>
          <a:p>
            <a:r>
              <a:rPr lang="es-ES" sz="1200" dirty="0" smtClean="0"/>
              <a:t>En una calle hay 100 edificios. Se llama a un fabricante de números para que ponga número a todas las casas del 1 al 100, ¿puedes calcular mentalmente cuántos nueves necesitará?</a:t>
            </a:r>
            <a:endParaRPr lang="es-ES" sz="1200" dirty="0"/>
          </a:p>
        </p:txBody>
      </p:sp>
      <p:pic>
        <p:nvPicPr>
          <p:cNvPr id="51204" name="Picture 4" descr="http://4.bp.blogspot.com/-7t2JX8phzOY/TfJZUHVATJI/AAAAAAAAAAM/lwY3qS2M9pI/s400/numeros+d.jpg"/>
          <p:cNvPicPr>
            <a:picLocks noChangeAspect="1" noChangeArrowheads="1"/>
          </p:cNvPicPr>
          <p:nvPr/>
        </p:nvPicPr>
        <p:blipFill>
          <a:blip r:embed="rId4" cstate="print"/>
          <a:srcRect t="20374" b="18505"/>
          <a:stretch>
            <a:fillRect/>
          </a:stretch>
        </p:blipFill>
        <p:spPr bwMode="auto">
          <a:xfrm>
            <a:off x="260648" y="4016896"/>
            <a:ext cx="2348879" cy="1296144"/>
          </a:xfrm>
          <a:prstGeom prst="rect">
            <a:avLst/>
          </a:prstGeom>
          <a:noFill/>
        </p:spPr>
      </p:pic>
      <p:sp>
        <p:nvSpPr>
          <p:cNvPr id="16" name="15 CuadroTexto"/>
          <p:cNvSpPr txBox="1"/>
          <p:nvPr/>
        </p:nvSpPr>
        <p:spPr>
          <a:xfrm>
            <a:off x="980728" y="6393160"/>
            <a:ext cx="3960440" cy="1754326"/>
          </a:xfrm>
          <a:prstGeom prst="rect">
            <a:avLst/>
          </a:prstGeom>
          <a:noFill/>
        </p:spPr>
        <p:txBody>
          <a:bodyPr wrap="square" rtlCol="0">
            <a:spAutoFit/>
          </a:bodyPr>
          <a:lstStyle/>
          <a:p>
            <a:pPr algn="ctr" hangingPunct="0"/>
            <a:r>
              <a:rPr lang="es-ES" sz="1200" b="1" dirty="0" smtClean="0"/>
              <a:t>4. GARRAFATOR</a:t>
            </a:r>
          </a:p>
          <a:p>
            <a:pPr hangingPunct="0"/>
            <a:endParaRPr lang="es-ES" sz="1200" dirty="0" smtClean="0"/>
          </a:p>
          <a:p>
            <a:r>
              <a:rPr lang="es-ES" sz="1200" dirty="0" smtClean="0"/>
              <a:t>En nuestras manos está salvar el mundo y tenemos que lograr poner en una báscula una garrafa con 4 litros de agua, para parar un dispositivo que va a explotar. Para ello disponemos de dos garrafas una de 5 litros y otra de 3 litros de capacidad. ¿Cómo lo hacemos? Explica bien todos los pasos. (El peso de las garrafas vacías no se tiene en cuenta)</a:t>
            </a:r>
            <a:endParaRPr lang="es-ES" sz="1200" dirty="0"/>
          </a:p>
        </p:txBody>
      </p:sp>
      <p:pic>
        <p:nvPicPr>
          <p:cNvPr id="51205" name="Picture 5" descr="bomba1"/>
          <p:cNvPicPr>
            <a:picLocks noChangeAspect="1" noChangeArrowheads="1"/>
          </p:cNvPicPr>
          <p:nvPr/>
        </p:nvPicPr>
        <p:blipFill>
          <a:blip r:embed="rId5" cstate="print"/>
          <a:srcRect/>
          <a:stretch>
            <a:fillRect/>
          </a:stretch>
        </p:blipFill>
        <p:spPr bwMode="auto">
          <a:xfrm>
            <a:off x="3356992" y="5457056"/>
            <a:ext cx="3171825" cy="1019175"/>
          </a:xfrm>
          <a:prstGeom prst="rect">
            <a:avLst/>
          </a:prstGeom>
          <a:noFill/>
          <a:ln w="9525">
            <a:noFill/>
            <a:miter lim="800000"/>
            <a:headEnd/>
            <a:tailEnd/>
          </a:ln>
        </p:spPr>
      </p:pic>
      <p:pic>
        <p:nvPicPr>
          <p:cNvPr id="51207" name="Picture 7" descr="http://4.bp.blogspot.com/_V7mJsA6Q5jg/TRuZKOYqi0I/AAAAAAAABJ4/RlhtfwvAWLc/s1600/interrogacion.jpg"/>
          <p:cNvPicPr>
            <a:picLocks noChangeAspect="1" noChangeArrowheads="1"/>
          </p:cNvPicPr>
          <p:nvPr/>
        </p:nvPicPr>
        <p:blipFill>
          <a:blip r:embed="rId6" cstate="print"/>
          <a:srcRect/>
          <a:stretch>
            <a:fillRect/>
          </a:stretch>
        </p:blipFill>
        <p:spPr bwMode="auto">
          <a:xfrm>
            <a:off x="1196752" y="8193360"/>
            <a:ext cx="1109802" cy="1387252"/>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4104456" cy="461665"/>
          </a:xfrm>
          <a:prstGeom prst="rect">
            <a:avLst/>
          </a:prstGeom>
          <a:noFill/>
        </p:spPr>
        <p:txBody>
          <a:bodyPr wrap="square" rtlCol="0">
            <a:spAutoFit/>
          </a:bodyPr>
          <a:lstStyle/>
          <a:p>
            <a:r>
              <a:rPr lang="es-ES" sz="2400" dirty="0" smtClean="0">
                <a:solidFill>
                  <a:srgbClr val="00B050"/>
                </a:solidFill>
                <a:latin typeface="Forte" pitchFamily="66" charset="0"/>
              </a:rPr>
              <a:t>Soluciones pasatiempos:</a:t>
            </a:r>
            <a:endParaRPr lang="es-ES" sz="2400" dirty="0">
              <a:solidFill>
                <a:srgbClr val="00B050"/>
              </a:solidFill>
              <a:latin typeface="Forte" pitchFamily="66" charset="0"/>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Rectangle 1"/>
          <p:cNvSpPr>
            <a:spLocks noChangeArrowheads="1"/>
          </p:cNvSpPr>
          <p:nvPr/>
        </p:nvSpPr>
        <p:spPr bwMode="auto">
          <a:xfrm>
            <a:off x="1052736" y="1219326"/>
            <a:ext cx="52292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200" b="1" i="0" u="sng" strike="noStrike" cap="none" normalizeH="0" baseline="0" dirty="0" smtClean="0">
                <a:ln>
                  <a:noFill/>
                </a:ln>
                <a:solidFill>
                  <a:schemeClr val="tx1"/>
                </a:solidFill>
                <a:effectLst/>
                <a:ea typeface="Times New Roman" pitchFamily="18" charset="0"/>
              </a:rPr>
              <a:t>SOLUCIONES (Retos matemáticos)</a:t>
            </a: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tabLst/>
            </a:pPr>
            <a:endParaRPr kumimoji="0" lang="es-ES" sz="1200" b="0" i="0" u="sng" strike="noStrike" cap="none" normalizeH="0" baseline="0" dirty="0" smtClean="0">
              <a:ln>
                <a:noFill/>
              </a:ln>
              <a:solidFill>
                <a:schemeClr val="tx1"/>
              </a:solidFill>
              <a:effectLs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kumimoji="0" lang="es-ES" sz="1200" b="0" i="0" strike="noStrike" cap="none" normalizeH="0" baseline="0" dirty="0" smtClean="0">
                <a:ln>
                  <a:noFill/>
                </a:ln>
                <a:solidFill>
                  <a:schemeClr val="tx1"/>
                </a:solidFill>
                <a:effectLst/>
                <a:ea typeface="Times New Roman" pitchFamily="18" charset="0"/>
              </a:rPr>
              <a:t>1. </a:t>
            </a:r>
            <a:r>
              <a:rPr kumimoji="0" lang="es-ES" sz="1200" b="0" i="0" u="sng" strike="noStrike" cap="none" normalizeH="0" baseline="0" dirty="0" smtClean="0">
                <a:ln>
                  <a:noFill/>
                </a:ln>
                <a:solidFill>
                  <a:schemeClr val="tx1"/>
                </a:solidFill>
                <a:effectLst/>
                <a:ea typeface="Times New Roman" pitchFamily="18" charset="0"/>
              </a:rPr>
              <a:t>El despertador inestable</a:t>
            </a:r>
            <a:endParaRPr kumimoji="0" lang="es-ES" sz="1200" b="0" i="0" u="none" strike="noStrike" cap="none" normalizeH="0" baseline="0" dirty="0" smtClean="0">
              <a:ln>
                <a:noFill/>
              </a:ln>
              <a:solidFill>
                <a:schemeClr val="tx1"/>
              </a:solidFill>
              <a:effectLst/>
            </a:endParaRPr>
          </a:p>
          <a:p>
            <a:r>
              <a:rPr lang="es-ES" sz="1200" i="1" dirty="0" smtClean="0"/>
              <a:t>Es un reloj digital, en el que falla la pequeña rayita superior de la derecha de los minutos.</a:t>
            </a:r>
            <a:endParaRPr lang="es-ES" sz="1200" dirty="0" smtClean="0"/>
          </a:p>
          <a:p>
            <a:pPr marL="0" marR="0" lvl="0" indent="0" algn="just" defTabSz="914400" rtl="0" eaLnBrk="0" fontAlgn="base" latinLnBrk="0" hangingPunct="0">
              <a:lnSpc>
                <a:spcPct val="100000"/>
              </a:lnSpc>
              <a:spcBef>
                <a:spcPct val="0"/>
              </a:spcBef>
              <a:spcAft>
                <a:spcPct val="0"/>
              </a:spcAft>
              <a:buClrTx/>
              <a:buSzTx/>
              <a:tabLst/>
            </a:pP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tabLst/>
            </a:pPr>
            <a:r>
              <a:rPr lang="es-ES" sz="1200" dirty="0" smtClean="0"/>
              <a:t>2. </a:t>
            </a:r>
            <a:r>
              <a:rPr lang="es-ES" sz="1200" u="sng" dirty="0" smtClean="0"/>
              <a:t>Distintos pareceres en la familia</a:t>
            </a:r>
            <a:endParaRPr kumimoji="0" lang="es-ES" sz="1200" b="0" i="0" u="none" strike="noStrike" cap="none" normalizeH="0" baseline="0" dirty="0" smtClean="0">
              <a:ln>
                <a:noFill/>
              </a:ln>
              <a:solidFill>
                <a:schemeClr val="tx1"/>
              </a:solidFill>
              <a:effectLst/>
            </a:endParaRPr>
          </a:p>
          <a:p>
            <a:r>
              <a:rPr lang="es-ES" sz="1200" i="1" dirty="0" smtClean="0"/>
              <a:t>Dos cortes en forma de cruz y un tercero que corte el bizcocho de forma transversal en dos “capas” con lo que, a cuatro partes por cada tapa, obtenemos 8 partes iguales.</a:t>
            </a:r>
            <a:endParaRPr lang="es-ES" sz="1200" dirty="0" smtClean="0"/>
          </a:p>
          <a:p>
            <a:pPr hangingPunct="0"/>
            <a:endParaRPr lang="es-ES" sz="1200" u="sng" dirty="0" smtClean="0"/>
          </a:p>
          <a:p>
            <a:pPr hangingPunct="0"/>
            <a:r>
              <a:rPr lang="es-ES" sz="1200" dirty="0" smtClean="0"/>
              <a:t>3. </a:t>
            </a:r>
            <a:r>
              <a:rPr lang="es-ES" sz="1200" u="sng" dirty="0" smtClean="0"/>
              <a:t>El numerador ¡¡¡oiga!!!</a:t>
            </a:r>
          </a:p>
          <a:p>
            <a:pPr hangingPunct="0"/>
            <a:r>
              <a:rPr lang="es-ES" sz="1200" dirty="0" smtClean="0"/>
              <a:t>20</a:t>
            </a:r>
          </a:p>
          <a:p>
            <a:pPr hangingPunct="0"/>
            <a:endParaRPr lang="es-ES" sz="1200" dirty="0" smtClean="0"/>
          </a:p>
          <a:p>
            <a:pPr hangingPunct="0"/>
            <a:r>
              <a:rPr lang="es-ES" sz="1200" dirty="0" smtClean="0"/>
              <a:t>4. </a:t>
            </a:r>
            <a:r>
              <a:rPr lang="es-ES" sz="1200" u="sng" dirty="0" err="1" smtClean="0"/>
              <a:t>Garrafator</a:t>
            </a:r>
            <a:endParaRPr lang="es-ES" sz="1200" u="sng" dirty="0" smtClean="0"/>
          </a:p>
          <a:p>
            <a:pPr hangingPunct="0"/>
            <a:r>
              <a:rPr lang="es-ES" sz="1200" i="1" dirty="0" smtClean="0"/>
              <a:t>Llenar la garrafa de 3 litros y pasar el contenido a la de 5 litros, volver a llenar la de 3 y con ella llenar la de 5, te queda un litro en la de 3. Vacío la garrafa de 5 y paso el litro a la de 5, lleno la de 3 y lo paso a la de 5. Ya tenemos 4 litros en una garrafa, hemos salvado el mundo.</a:t>
            </a:r>
            <a:endParaRPr lang="es-ES" sz="1200" dirty="0" smtClean="0"/>
          </a:p>
          <a:p>
            <a:pPr hangingPunct="0"/>
            <a:endParaRPr lang="es-ES" sz="1200" dirty="0" smtClean="0"/>
          </a:p>
          <a:p>
            <a:pPr hangingPunct="0"/>
            <a:r>
              <a:rPr lang="es-ES" sz="1200" dirty="0" smtClean="0"/>
              <a:t>5. </a:t>
            </a:r>
            <a:r>
              <a:rPr lang="es-ES" sz="1200" u="sng" dirty="0" smtClean="0"/>
              <a:t>Adivina el/la </a:t>
            </a:r>
            <a:r>
              <a:rPr lang="es-ES" sz="1200" u="sng" dirty="0" err="1" smtClean="0"/>
              <a:t>matemátic@</a:t>
            </a:r>
            <a:r>
              <a:rPr lang="es-ES" sz="1200" u="sng" dirty="0" smtClean="0"/>
              <a:t> </a:t>
            </a:r>
          </a:p>
          <a:p>
            <a:pPr hangingPunct="0"/>
            <a:r>
              <a:rPr lang="es-ES" sz="1200" i="1" dirty="0" err="1" smtClean="0"/>
              <a:t>August</a:t>
            </a:r>
            <a:r>
              <a:rPr lang="es-ES" sz="1200" i="1" dirty="0" smtClean="0"/>
              <a:t> </a:t>
            </a:r>
            <a:r>
              <a:rPr lang="es-ES" sz="1200" i="1" dirty="0" err="1" smtClean="0"/>
              <a:t>Ferdinand</a:t>
            </a:r>
            <a:r>
              <a:rPr lang="es-ES" sz="1200" i="1" dirty="0" smtClean="0"/>
              <a:t> </a:t>
            </a:r>
            <a:r>
              <a:rPr lang="es-ES" sz="1200" i="1" dirty="0" err="1" smtClean="0"/>
              <a:t>Moebius</a:t>
            </a:r>
            <a:r>
              <a:rPr lang="es-ES" sz="1200" i="1" dirty="0" smtClean="0"/>
              <a:t>. Cuentan que antes de salir a dar un paseo </a:t>
            </a:r>
            <a:r>
              <a:rPr lang="es-ES" sz="1200" i="1" dirty="0" err="1" smtClean="0"/>
              <a:t>Moebius</a:t>
            </a:r>
            <a:r>
              <a:rPr lang="es-ES" sz="1200" i="1" dirty="0" smtClean="0"/>
              <a:t>  recitaba la fórmula alemana  '3S </a:t>
            </a:r>
            <a:r>
              <a:rPr lang="es-ES" sz="1200" i="1" dirty="0" err="1" smtClean="0"/>
              <a:t>und</a:t>
            </a:r>
            <a:r>
              <a:rPr lang="es-ES" sz="1200" i="1" dirty="0" smtClean="0"/>
              <a:t> </a:t>
            </a:r>
            <a:r>
              <a:rPr lang="es-ES" sz="1200" i="1" dirty="0" err="1" smtClean="0"/>
              <a:t>Gut</a:t>
            </a:r>
            <a:r>
              <a:rPr lang="es-ES" sz="1200" i="1" dirty="0" smtClean="0"/>
              <a:t>' compuesta de las iniciales de lo que de ninguna manera podía olvidar: </a:t>
            </a:r>
            <a:r>
              <a:rPr lang="es-ES" sz="1200" i="1" dirty="0" err="1" smtClean="0"/>
              <a:t>Schlüssel</a:t>
            </a:r>
            <a:r>
              <a:rPr lang="es-ES" sz="1200" i="1" dirty="0" smtClean="0"/>
              <a:t> (la llave), </a:t>
            </a:r>
            <a:r>
              <a:rPr lang="es-ES" sz="1200" i="1" dirty="0" err="1" smtClean="0"/>
              <a:t>Schirm</a:t>
            </a:r>
            <a:r>
              <a:rPr lang="es-ES" sz="1200" i="1" dirty="0" smtClean="0"/>
              <a:t> (el paraguas), </a:t>
            </a:r>
            <a:r>
              <a:rPr lang="es-ES" sz="1200" i="1" dirty="0" err="1" smtClean="0"/>
              <a:t>Sacktuch</a:t>
            </a:r>
            <a:r>
              <a:rPr lang="es-ES" sz="1200" i="1" dirty="0" smtClean="0"/>
              <a:t> (el pañuelo), </a:t>
            </a:r>
            <a:r>
              <a:rPr lang="es-ES" sz="1200" i="1" dirty="0" err="1" smtClean="0"/>
              <a:t>Geld</a:t>
            </a:r>
            <a:r>
              <a:rPr lang="es-ES" sz="1200" i="1" dirty="0" smtClean="0"/>
              <a:t> (dinero), </a:t>
            </a:r>
            <a:r>
              <a:rPr lang="es-ES" sz="1200" i="1" dirty="0" err="1" smtClean="0"/>
              <a:t>Uhr</a:t>
            </a:r>
            <a:r>
              <a:rPr lang="es-ES" sz="1200" i="1" dirty="0" smtClean="0"/>
              <a:t> (el reloj), </a:t>
            </a:r>
            <a:r>
              <a:rPr lang="es-ES" sz="1200" i="1" dirty="0" err="1" smtClean="0"/>
              <a:t>Taschenbuch</a:t>
            </a:r>
            <a:r>
              <a:rPr lang="es-ES" sz="1200" i="1" dirty="0" smtClean="0"/>
              <a:t> (un libro de bolsillo). </a:t>
            </a:r>
          </a:p>
        </p:txBody>
      </p:sp>
      <p:sp>
        <p:nvSpPr>
          <p:cNvPr id="19" name="18 Marcador de número de diapositiva"/>
          <p:cNvSpPr>
            <a:spLocks noGrp="1"/>
          </p:cNvSpPr>
          <p:nvPr>
            <p:ph type="sldNum" sz="quarter" idx="15"/>
          </p:nvPr>
        </p:nvSpPr>
        <p:spPr/>
        <p:txBody>
          <a:bodyPr/>
          <a:lstStyle/>
          <a:p>
            <a:fld id="{53FF9DDD-FA5F-4E02-AC28-2693DAB04EF4}" type="slidenum">
              <a:rPr lang="es-ES" smtClean="0"/>
              <a:pPr/>
              <a:t>53</a:t>
            </a:fld>
            <a:endParaRPr lang="es-E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48680" y="0"/>
            <a:ext cx="5904656" cy="830997"/>
          </a:xfrm>
          <a:prstGeom prst="rect">
            <a:avLst/>
          </a:prstGeom>
          <a:noFill/>
        </p:spPr>
        <p:txBody>
          <a:bodyPr wrap="square" rtlCol="0">
            <a:spAutoFit/>
          </a:bodyPr>
          <a:lstStyle/>
          <a:p>
            <a:r>
              <a:rPr lang="es-ES" sz="2400" dirty="0" smtClean="0">
                <a:solidFill>
                  <a:srgbClr val="00B050"/>
                </a:solidFill>
                <a:latin typeface="Forte" pitchFamily="66" charset="0"/>
              </a:rPr>
              <a:t>Telescopio reflector, </a:t>
            </a:r>
            <a:r>
              <a:rPr lang="es-ES" sz="2400" dirty="0" smtClean="0">
                <a:solidFill>
                  <a:srgbClr val="00B050"/>
                </a:solidFill>
                <a:latin typeface="Forte" pitchFamily="66" charset="0"/>
              </a:rPr>
              <a:t> por Silvia Estébanez y Juan González (2º BC)</a:t>
            </a:r>
            <a:endParaRPr lang="es-ES" sz="2400" dirty="0">
              <a:solidFill>
                <a:srgbClr val="00B050"/>
              </a:solidFill>
              <a:latin typeface="Forte" pitchFamily="66" charset="0"/>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836712" y="1064568"/>
            <a:ext cx="5832648" cy="646331"/>
          </a:xfrm>
          <a:prstGeom prst="rect">
            <a:avLst/>
          </a:prstGeom>
          <a:noFill/>
        </p:spPr>
        <p:txBody>
          <a:bodyPr wrap="square" rtlCol="0">
            <a:spAutoFit/>
          </a:bodyPr>
          <a:lstStyle/>
          <a:p>
            <a:r>
              <a:rPr lang="es-ES" sz="1200" b="1" dirty="0" smtClean="0"/>
              <a:t>												</a:t>
            </a:r>
          </a:p>
          <a:p>
            <a:endParaRPr lang="es-ES" sz="1200" b="1" dirty="0"/>
          </a:p>
        </p:txBody>
      </p:sp>
      <p:sp>
        <p:nvSpPr>
          <p:cNvPr id="14" name="13 Marcador de número de diapositiva"/>
          <p:cNvSpPr>
            <a:spLocks noGrp="1"/>
          </p:cNvSpPr>
          <p:nvPr>
            <p:ph type="sldNum" sz="quarter" idx="15"/>
          </p:nvPr>
        </p:nvSpPr>
        <p:spPr/>
        <p:txBody>
          <a:bodyPr/>
          <a:lstStyle/>
          <a:p>
            <a:fld id="{53FF9DDD-FA5F-4E02-AC28-2693DAB04EF4}" type="slidenum">
              <a:rPr lang="es-ES" smtClean="0"/>
              <a:pPr/>
              <a:t>5</a:t>
            </a:fld>
            <a:endParaRPr lang="es-ES"/>
          </a:p>
        </p:txBody>
      </p:sp>
      <p:sp>
        <p:nvSpPr>
          <p:cNvPr id="21" name="20 CuadroTexto"/>
          <p:cNvSpPr txBox="1"/>
          <p:nvPr/>
        </p:nvSpPr>
        <p:spPr>
          <a:xfrm>
            <a:off x="857232" y="1309662"/>
            <a:ext cx="5786478" cy="3046988"/>
          </a:xfrm>
          <a:prstGeom prst="rect">
            <a:avLst/>
          </a:prstGeom>
          <a:noFill/>
        </p:spPr>
        <p:txBody>
          <a:bodyPr wrap="square" rtlCol="0">
            <a:spAutoFit/>
          </a:bodyPr>
          <a:lstStyle/>
          <a:p>
            <a:pPr fontAlgn="base">
              <a:spcBef>
                <a:spcPct val="0"/>
              </a:spcBef>
              <a:spcAft>
                <a:spcPct val="0"/>
              </a:spcAft>
            </a:pPr>
            <a:r>
              <a:rPr lang="es-ES" sz="1200" b="1" i="1" dirty="0" smtClean="0"/>
              <a:t>Historia</a:t>
            </a:r>
          </a:p>
          <a:p>
            <a:pPr lvl="0" fontAlgn="base">
              <a:spcBef>
                <a:spcPct val="0"/>
              </a:spcBef>
              <a:spcAft>
                <a:spcPct val="0"/>
              </a:spcAft>
            </a:pPr>
            <a:endParaRPr lang="es-ES" sz="1200" dirty="0" smtClean="0">
              <a:ea typeface="Times New Roman" pitchFamily="18" charset="0"/>
              <a:cs typeface="Calibri" pitchFamily="34" charset="0"/>
            </a:endParaRPr>
          </a:p>
          <a:p>
            <a:pPr lvl="0" fontAlgn="base">
              <a:spcBef>
                <a:spcPct val="0"/>
              </a:spcBef>
              <a:spcAft>
                <a:spcPct val="0"/>
              </a:spcAft>
            </a:pPr>
            <a:r>
              <a:rPr lang="es-ES" sz="1200" dirty="0" smtClean="0">
                <a:ea typeface="Times New Roman" pitchFamily="18" charset="0"/>
                <a:cs typeface="Calibri" pitchFamily="34" charset="0"/>
              </a:rPr>
              <a:t>	Un telescopio reflector, es un tipo de telescopio que utiliza espejos en lugar de lentes para enfocar la luz y formar imágenes. No se conoce cuál fue el primer telescopio de este tipo, pero la idea de colocar espejos cóncavos y convexos, con un ángulo dado, para observar extensas regiones a largas distancias de atribuye a Leonard </a:t>
            </a:r>
            <a:r>
              <a:rPr lang="es-ES" sz="1200" dirty="0" err="1" smtClean="0">
                <a:ea typeface="Times New Roman" pitchFamily="18" charset="0"/>
                <a:cs typeface="Calibri" pitchFamily="34" charset="0"/>
              </a:rPr>
              <a:t>Digges</a:t>
            </a:r>
            <a:r>
              <a:rPr lang="es-ES" sz="1200" dirty="0" smtClean="0">
                <a:ea typeface="Times New Roman" pitchFamily="18" charset="0"/>
                <a:cs typeface="Calibri" pitchFamily="34" charset="0"/>
              </a:rPr>
              <a:t>, idea que aparece publicada en su obra </a:t>
            </a:r>
            <a:r>
              <a:rPr lang="es-ES" sz="1200" i="1" dirty="0" err="1" smtClean="0">
                <a:ea typeface="Times New Roman" pitchFamily="18" charset="0"/>
                <a:cs typeface="Calibri" pitchFamily="34" charset="0"/>
              </a:rPr>
              <a:t>Panteometría</a:t>
            </a:r>
            <a:r>
              <a:rPr lang="es-ES" sz="1200" dirty="0" smtClean="0">
                <a:ea typeface="Times New Roman" pitchFamily="18" charset="0"/>
                <a:cs typeface="Calibri" pitchFamily="34" charset="0"/>
              </a:rPr>
              <a:t>, que fue completada por su hijo. Entre los primeros telescopios de este tipo podemos encontrar:</a:t>
            </a:r>
            <a:endParaRPr lang="es-ES" sz="1200" dirty="0" smtClean="0">
              <a:cs typeface="Arial" pitchFamily="34" charset="0"/>
            </a:endParaRPr>
          </a:p>
          <a:p>
            <a:pPr lvl="0" eaLnBrk="0" fontAlgn="base" hangingPunct="0">
              <a:spcBef>
                <a:spcPct val="0"/>
              </a:spcBef>
              <a:spcAft>
                <a:spcPct val="0"/>
              </a:spcAft>
              <a:buFontTx/>
              <a:buChar char="•"/>
            </a:pPr>
            <a:r>
              <a:rPr lang="es-ES" sz="1200" dirty="0" smtClean="0">
                <a:ea typeface="Times New Roman" pitchFamily="18" charset="0"/>
                <a:cs typeface="Calibri" pitchFamily="34" charset="0"/>
              </a:rPr>
              <a:t> En 1636, el religioso </a:t>
            </a:r>
            <a:r>
              <a:rPr lang="es-ES" sz="1200" dirty="0" err="1" smtClean="0">
                <a:ea typeface="Times New Roman" pitchFamily="18" charset="0"/>
                <a:cs typeface="Calibri" pitchFamily="34" charset="0"/>
              </a:rPr>
              <a:t>Marin</a:t>
            </a:r>
            <a:r>
              <a:rPr lang="es-ES" sz="1200" dirty="0" smtClean="0">
                <a:ea typeface="Times New Roman" pitchFamily="18" charset="0"/>
                <a:cs typeface="Calibri" pitchFamily="34" charset="0"/>
              </a:rPr>
              <a:t> </a:t>
            </a:r>
            <a:r>
              <a:rPr lang="es-ES" sz="1200" dirty="0" err="1" smtClean="0">
                <a:ea typeface="Times New Roman" pitchFamily="18" charset="0"/>
                <a:cs typeface="Calibri" pitchFamily="34" charset="0"/>
              </a:rPr>
              <a:t>Mersenne</a:t>
            </a:r>
            <a:r>
              <a:rPr lang="es-ES" sz="1200" dirty="0" smtClean="0">
                <a:ea typeface="Times New Roman" pitchFamily="18" charset="0"/>
                <a:cs typeface="Calibri" pitchFamily="34" charset="0"/>
              </a:rPr>
              <a:t> ideó un telescopio reflector que estaba formado por un espejo parabólico con un pequeño orificio frente a otro de menos tamaño, de forma que la luz se reflejara por el orificio hacia el ojo.</a:t>
            </a:r>
            <a:endParaRPr lang="es-ES" sz="1200" dirty="0" smtClean="0">
              <a:cs typeface="Arial" pitchFamily="34" charset="0"/>
            </a:endParaRPr>
          </a:p>
          <a:p>
            <a:pPr lvl="0" eaLnBrk="0" fontAlgn="base" hangingPunct="0">
              <a:spcBef>
                <a:spcPct val="0"/>
              </a:spcBef>
              <a:spcAft>
                <a:spcPct val="0"/>
              </a:spcAft>
              <a:buFontTx/>
              <a:buChar char="•"/>
            </a:pPr>
            <a:r>
              <a:rPr lang="es-ES" sz="1200" dirty="0" smtClean="0">
                <a:ea typeface="Times New Roman" pitchFamily="18" charset="0"/>
                <a:cs typeface="Calibri" pitchFamily="34" charset="0"/>
              </a:rPr>
              <a:t> En 1663, James Gregory perfeccionó la idea de </a:t>
            </a:r>
            <a:r>
              <a:rPr lang="es-ES" sz="1200" dirty="0" err="1" smtClean="0">
                <a:ea typeface="Times New Roman" pitchFamily="18" charset="0"/>
                <a:cs typeface="Calibri" pitchFamily="34" charset="0"/>
              </a:rPr>
              <a:t>Mersenne</a:t>
            </a:r>
            <a:r>
              <a:rPr lang="es-ES" sz="1200" dirty="0" smtClean="0">
                <a:ea typeface="Times New Roman" pitchFamily="18" charset="0"/>
                <a:cs typeface="Calibri" pitchFamily="34" charset="0"/>
              </a:rPr>
              <a:t> añadiendo un espejo secundario cóncavo y elipsoidal, de pequeño tamaño, que reflejara la luz del primer espejo a segundo plano focal de la elipse, situado en el centro del orificio de este, y de ahí al ocular. El telescopio funcionaría como indica la imagen:</a:t>
            </a:r>
            <a:endParaRPr lang="es-ES" sz="1200" dirty="0" smtClean="0">
              <a:cs typeface="Arial" pitchFamily="34" charset="0"/>
            </a:endParaRPr>
          </a:p>
        </p:txBody>
      </p:sp>
      <p:pic>
        <p:nvPicPr>
          <p:cNvPr id="1032" name="0 Imagen"/>
          <p:cNvPicPr>
            <a:picLocks noChangeAspect="1" noChangeArrowheads="1"/>
          </p:cNvPicPr>
          <p:nvPr/>
        </p:nvPicPr>
        <p:blipFill>
          <a:blip r:embed="rId3" cstate="print"/>
          <a:srcRect/>
          <a:stretch>
            <a:fillRect/>
          </a:stretch>
        </p:blipFill>
        <p:spPr bwMode="auto">
          <a:xfrm>
            <a:off x="1643050" y="4524372"/>
            <a:ext cx="4162425" cy="1257300"/>
          </a:xfrm>
          <a:prstGeom prst="rect">
            <a:avLst/>
          </a:prstGeom>
          <a:noFill/>
          <a:ln w="9525">
            <a:noFill/>
            <a:miter lim="800000"/>
            <a:headEnd/>
            <a:tailEnd/>
          </a:ln>
        </p:spPr>
      </p:pic>
      <p:sp>
        <p:nvSpPr>
          <p:cNvPr id="23" name="22 CuadroTexto"/>
          <p:cNvSpPr txBox="1"/>
          <p:nvPr/>
        </p:nvSpPr>
        <p:spPr>
          <a:xfrm>
            <a:off x="857232" y="6024570"/>
            <a:ext cx="5786478" cy="830997"/>
          </a:xfrm>
          <a:prstGeom prst="rect">
            <a:avLst/>
          </a:prstGeom>
          <a:noFill/>
        </p:spPr>
        <p:txBody>
          <a:bodyPr wrap="square" rtlCol="0">
            <a:spAutoFit/>
          </a:bodyPr>
          <a:lstStyle/>
          <a:p>
            <a:pPr lvl="0">
              <a:buFont typeface="Arial" pitchFamily="34" charset="0"/>
              <a:buChar char="•"/>
            </a:pPr>
            <a:r>
              <a:rPr lang="es-ES" sz="1200" dirty="0" smtClean="0">
                <a:latin typeface="Arial" pitchFamily="34" charset="0"/>
              </a:rPr>
              <a:t> </a:t>
            </a:r>
            <a:r>
              <a:rPr lang="es-ES" sz="1200" dirty="0" smtClean="0"/>
              <a:t>Alrededor de 1670, Isaac Newton perfeccionó de nuevo el telescopio reflector, en el que los rayos se reflejarían en un espejo cóncavo hacia un espejo plano diagonal que a su vez la reflejará hacia la lente de la obertura. El esquema del telescopio quedaría similar al de la imagen:</a:t>
            </a:r>
            <a:endParaRPr lang="es-ES" sz="1200" i="1" dirty="0" smtClean="0"/>
          </a:p>
        </p:txBody>
      </p:sp>
      <p:pic>
        <p:nvPicPr>
          <p:cNvPr id="1033" name="0 Imagen"/>
          <p:cNvPicPr>
            <a:picLocks noChangeAspect="1" noChangeArrowheads="1"/>
          </p:cNvPicPr>
          <p:nvPr/>
        </p:nvPicPr>
        <p:blipFill>
          <a:blip r:embed="rId4" cstate="print"/>
          <a:srcRect/>
          <a:stretch>
            <a:fillRect/>
          </a:stretch>
        </p:blipFill>
        <p:spPr bwMode="auto">
          <a:xfrm>
            <a:off x="1714488" y="6953264"/>
            <a:ext cx="4000500" cy="227647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14 Marcador de número de diapositiva"/>
          <p:cNvSpPr>
            <a:spLocks noGrp="1"/>
          </p:cNvSpPr>
          <p:nvPr>
            <p:ph type="sldNum" sz="quarter" idx="15"/>
          </p:nvPr>
        </p:nvSpPr>
        <p:spPr/>
        <p:txBody>
          <a:bodyPr/>
          <a:lstStyle/>
          <a:p>
            <a:fld id="{53FF9DDD-FA5F-4E02-AC28-2693DAB04EF4}" type="slidenum">
              <a:rPr lang="es-ES" smtClean="0"/>
              <a:pPr/>
              <a:t>6</a:t>
            </a:fld>
            <a:endParaRPr lang="es-ES"/>
          </a:p>
        </p:txBody>
      </p:sp>
      <p:sp>
        <p:nvSpPr>
          <p:cNvPr id="16" name="15 CuadroTexto"/>
          <p:cNvSpPr txBox="1"/>
          <p:nvPr/>
        </p:nvSpPr>
        <p:spPr>
          <a:xfrm>
            <a:off x="764704" y="200472"/>
            <a:ext cx="4735998" cy="461665"/>
          </a:xfrm>
          <a:prstGeom prst="rect">
            <a:avLst/>
          </a:prstGeom>
          <a:noFill/>
        </p:spPr>
        <p:txBody>
          <a:bodyPr wrap="square" rtlCol="0">
            <a:spAutoFit/>
          </a:bodyPr>
          <a:lstStyle/>
          <a:p>
            <a:r>
              <a:rPr lang="es-ES" sz="2400" dirty="0" smtClean="0">
                <a:solidFill>
                  <a:srgbClr val="00B050"/>
                </a:solidFill>
                <a:latin typeface="Forte" pitchFamily="66" charset="0"/>
              </a:rPr>
              <a:t>Telescopio reflector, </a:t>
            </a:r>
            <a:endParaRPr lang="es-ES" sz="2400" dirty="0">
              <a:solidFill>
                <a:srgbClr val="00B050"/>
              </a:solidFill>
              <a:latin typeface="Forte" pitchFamily="66" charset="0"/>
            </a:endParaRPr>
          </a:p>
        </p:txBody>
      </p:sp>
      <p:sp>
        <p:nvSpPr>
          <p:cNvPr id="17" name="16 CuadroTexto"/>
          <p:cNvSpPr txBox="1"/>
          <p:nvPr/>
        </p:nvSpPr>
        <p:spPr>
          <a:xfrm>
            <a:off x="857232" y="1023910"/>
            <a:ext cx="5786478" cy="1200329"/>
          </a:xfrm>
          <a:prstGeom prst="rect">
            <a:avLst/>
          </a:prstGeom>
          <a:noFill/>
        </p:spPr>
        <p:txBody>
          <a:bodyPr wrap="square" rtlCol="0">
            <a:spAutoFit/>
          </a:bodyPr>
          <a:lstStyle/>
          <a:p>
            <a:pPr>
              <a:buFont typeface="Arial" pitchFamily="34" charset="0"/>
              <a:buChar char="•"/>
            </a:pPr>
            <a:r>
              <a:rPr lang="es-ES" sz="1200" dirty="0" smtClean="0">
                <a:latin typeface="Arial" pitchFamily="34" charset="0"/>
              </a:rPr>
              <a:t> </a:t>
            </a:r>
            <a:r>
              <a:rPr lang="es-ES" sz="1200" dirty="0" smtClean="0"/>
              <a:t>En la actualidad, los observatorios profesionales utilizan un telescopio reflector aún más complejo que integra un foco </a:t>
            </a:r>
            <a:r>
              <a:rPr lang="es-ES" sz="1200" dirty="0" err="1" smtClean="0"/>
              <a:t>Cassegrain</a:t>
            </a:r>
            <a:r>
              <a:rPr lang="es-ES" sz="1200" dirty="0" smtClean="0"/>
              <a:t>. Este telescopio estaría integrado por un espejo primario cóncavo paraboloide con una perforación en el centro que permite que un ocular sea alcanzado por la luz, y posee un espejo secundario convexo e hiperboloide. Ambos se alinean sobre un eje óptico simétricamente. El esquema de los rayos de luz es el siguiente:</a:t>
            </a:r>
            <a:endParaRPr lang="es-ES" sz="1200" i="1" dirty="0" smtClean="0"/>
          </a:p>
        </p:txBody>
      </p:sp>
      <p:pic>
        <p:nvPicPr>
          <p:cNvPr id="79873" name="Picture 1"/>
          <p:cNvPicPr>
            <a:picLocks noChangeAspect="1" noChangeArrowheads="1"/>
          </p:cNvPicPr>
          <p:nvPr/>
        </p:nvPicPr>
        <p:blipFill>
          <a:blip r:embed="rId3" cstate="print"/>
          <a:srcRect/>
          <a:stretch>
            <a:fillRect/>
          </a:stretch>
        </p:blipFill>
        <p:spPr bwMode="auto">
          <a:xfrm>
            <a:off x="1285860" y="2381232"/>
            <a:ext cx="4953000" cy="3686175"/>
          </a:xfrm>
          <a:prstGeom prst="rect">
            <a:avLst/>
          </a:prstGeom>
          <a:noFill/>
          <a:ln w="9525">
            <a:noFill/>
            <a:miter lim="800000"/>
            <a:headEnd/>
            <a:tailEnd/>
          </a:ln>
        </p:spPr>
      </p:pic>
      <p:sp>
        <p:nvSpPr>
          <p:cNvPr id="18" name="17 CuadroTexto"/>
          <p:cNvSpPr txBox="1"/>
          <p:nvPr/>
        </p:nvSpPr>
        <p:spPr>
          <a:xfrm>
            <a:off x="857232" y="6167446"/>
            <a:ext cx="5786478" cy="3046988"/>
          </a:xfrm>
          <a:prstGeom prst="rect">
            <a:avLst/>
          </a:prstGeom>
          <a:noFill/>
        </p:spPr>
        <p:txBody>
          <a:bodyPr wrap="square" rtlCol="0">
            <a:spAutoFit/>
          </a:bodyPr>
          <a:lstStyle/>
          <a:p>
            <a:r>
              <a:rPr lang="es-ES" sz="1200" b="1" i="1" dirty="0" smtClean="0"/>
              <a:t>Descripción y funcionamiento</a:t>
            </a:r>
          </a:p>
          <a:p>
            <a:endParaRPr lang="es-ES" sz="1200" dirty="0" smtClean="0">
              <a:latin typeface="Arial" pitchFamily="34" charset="0"/>
            </a:endParaRPr>
          </a:p>
          <a:p>
            <a:r>
              <a:rPr lang="es-ES" sz="1200" dirty="0" smtClean="0"/>
              <a:t>	Los telescopios reflectores poseen como objetivo un espejo, denominado primario, que suele ser parabólico. Éste se encuentra al final del tuvo óptico que proyecta la imagen hacia un espejo secundario que la envía a su vez hacia el ocular. </a:t>
            </a:r>
            <a:endParaRPr lang="es-ES" sz="1200" i="1" dirty="0" smtClean="0"/>
          </a:p>
          <a:p>
            <a:r>
              <a:rPr lang="es-ES" sz="1200" dirty="0" smtClean="0"/>
              <a:t>Actualmente se utilizan principalmente dos tipos de telescopios reflectores que poseen algunas diferencias entre sí. Uno de ellos es el telescopio reflector Newtoniano, que posee un espejo primario parabólico y otro secundario más pequeño y plano. El otro es el telescopio reflector Schmidt-</a:t>
            </a:r>
            <a:r>
              <a:rPr lang="es-ES" sz="1200" dirty="0" err="1" smtClean="0"/>
              <a:t>Cassegrain</a:t>
            </a:r>
            <a:r>
              <a:rPr lang="es-ES" sz="1200" dirty="0" smtClean="0"/>
              <a:t>, que posee igualmente un espejo primario parabólico pero con una perforación en su centro que le permite recibir la luz procedente del espejo secundario que sería, en este caso, convexo. Este diseño en particular posee una placa correctora en la entrada de la luz del telescopio.</a:t>
            </a:r>
            <a:endParaRPr lang="es-ES" sz="1200" i="1" dirty="0" smtClean="0"/>
          </a:p>
          <a:p>
            <a:r>
              <a:rPr lang="es-ES" sz="1200" dirty="0" smtClean="0"/>
              <a:t>A continuación podemos observar ambos modelos, newtoniano (1ª foto) y de Schmidt-</a:t>
            </a:r>
            <a:r>
              <a:rPr lang="es-ES" sz="1200" dirty="0" err="1" smtClean="0"/>
              <a:t>Cassegrain</a:t>
            </a:r>
            <a:r>
              <a:rPr lang="es-ES" sz="1200" dirty="0" smtClean="0"/>
              <a:t> (foto 2ª):</a:t>
            </a:r>
            <a:endParaRPr lang="es-ES" sz="1200" i="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14 Marcador de número de diapositiva"/>
          <p:cNvSpPr>
            <a:spLocks noGrp="1"/>
          </p:cNvSpPr>
          <p:nvPr>
            <p:ph type="sldNum" sz="quarter" idx="15"/>
          </p:nvPr>
        </p:nvSpPr>
        <p:spPr/>
        <p:txBody>
          <a:bodyPr/>
          <a:lstStyle/>
          <a:p>
            <a:fld id="{53FF9DDD-FA5F-4E02-AC28-2693DAB04EF4}" type="slidenum">
              <a:rPr lang="es-ES" smtClean="0"/>
              <a:pPr/>
              <a:t>7</a:t>
            </a:fld>
            <a:endParaRPr lang="es-ES"/>
          </a:p>
        </p:txBody>
      </p:sp>
      <p:sp>
        <p:nvSpPr>
          <p:cNvPr id="16" name="15 CuadroTexto"/>
          <p:cNvSpPr txBox="1"/>
          <p:nvPr/>
        </p:nvSpPr>
        <p:spPr>
          <a:xfrm>
            <a:off x="764704" y="200472"/>
            <a:ext cx="4735998" cy="461665"/>
          </a:xfrm>
          <a:prstGeom prst="rect">
            <a:avLst/>
          </a:prstGeom>
          <a:noFill/>
        </p:spPr>
        <p:txBody>
          <a:bodyPr wrap="square" rtlCol="0">
            <a:spAutoFit/>
          </a:bodyPr>
          <a:lstStyle/>
          <a:p>
            <a:r>
              <a:rPr lang="es-ES" sz="2400" dirty="0" smtClean="0">
                <a:solidFill>
                  <a:srgbClr val="00B050"/>
                </a:solidFill>
                <a:latin typeface="Forte" pitchFamily="66" charset="0"/>
              </a:rPr>
              <a:t>Telescopio reflector, </a:t>
            </a:r>
            <a:endParaRPr lang="es-ES" sz="2400" dirty="0">
              <a:solidFill>
                <a:srgbClr val="00B050"/>
              </a:solidFill>
              <a:latin typeface="Forte" pitchFamily="66" charset="0"/>
            </a:endParaRPr>
          </a:p>
        </p:txBody>
      </p:sp>
      <p:pic>
        <p:nvPicPr>
          <p:cNvPr id="77825" name="Picture 1"/>
          <p:cNvPicPr>
            <a:picLocks noChangeAspect="1" noChangeArrowheads="1"/>
          </p:cNvPicPr>
          <p:nvPr/>
        </p:nvPicPr>
        <p:blipFill>
          <a:blip r:embed="rId3" cstate="print"/>
          <a:srcRect/>
          <a:stretch>
            <a:fillRect/>
          </a:stretch>
        </p:blipFill>
        <p:spPr bwMode="auto">
          <a:xfrm>
            <a:off x="2000240" y="1023910"/>
            <a:ext cx="3695700" cy="1790700"/>
          </a:xfrm>
          <a:prstGeom prst="rect">
            <a:avLst/>
          </a:prstGeom>
          <a:noFill/>
          <a:ln w="9525">
            <a:noFill/>
            <a:miter lim="800000"/>
            <a:headEnd/>
            <a:tailEnd/>
          </a:ln>
        </p:spPr>
      </p:pic>
      <p:pic>
        <p:nvPicPr>
          <p:cNvPr id="77826" name="Picture 2"/>
          <p:cNvPicPr>
            <a:picLocks noChangeAspect="1" noChangeArrowheads="1"/>
          </p:cNvPicPr>
          <p:nvPr/>
        </p:nvPicPr>
        <p:blipFill>
          <a:blip r:embed="rId4" cstate="print"/>
          <a:srcRect/>
          <a:stretch>
            <a:fillRect/>
          </a:stretch>
        </p:blipFill>
        <p:spPr bwMode="auto">
          <a:xfrm>
            <a:off x="2571744" y="2881298"/>
            <a:ext cx="2990850" cy="1371600"/>
          </a:xfrm>
          <a:prstGeom prst="rect">
            <a:avLst/>
          </a:prstGeom>
          <a:noFill/>
          <a:ln w="9525">
            <a:noFill/>
            <a:miter lim="800000"/>
            <a:headEnd/>
            <a:tailEnd/>
          </a:ln>
        </p:spPr>
      </p:pic>
      <p:sp>
        <p:nvSpPr>
          <p:cNvPr id="17" name="16 CuadroTexto"/>
          <p:cNvSpPr txBox="1"/>
          <p:nvPr/>
        </p:nvSpPr>
        <p:spPr>
          <a:xfrm>
            <a:off x="928670" y="4524372"/>
            <a:ext cx="5786478" cy="2492990"/>
          </a:xfrm>
          <a:prstGeom prst="rect">
            <a:avLst/>
          </a:prstGeom>
          <a:noFill/>
        </p:spPr>
        <p:txBody>
          <a:bodyPr wrap="square" rtlCol="0">
            <a:spAutoFit/>
          </a:bodyPr>
          <a:lstStyle/>
          <a:p>
            <a:r>
              <a:rPr lang="es-ES" sz="1200" b="1" i="1" dirty="0" smtClean="0"/>
              <a:t>Aplicaciones</a:t>
            </a:r>
          </a:p>
          <a:p>
            <a:r>
              <a:rPr lang="es-ES" sz="1200" dirty="0" smtClean="0"/>
              <a:t>	</a:t>
            </a:r>
          </a:p>
          <a:p>
            <a:r>
              <a:rPr lang="es-ES" sz="1200" dirty="0" smtClean="0"/>
              <a:t>	Este telescopio es uno de los más versátiles para los aficionados de la astronomía. Se trata de un instrumento adecuado para la observación planetaria y para la observación del espacio profundo. </a:t>
            </a:r>
            <a:endParaRPr lang="es-ES" sz="1200" i="1" dirty="0" smtClean="0"/>
          </a:p>
          <a:p>
            <a:r>
              <a:rPr lang="es-ES" sz="1200" dirty="0" smtClean="0"/>
              <a:t>En la página web </a:t>
            </a:r>
            <a:r>
              <a:rPr lang="es-ES" sz="1200" u="sng" dirty="0" smtClean="0">
                <a:hlinkClick r:id="rId5"/>
              </a:rPr>
              <a:t>www.astrosurf.com</a:t>
            </a:r>
            <a:r>
              <a:rPr lang="es-ES" sz="1200" dirty="0" smtClean="0"/>
              <a:t> (en enlace directo es este: </a:t>
            </a:r>
            <a:r>
              <a:rPr lang="es-ES" sz="1200" u="sng" dirty="0" smtClean="0">
                <a:hlinkClick r:id="rId6"/>
              </a:rPr>
              <a:t>http://www.astrosurf.com/astronosur/telescopios_simulador.htm</a:t>
            </a:r>
            <a:r>
              <a:rPr lang="es-ES" sz="1200" dirty="0" smtClean="0"/>
              <a:t> ), se puede acceder  una aplicación que actúa como simulador del telescopio.</a:t>
            </a:r>
            <a:endParaRPr lang="es-ES" sz="1200" i="1" dirty="0" smtClean="0"/>
          </a:p>
          <a:p>
            <a:r>
              <a:rPr lang="es-ES" sz="1200" dirty="0" smtClean="0"/>
              <a:t>En cuanto a las ventajas que tiene este la utilización de este telescopio se tiene en cuanta la ausencia de aberración cromática. Sin embargo, tiene otra serie de desventajas como la aberración esférica o la distorsión del campo de visión. Si bien es cierto, que algunos de estos telescopios poseen diseños más complejo para evitar algunas de estas aberraciones.</a:t>
            </a:r>
            <a:endParaRPr lang="es-ES" sz="1200" i="1" dirty="0"/>
          </a:p>
        </p:txBody>
      </p:sp>
      <p:sp>
        <p:nvSpPr>
          <p:cNvPr id="18" name="17 CuadroTexto"/>
          <p:cNvSpPr txBox="1"/>
          <p:nvPr/>
        </p:nvSpPr>
        <p:spPr>
          <a:xfrm>
            <a:off x="928670" y="7024702"/>
            <a:ext cx="5786478" cy="2492990"/>
          </a:xfrm>
          <a:prstGeom prst="rect">
            <a:avLst/>
          </a:prstGeom>
          <a:noFill/>
        </p:spPr>
        <p:txBody>
          <a:bodyPr wrap="square" rtlCol="0">
            <a:spAutoFit/>
          </a:bodyPr>
          <a:lstStyle/>
          <a:p>
            <a:r>
              <a:rPr lang="es-ES" sz="1200" b="1" i="1" dirty="0" smtClean="0"/>
              <a:t>Ventajas</a:t>
            </a:r>
          </a:p>
          <a:p>
            <a:endParaRPr lang="es-ES" sz="1200" dirty="0" smtClean="0"/>
          </a:p>
          <a:p>
            <a:r>
              <a:rPr lang="es-ES" sz="1200" dirty="0" smtClean="0"/>
              <a:t>	Los telescopios reflectores poseen una serie de ventajas con respecto a los telescopios refractores, como por ejemplo:</a:t>
            </a:r>
            <a:endParaRPr lang="es-ES" sz="1200" i="1" dirty="0" smtClean="0"/>
          </a:p>
          <a:p>
            <a:pPr lvl="0">
              <a:buFont typeface="Arial" pitchFamily="34" charset="0"/>
              <a:buChar char="•"/>
            </a:pPr>
            <a:r>
              <a:rPr lang="es-ES" sz="1200" dirty="0" smtClean="0"/>
              <a:t> En los telescopios refractores, la luz de diferentes longitudes atraviesa la lente con diferentes velocidades, produciendo la aberración cromática. La creación de lentes acromáticas es un proceso muy costoso. Sin embargo, este problema es inexistente en los espejos y por ello los reflectores eliminan este tipo de aberración.</a:t>
            </a:r>
            <a:endParaRPr lang="es-ES" sz="1200" i="1" dirty="0" smtClean="0"/>
          </a:p>
          <a:p>
            <a:pPr lvl="0">
              <a:buFont typeface="Arial" pitchFamily="34" charset="0"/>
              <a:buChar char="•"/>
            </a:pPr>
            <a:r>
              <a:rPr lang="es-ES" sz="1200" dirty="0" smtClean="0"/>
              <a:t> En los telescopios refractores, existen problemas estructurales importantes para manipular lentes de gran apretura, pues las lentes solo pueden estar sujetas por sus extremos, y si estas son de gran tamaño la distorsión producida por la gravedad puede distorsionar la imagen. Mientras que un espejo puede estar sujeto por toda su superficie, por lo que los telescopios reflectores evitan este problema.</a:t>
            </a:r>
            <a:endParaRPr lang="es-ES" sz="12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 name="14 Marcador de número de diapositiva"/>
          <p:cNvSpPr>
            <a:spLocks noGrp="1"/>
          </p:cNvSpPr>
          <p:nvPr>
            <p:ph type="sldNum" sz="quarter" idx="15"/>
          </p:nvPr>
        </p:nvSpPr>
        <p:spPr/>
        <p:txBody>
          <a:bodyPr/>
          <a:lstStyle/>
          <a:p>
            <a:fld id="{53FF9DDD-FA5F-4E02-AC28-2693DAB04EF4}" type="slidenum">
              <a:rPr lang="es-ES" smtClean="0"/>
              <a:pPr/>
              <a:t>8</a:t>
            </a:fld>
            <a:endParaRPr lang="es-ES"/>
          </a:p>
        </p:txBody>
      </p:sp>
      <p:sp>
        <p:nvSpPr>
          <p:cNvPr id="16" name="15 CuadroTexto"/>
          <p:cNvSpPr txBox="1"/>
          <p:nvPr/>
        </p:nvSpPr>
        <p:spPr>
          <a:xfrm>
            <a:off x="764704" y="0"/>
            <a:ext cx="5378940" cy="830997"/>
          </a:xfrm>
          <a:prstGeom prst="rect">
            <a:avLst/>
          </a:prstGeom>
          <a:noFill/>
        </p:spPr>
        <p:txBody>
          <a:bodyPr wrap="square" rtlCol="0">
            <a:spAutoFit/>
          </a:bodyPr>
          <a:lstStyle/>
          <a:p>
            <a:r>
              <a:rPr lang="es-ES" sz="2400" dirty="0" smtClean="0">
                <a:solidFill>
                  <a:srgbClr val="00B050"/>
                </a:solidFill>
                <a:latin typeface="Forte" pitchFamily="66" charset="0"/>
              </a:rPr>
              <a:t>Distintos universos, por Ángel Lino (4º ESO) </a:t>
            </a:r>
            <a:endParaRPr lang="es-ES" sz="2400" dirty="0">
              <a:solidFill>
                <a:srgbClr val="00B050"/>
              </a:solidFill>
              <a:latin typeface="Forte" pitchFamily="66" charset="0"/>
            </a:endParaRPr>
          </a:p>
        </p:txBody>
      </p:sp>
      <p:sp>
        <p:nvSpPr>
          <p:cNvPr id="8" name="7 CuadroTexto"/>
          <p:cNvSpPr txBox="1"/>
          <p:nvPr/>
        </p:nvSpPr>
        <p:spPr>
          <a:xfrm>
            <a:off x="908720" y="920552"/>
            <a:ext cx="5786478" cy="3785652"/>
          </a:xfrm>
          <a:prstGeom prst="rect">
            <a:avLst/>
          </a:prstGeom>
          <a:noFill/>
        </p:spPr>
        <p:txBody>
          <a:bodyPr wrap="square" rtlCol="0">
            <a:spAutoFit/>
          </a:bodyPr>
          <a:lstStyle/>
          <a:p>
            <a:r>
              <a:rPr lang="es-ES" sz="1200" b="1" i="1" dirty="0" err="1" smtClean="0"/>
              <a:t>Ptolomeo</a:t>
            </a:r>
            <a:endParaRPr lang="es-ES" sz="1200" b="1" i="1" dirty="0" smtClean="0"/>
          </a:p>
          <a:p>
            <a:endParaRPr lang="es-ES" sz="1200" dirty="0" smtClean="0"/>
          </a:p>
          <a:p>
            <a:r>
              <a:rPr lang="es-ES" sz="1200" dirty="0" smtClean="0"/>
              <a:t>	En el siglo II d.C., Claudio </a:t>
            </a:r>
            <a:r>
              <a:rPr lang="es-ES" sz="1200" dirty="0" err="1" smtClean="0"/>
              <a:t>Ptolomeo</a:t>
            </a:r>
            <a:r>
              <a:rPr lang="es-ES" sz="1200" dirty="0" smtClean="0"/>
              <a:t> planteó un modelo del Universo con la Tierra en el centro (modelo geocéntrico). En el modelo, la Tierra permanece quieta mientras los planetas, la Luna y el Sol describen complicadas órbitas a su alrededor.</a:t>
            </a:r>
          </a:p>
          <a:p>
            <a:r>
              <a:rPr lang="es-ES" sz="1200" dirty="0" smtClean="0"/>
              <a:t>A pesar de ello, trató de resolver geométricamente los dos grandes problemas del movimiento planetario:</a:t>
            </a:r>
          </a:p>
          <a:p>
            <a:r>
              <a:rPr lang="es-ES" sz="1200" dirty="0" smtClean="0"/>
              <a:t>-El retroceder de los planetas y su aumento de brillo mientras lo hacían.</a:t>
            </a:r>
          </a:p>
          <a:p>
            <a:r>
              <a:rPr lang="es-ES" sz="1200" dirty="0" smtClean="0"/>
              <a:t>-La distinta duración de las revoluciones siderales.</a:t>
            </a:r>
          </a:p>
          <a:p>
            <a:r>
              <a:rPr lang="es-ES" sz="1200" dirty="0" smtClean="0"/>
              <a:t>Sus teorías astronómicas geocéntricas tuvieron gran éxito e influyeron en el pensamiento de astrónomos y matemáticos hasta el siglo XVI.</a:t>
            </a:r>
          </a:p>
          <a:p>
            <a:r>
              <a:rPr lang="es-ES" sz="1200" dirty="0" smtClean="0"/>
              <a:t>A Tolomeo le preocupaba que el modelo funcionara desde el punto de vista matemático, y no tanto que describiera con precisión el movimiento planetario. Aunque posteriormente se demostró que era erróneo, el modelo de Tolomeo se aceptó durante varios siglos.</a:t>
            </a:r>
          </a:p>
          <a:p>
            <a:r>
              <a:rPr lang="es-ES" sz="1200" dirty="0" smtClean="0"/>
              <a:t>Tolomeo planteó una teoría geométrica para explicar matemáticamente los movimientos y posiciones aparentes de los planetas, el Sol y la Luna contra un fondo de estrellas inmóviles. Esta obra no incluía ninguna descripción física de los objetos del espacio.</a:t>
            </a:r>
            <a:endParaRPr lang="es-ES" sz="1200" dirty="0"/>
          </a:p>
        </p:txBody>
      </p:sp>
      <p:pic>
        <p:nvPicPr>
          <p:cNvPr id="100354" name="Imagen 3" descr="http://fisicayquimica.tekisuto.es/cuarto/universo/images/modelotolomeo.gif"/>
          <p:cNvPicPr>
            <a:picLocks noChangeAspect="1" noChangeArrowheads="1"/>
          </p:cNvPicPr>
          <p:nvPr/>
        </p:nvPicPr>
        <p:blipFill>
          <a:blip r:embed="rId3" cstate="print"/>
          <a:srcRect/>
          <a:stretch>
            <a:fillRect/>
          </a:stretch>
        </p:blipFill>
        <p:spPr bwMode="auto">
          <a:xfrm>
            <a:off x="2286000" y="4448944"/>
            <a:ext cx="4572000" cy="2105025"/>
          </a:xfrm>
          <a:prstGeom prst="rect">
            <a:avLst/>
          </a:prstGeom>
          <a:noFill/>
          <a:ln w="9525">
            <a:noFill/>
            <a:miter lim="800000"/>
            <a:headEnd/>
            <a:tailEnd/>
          </a:ln>
        </p:spPr>
      </p:pic>
      <p:sp>
        <p:nvSpPr>
          <p:cNvPr id="7" name="6 CuadroTexto"/>
          <p:cNvSpPr txBox="1"/>
          <p:nvPr/>
        </p:nvSpPr>
        <p:spPr>
          <a:xfrm>
            <a:off x="908720" y="6321152"/>
            <a:ext cx="5786478" cy="3416320"/>
          </a:xfrm>
          <a:prstGeom prst="rect">
            <a:avLst/>
          </a:prstGeom>
          <a:noFill/>
        </p:spPr>
        <p:txBody>
          <a:bodyPr wrap="square" rtlCol="0">
            <a:spAutoFit/>
          </a:bodyPr>
          <a:lstStyle/>
          <a:p>
            <a:r>
              <a:rPr lang="es-ES" sz="1200" b="1" i="1" dirty="0" smtClean="0"/>
              <a:t>Copérnico</a:t>
            </a:r>
          </a:p>
          <a:p>
            <a:endParaRPr lang="es-ES" sz="1200" dirty="0" smtClean="0"/>
          </a:p>
          <a:p>
            <a:r>
              <a:rPr lang="es-ES" sz="1200" dirty="0" smtClean="0"/>
              <a:t>	 Copérnico desarrolló un modelo en el que el Sol era el centro del universo y que la Tierra y el resto de planetas orbitaban alrededor de él, el modelo heliocéntrico. Las ideas principales de su teoría eran:</a:t>
            </a:r>
          </a:p>
          <a:p>
            <a:pPr lvl="0"/>
            <a:r>
              <a:rPr lang="es-ES" sz="1200" dirty="0" smtClean="0"/>
              <a:t>Los movimientos celestes son uniformes, eternos, y circulares o compuestos de diversos ciclos (epiciclos).</a:t>
            </a:r>
          </a:p>
          <a:p>
            <a:pPr lvl="0"/>
            <a:r>
              <a:rPr lang="es-ES" sz="1200" dirty="0" smtClean="0"/>
              <a:t>El centro del universo se encuentra cerca del Sol.</a:t>
            </a:r>
          </a:p>
          <a:p>
            <a:pPr lvl="0"/>
            <a:r>
              <a:rPr lang="es-ES" sz="1200" dirty="0" smtClean="0"/>
              <a:t>Orbitando alrededor del Sol, se encuentran Mercurio, Venus, la Tierra y la Luna, Marte, Júpiter, Saturno. (Aún no se conocían Urano y Neptuno.)</a:t>
            </a:r>
          </a:p>
          <a:p>
            <a:pPr lvl="0"/>
            <a:r>
              <a:rPr lang="es-ES" sz="1200" dirty="0" smtClean="0"/>
              <a:t>Las estrellas son objetos distantes que permanecen fijos y por lo tanto no orbitan alrededor del Sol.</a:t>
            </a:r>
          </a:p>
          <a:p>
            <a:pPr lvl="0"/>
            <a:r>
              <a:rPr lang="es-ES" sz="1200" dirty="0" smtClean="0"/>
              <a:t>La Tierra tiene tres movimientos: la rotación diaria, la revolución anual, y la inclinación de su eje.</a:t>
            </a:r>
          </a:p>
          <a:p>
            <a:pPr lvl="0"/>
            <a:r>
              <a:rPr lang="es-ES" sz="1200" dirty="0" smtClean="0"/>
              <a:t>El movimiento de retroceso de los planetas se explica por el movimiento de la Tierra.</a:t>
            </a:r>
          </a:p>
          <a:p>
            <a:pPr lvl="0"/>
            <a:r>
              <a:rPr lang="es-ES" sz="1200" dirty="0" smtClean="0"/>
              <a:t>La distancia de la Tierra al Sol es pequeña comparada con la distancia a las estrellas.</a:t>
            </a:r>
            <a:endParaRPr lang="es-ES" sz="1200"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38515ca5a29ba9094ae7602bca0318a6180ca"/>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Fundición">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2261</TotalTime>
  <Words>4975</Words>
  <Application>Microsoft Office PowerPoint</Application>
  <PresentationFormat>A4 (210 x 297 mm)</PresentationFormat>
  <Paragraphs>698</Paragraphs>
  <Slides>54</Slides>
  <Notes>47</Notes>
  <HiddenSlides>0</HiddenSlides>
  <MMClips>0</MMClips>
  <ScaleCrop>false</ScaleCrop>
  <HeadingPairs>
    <vt:vector size="4" baseType="variant">
      <vt:variant>
        <vt:lpstr>Tema</vt:lpstr>
      </vt:variant>
      <vt:variant>
        <vt:i4>1</vt:i4>
      </vt:variant>
      <vt:variant>
        <vt:lpstr>Títulos de diapositiva</vt:lpstr>
      </vt:variant>
      <vt:variant>
        <vt:i4>54</vt:i4>
      </vt:variant>
    </vt:vector>
  </HeadingPairs>
  <TitlesOfParts>
    <vt:vector size="55" baseType="lpstr">
      <vt:lpstr>Mirador</vt:lpstr>
      <vt:lpstr>Diapositiva 0</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Agustín</dc:creator>
  <cp:lastModifiedBy>profesor</cp:lastModifiedBy>
  <cp:revision>291</cp:revision>
  <dcterms:created xsi:type="dcterms:W3CDTF">2012-05-21T10:22:41Z</dcterms:created>
  <dcterms:modified xsi:type="dcterms:W3CDTF">2013-06-19T09:27:54Z</dcterms:modified>
</cp:coreProperties>
</file>